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726" r:id="rId3"/>
  </p:sldMasterIdLst>
  <p:notesMasterIdLst>
    <p:notesMasterId r:id="rId23"/>
  </p:notesMasterIdLst>
  <p:handoutMasterIdLst>
    <p:handoutMasterId r:id="rId24"/>
  </p:handoutMasterIdLst>
  <p:sldIdLst>
    <p:sldId id="287" r:id="rId4"/>
    <p:sldId id="292" r:id="rId5"/>
    <p:sldId id="293" r:id="rId6"/>
    <p:sldId id="295" r:id="rId7"/>
    <p:sldId id="296" r:id="rId8"/>
    <p:sldId id="300" r:id="rId9"/>
    <p:sldId id="301" r:id="rId10"/>
    <p:sldId id="302" r:id="rId11"/>
    <p:sldId id="303" r:id="rId12"/>
    <p:sldId id="298" r:id="rId13"/>
    <p:sldId id="304" r:id="rId14"/>
    <p:sldId id="299" r:id="rId15"/>
    <p:sldId id="305" r:id="rId16"/>
    <p:sldId id="312" r:id="rId17"/>
    <p:sldId id="309" r:id="rId18"/>
    <p:sldId id="311" r:id="rId19"/>
    <p:sldId id="307" r:id="rId20"/>
    <p:sldId id="310" r:id="rId21"/>
    <p:sldId id="306" r:id="rId2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912" autoAdjust="0"/>
  </p:normalViewPr>
  <p:slideViewPr>
    <p:cSldViewPr>
      <p:cViewPr varScale="1">
        <p:scale>
          <a:sx n="90" d="100"/>
          <a:sy n="90" d="100"/>
        </p:scale>
        <p:origin x="1234" y="5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6605EF6-9FEE-4DFA-B454-9EA6B1B15C61}" type="slidenum">
              <a:rPr lang="en-US" altLang="nl-BE"/>
              <a:pPr/>
              <a:t>‹nr.›</a:t>
            </a:fld>
            <a:endParaRPr lang="en-US" altLang="nl-BE"/>
          </a:p>
        </p:txBody>
      </p:sp>
    </p:spTree>
    <p:extLst>
      <p:ext uri="{BB962C8B-B14F-4D97-AF65-F5344CB8AC3E}">
        <p14:creationId xmlns:p14="http://schemas.microsoft.com/office/powerpoint/2010/main" val="4099600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nl-NL"/>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nl-NL"/>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nl-NL"/>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CC85EE8-4C28-4C39-8D04-DEC330A22593}" type="slidenum">
              <a:rPr lang="nl-NL" altLang="nl-BE"/>
              <a:pPr/>
              <a:t>‹nr.›</a:t>
            </a:fld>
            <a:endParaRPr lang="nl-NL" altLang="nl-BE"/>
          </a:p>
        </p:txBody>
      </p:sp>
    </p:spTree>
    <p:extLst>
      <p:ext uri="{BB962C8B-B14F-4D97-AF65-F5344CB8AC3E}">
        <p14:creationId xmlns:p14="http://schemas.microsoft.com/office/powerpoint/2010/main" val="2062539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smtClean="0">
              <a:latin typeface="Arial" panose="020B0604020202020204" pitchFamily="34" charset="0"/>
            </a:endParaRPr>
          </a:p>
        </p:txBody>
      </p:sp>
      <p:sp>
        <p:nvSpPr>
          <p:cNvPr id="81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22A95-BDF5-40D5-B464-D1A34CABE36E}" type="slidenum">
              <a:rPr lang="nl-NL" altLang="nl-BE"/>
              <a:pPr eaLnBrk="1" hangingPunct="1"/>
              <a:t>1</a:t>
            </a:fld>
            <a:endParaRPr lang="nl-NL" altLang="nl-BE"/>
          </a:p>
        </p:txBody>
      </p:sp>
    </p:spTree>
    <p:extLst>
      <p:ext uri="{BB962C8B-B14F-4D97-AF65-F5344CB8AC3E}">
        <p14:creationId xmlns:p14="http://schemas.microsoft.com/office/powerpoint/2010/main" val="427113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p:cNvSpPr>
            <a:spLocks noGrp="1" noRot="1" noChangeAspect="1" noTextEdit="1"/>
          </p:cNvSpPr>
          <p:nvPr>
            <p:ph type="sldImg"/>
          </p:nvPr>
        </p:nvSpPr>
        <p:spPr>
          <a:ln/>
        </p:spPr>
      </p:sp>
      <p:sp>
        <p:nvSpPr>
          <p:cNvPr id="81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nl-BE" smtClean="0">
              <a:latin typeface="Arial" panose="020B0604020202020204" pitchFamily="34" charset="0"/>
            </a:endParaRPr>
          </a:p>
        </p:txBody>
      </p:sp>
      <p:sp>
        <p:nvSpPr>
          <p:cNvPr id="81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A22A95-BDF5-40D5-B464-D1A34CABE36E}" type="slidenum">
              <a:rPr lang="nl-NL" altLang="nl-BE">
                <a:solidFill>
                  <a:prstClr val="black"/>
                </a:solidFill>
              </a:rPr>
              <a:pPr eaLnBrk="1" hangingPunct="1"/>
              <a:t>14</a:t>
            </a:fld>
            <a:endParaRPr lang="nl-NL" altLang="nl-BE">
              <a:solidFill>
                <a:prstClr val="black"/>
              </a:solidFill>
            </a:endParaRPr>
          </a:p>
        </p:txBody>
      </p:sp>
    </p:spTree>
    <p:extLst>
      <p:ext uri="{BB962C8B-B14F-4D97-AF65-F5344CB8AC3E}">
        <p14:creationId xmlns:p14="http://schemas.microsoft.com/office/powerpoint/2010/main" val="427113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3588"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79B4EC2-E4A2-411D-A26E-7DD6E734729E}" type="slidenum">
              <a:rPr lang="nl-BE" smtClean="0"/>
              <a:t>15</a:t>
            </a:fld>
            <a:endParaRPr lang="nl-BE"/>
          </a:p>
        </p:txBody>
      </p:sp>
    </p:spTree>
    <p:extLst>
      <p:ext uri="{BB962C8B-B14F-4D97-AF65-F5344CB8AC3E}">
        <p14:creationId xmlns:p14="http://schemas.microsoft.com/office/powerpoint/2010/main" val="278538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98647D0F-E5D7-4341-8F58-F830E8C50552}" type="slidenum">
              <a:rPr lang="nl-NL" altLang="nl-BE" smtClean="0"/>
              <a:pPr>
                <a:defRPr/>
              </a:pPr>
              <a:t>16</a:t>
            </a:fld>
            <a:endParaRPr lang="nl-NL" altLang="nl-BE"/>
          </a:p>
        </p:txBody>
      </p:sp>
    </p:spTree>
    <p:extLst>
      <p:ext uri="{BB962C8B-B14F-4D97-AF65-F5344CB8AC3E}">
        <p14:creationId xmlns:p14="http://schemas.microsoft.com/office/powerpoint/2010/main" val="80111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CC85EE8-4C28-4C39-8D04-DEC330A22593}" type="slidenum">
              <a:rPr lang="nl-NL" altLang="nl-BE" smtClean="0"/>
              <a:pPr/>
              <a:t>17</a:t>
            </a:fld>
            <a:endParaRPr lang="nl-NL" altLang="nl-BE"/>
          </a:p>
        </p:txBody>
      </p:sp>
    </p:spTree>
    <p:extLst>
      <p:ext uri="{BB962C8B-B14F-4D97-AF65-F5344CB8AC3E}">
        <p14:creationId xmlns:p14="http://schemas.microsoft.com/office/powerpoint/2010/main" val="416230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3588" cy="3429000"/>
          </a:xfrm>
        </p:spPr>
      </p:sp>
      <p:sp>
        <p:nvSpPr>
          <p:cNvPr id="3" name="Tijdelijke aanduiding voor notities 2"/>
          <p:cNvSpPr>
            <a:spLocks noGrp="1"/>
          </p:cNvSpPr>
          <p:nvPr>
            <p:ph type="body" idx="1"/>
          </p:nvPr>
        </p:nvSpPr>
        <p:spPr/>
        <p:txBody>
          <a:bodyPr/>
          <a:lstStyle/>
          <a:p>
            <a:r>
              <a:rPr lang="nl-BE" dirty="0" smtClean="0"/>
              <a:t>Top 3 verwijzing W8P &gt; Spoed vergelijkbaar met </a:t>
            </a:r>
            <a:r>
              <a:rPr lang="nl-BE" dirty="0" err="1" smtClean="0"/>
              <a:t>Spaarne</a:t>
            </a:r>
            <a:r>
              <a:rPr lang="nl-BE" dirty="0" smtClean="0"/>
              <a:t> Gasthuis Haarlem</a:t>
            </a:r>
            <a:r>
              <a:rPr lang="nl-BE" baseline="0" dirty="0" smtClean="0"/>
              <a:t> 2014 (</a:t>
            </a:r>
            <a:r>
              <a:rPr lang="nl-BE" baseline="0" dirty="0" err="1" smtClean="0"/>
              <a:t>Eusam</a:t>
            </a:r>
            <a:r>
              <a:rPr lang="nl-BE" baseline="0" dirty="0" smtClean="0"/>
              <a:t> 2016)</a:t>
            </a:r>
            <a:r>
              <a:rPr lang="nl-BE" dirty="0" smtClean="0"/>
              <a:t>: </a:t>
            </a:r>
          </a:p>
          <a:p>
            <a:pPr marL="228600" indent="-228600">
              <a:buFont typeface="+mj-lt"/>
              <a:buAutoNum type="arabicPeriod"/>
            </a:pPr>
            <a:r>
              <a:rPr lang="nl-BE" dirty="0" smtClean="0"/>
              <a:t>Trauma\amputatie (41% versus</a:t>
            </a:r>
            <a:r>
              <a:rPr lang="nl-BE" baseline="0" dirty="0" smtClean="0"/>
              <a:t> 34%)</a:t>
            </a:r>
            <a:endParaRPr lang="nl-BE" dirty="0" smtClean="0"/>
          </a:p>
          <a:p>
            <a:pPr marL="228600" indent="-228600">
              <a:buFont typeface="+mj-lt"/>
              <a:buAutoNum type="arabicPeriod"/>
            </a:pPr>
            <a:r>
              <a:rPr lang="nl-BE" dirty="0" smtClean="0"/>
              <a:t>Niet traumatische buikpijn (20,8% versus 14%)</a:t>
            </a:r>
          </a:p>
          <a:p>
            <a:pPr marL="228600" indent="-228600">
              <a:buFont typeface="+mj-lt"/>
              <a:buAutoNum type="arabicPeriod"/>
            </a:pPr>
            <a:r>
              <a:rPr lang="nl-BE" dirty="0" smtClean="0"/>
              <a:t>Onduidelijk probleem (16,8%)</a:t>
            </a:r>
            <a:r>
              <a:rPr lang="nl-BE" baseline="0" dirty="0" smtClean="0"/>
              <a:t> </a:t>
            </a:r>
            <a:r>
              <a:rPr lang="nl-BE" baseline="0" smtClean="0"/>
              <a:t>versus syncope (6%)</a:t>
            </a:r>
            <a:endParaRPr lang="nl-BE" dirty="0"/>
          </a:p>
        </p:txBody>
      </p:sp>
      <p:sp>
        <p:nvSpPr>
          <p:cNvPr id="4" name="Tijdelijke aanduiding voor dianummer 3"/>
          <p:cNvSpPr>
            <a:spLocks noGrp="1"/>
          </p:cNvSpPr>
          <p:nvPr>
            <p:ph type="sldNum" sz="quarter" idx="10"/>
          </p:nvPr>
        </p:nvSpPr>
        <p:spPr/>
        <p:txBody>
          <a:bodyPr/>
          <a:lstStyle/>
          <a:p>
            <a:fld id="{903A98F1-4189-4766-995D-B2582F2C029F}" type="slidenum">
              <a:rPr lang="nl-BE" smtClean="0"/>
              <a:t>18</a:t>
            </a:fld>
            <a:endParaRPr lang="nl-BE"/>
          </a:p>
        </p:txBody>
      </p:sp>
    </p:spTree>
    <p:extLst>
      <p:ext uri="{BB962C8B-B14F-4D97-AF65-F5344CB8AC3E}">
        <p14:creationId xmlns:p14="http://schemas.microsoft.com/office/powerpoint/2010/main" val="300125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dianummer 3"/>
          <p:cNvSpPr>
            <a:spLocks noGrp="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BCFEB4C-CC29-4747-9F22-08AE4F1F519F}" type="slidenum">
              <a:rPr lang="en-US" altLang="en-US"/>
              <a:pPr/>
              <a:t>‹nr.›</a:t>
            </a:fld>
            <a:endParaRPr lang="en-US" altLang="en-US"/>
          </a:p>
        </p:txBody>
      </p:sp>
    </p:spTree>
    <p:extLst>
      <p:ext uri="{BB962C8B-B14F-4D97-AF65-F5344CB8AC3E}">
        <p14:creationId xmlns:p14="http://schemas.microsoft.com/office/powerpoint/2010/main" val="180620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792288" y="1484783"/>
            <a:ext cx="5486400" cy="38164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7291094-EBF9-4251-8763-ED82BAF3F24F}" type="datetimeFigureOut">
              <a:rPr lang="nl-BE"/>
              <a:pPr>
                <a:defRPr/>
              </a:pPr>
              <a:t>25/11/2016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ECABB582-E70D-4E99-B3EA-07DE86CA4FBF}" type="slidenum">
              <a:rPr lang="nl-BE" altLang="nl-BE"/>
              <a:pPr/>
              <a:t>‹nr.›</a:t>
            </a:fld>
            <a:endParaRPr lang="nl-BE" altLang="nl-BE"/>
          </a:p>
        </p:txBody>
      </p:sp>
    </p:spTree>
    <p:extLst>
      <p:ext uri="{BB962C8B-B14F-4D97-AF65-F5344CB8AC3E}">
        <p14:creationId xmlns:p14="http://schemas.microsoft.com/office/powerpoint/2010/main" val="366088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043758" cy="1143000"/>
          </a:xfrm>
        </p:spPr>
        <p:txBody>
          <a:bodyPr/>
          <a:lstStyle>
            <a:lvl1pPr>
              <a:defRPr baseline="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F4F28772-050A-47E9-843F-7FA204FAF96F}" type="datetimeFigureOut">
              <a:rPr lang="nl-BE"/>
              <a:pPr>
                <a:defRPr/>
              </a:pPr>
              <a:t>25/11/2016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B5FE1BCB-6BE0-4197-8E31-AEE6DFFA756E}" type="slidenum">
              <a:rPr lang="nl-BE" altLang="nl-BE"/>
              <a:pPr/>
              <a:t>‹nr.›</a:t>
            </a:fld>
            <a:endParaRPr lang="nl-BE" altLang="nl-BE"/>
          </a:p>
        </p:txBody>
      </p:sp>
    </p:spTree>
    <p:extLst>
      <p:ext uri="{BB962C8B-B14F-4D97-AF65-F5344CB8AC3E}">
        <p14:creationId xmlns:p14="http://schemas.microsoft.com/office/powerpoint/2010/main" val="656124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lvl1pPr algn="r">
              <a:defRPr sz="440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8415E53D-9B36-4CDF-B572-06DC49554F58}" type="datetimeFigureOut">
              <a:rPr lang="nl-BE"/>
              <a:pPr>
                <a:defRPr/>
              </a:pPr>
              <a:t>25/11/2016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97AFDFC8-A61B-463C-A847-D5CC686F5329}" type="slidenum">
              <a:rPr lang="nl-BE" altLang="nl-BE"/>
              <a:pPr/>
              <a:t>‹nr.›</a:t>
            </a:fld>
            <a:endParaRPr lang="nl-BE" altLang="nl-BE"/>
          </a:p>
        </p:txBody>
      </p:sp>
    </p:spTree>
    <p:extLst>
      <p:ext uri="{BB962C8B-B14F-4D97-AF65-F5344CB8AC3E}">
        <p14:creationId xmlns:p14="http://schemas.microsoft.com/office/powerpoint/2010/main" val="7440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jdelijke aanduiding voor dianummer 3"/>
          <p:cNvSpPr>
            <a:spLocks noGrp="1"/>
          </p:cNvSpPr>
          <p:nvPr>
            <p:ph type="sldNum" sz="quarter" idx="10"/>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7BCFEB4C-CC29-4747-9F22-08AE4F1F519F}" type="slidenum">
              <a:rPr lang="en-US" altLang="en-US">
                <a:solidFill>
                  <a:srgbClr val="FFFFFF"/>
                </a:solidFill>
              </a:rPr>
              <a:pPr/>
              <a:t>‹nr.›</a:t>
            </a:fld>
            <a:endParaRPr lang="en-US" altLang="en-US">
              <a:solidFill>
                <a:srgbClr val="FFFFFF"/>
              </a:solidFill>
            </a:endParaRPr>
          </a:p>
        </p:txBody>
      </p:sp>
    </p:spTree>
    <p:extLst>
      <p:ext uri="{BB962C8B-B14F-4D97-AF65-F5344CB8AC3E}">
        <p14:creationId xmlns:p14="http://schemas.microsoft.com/office/powerpoint/2010/main" val="12340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lvl1pPr>
              <a:defRPr>
                <a:solidFill>
                  <a:srgbClr val="46528C"/>
                </a:solidFill>
              </a:defRPr>
            </a:lvl1pPr>
          </a:lstStyle>
          <a:p>
            <a:r>
              <a:rPr lang="nl-NL" dirty="0" smtClean="0"/>
              <a:t>Klik om de stijl te bewerken</a:t>
            </a:r>
            <a:endParaRPr lang="nl-BE"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9F41F40C-9947-4936-8778-A9770B5BB0A5}" type="datetimeFigureOut">
              <a:rPr lang="nl-BE"/>
              <a:pPr>
                <a:defRPr/>
              </a:pPr>
              <a:t>25/11/2016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793E6DC2-968E-4798-90EE-6ABFBCDCA401}" type="slidenum">
              <a:rPr lang="nl-BE" altLang="nl-BE"/>
              <a:pPr/>
              <a:t>‹nr.›</a:t>
            </a:fld>
            <a:endParaRPr lang="nl-BE" altLang="nl-BE"/>
          </a:p>
        </p:txBody>
      </p:sp>
    </p:spTree>
    <p:extLst>
      <p:ext uri="{BB962C8B-B14F-4D97-AF65-F5344CB8AC3E}">
        <p14:creationId xmlns:p14="http://schemas.microsoft.com/office/powerpoint/2010/main" val="282304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5DF6F8F2-D712-48F9-BD80-E8754A03D518}" type="datetimeFigureOut">
              <a:rPr lang="nl-BE"/>
              <a:pPr>
                <a:defRPr/>
              </a:pPr>
              <a:t>25/11/2016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DFCC4FAF-83FC-4633-8F61-4C4FE5B7FBDD}" type="slidenum">
              <a:rPr lang="nl-BE" altLang="nl-BE"/>
              <a:pPr/>
              <a:t>‹nr.›</a:t>
            </a:fld>
            <a:endParaRPr lang="nl-BE" altLang="nl-BE"/>
          </a:p>
        </p:txBody>
      </p:sp>
    </p:spTree>
    <p:extLst>
      <p:ext uri="{BB962C8B-B14F-4D97-AF65-F5344CB8AC3E}">
        <p14:creationId xmlns:p14="http://schemas.microsoft.com/office/powerpoint/2010/main" val="62981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14348" y="2714621"/>
            <a:ext cx="7772400" cy="1362075"/>
          </a:xfrm>
        </p:spPr>
        <p:txBody>
          <a:bodyPr anchor="t">
            <a:normAutofit/>
          </a:bodyPr>
          <a:lstStyle>
            <a:lvl1pPr algn="l">
              <a:defRPr sz="3600" b="0" cap="none" baseline="0">
                <a:solidFill>
                  <a:srgbClr val="46528C"/>
                </a:solidFill>
                <a:latin typeface="+mn-lt"/>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714348" y="1785927"/>
            <a:ext cx="7772400" cy="500066"/>
          </a:xfrm>
        </p:spPr>
        <p:txBody>
          <a:bodyPr anchor="b">
            <a:noAutofit/>
          </a:bodyPr>
          <a:lstStyle>
            <a:lvl1pPr marL="0" indent="0">
              <a:buNone/>
              <a:defRPr sz="4000">
                <a:solidFill>
                  <a:srgbClr val="46528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F204BCF-6AD4-44FF-AEF4-4E5DCA13A1E1}" type="datetimeFigureOut">
              <a:rPr lang="nl-BE"/>
              <a:pPr>
                <a:defRPr/>
              </a:pPr>
              <a:t>25/11/2016</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fld id="{5535FCB2-2322-4A65-9B58-A482BB279654}" type="slidenum">
              <a:rPr lang="nl-BE" altLang="nl-BE"/>
              <a:pPr/>
              <a:t>‹nr.›</a:t>
            </a:fld>
            <a:endParaRPr lang="nl-BE" altLang="nl-BE"/>
          </a:p>
        </p:txBody>
      </p:sp>
    </p:spTree>
    <p:extLst>
      <p:ext uri="{BB962C8B-B14F-4D97-AF65-F5344CB8AC3E}">
        <p14:creationId xmlns:p14="http://schemas.microsoft.com/office/powerpoint/2010/main" val="198428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400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1BE6B8F9-464B-4B15-BAE2-A68ED1B44D6D}" type="datetimeFigureOut">
              <a:rPr lang="nl-BE"/>
              <a:pPr>
                <a:defRPr/>
              </a:pPr>
              <a:t>25/11/2016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5D6336C6-8F1A-49B7-8B39-6E5B43E8BDFC}" type="slidenum">
              <a:rPr lang="nl-BE" altLang="nl-BE"/>
              <a:pPr/>
              <a:t>‹nr.›</a:t>
            </a:fld>
            <a:endParaRPr lang="nl-BE" altLang="nl-BE"/>
          </a:p>
        </p:txBody>
      </p:sp>
    </p:spTree>
    <p:extLst>
      <p:ext uri="{BB962C8B-B14F-4D97-AF65-F5344CB8AC3E}">
        <p14:creationId xmlns:p14="http://schemas.microsoft.com/office/powerpoint/2010/main" val="14108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F976380D-FB8C-46FF-9DCD-C6D5304F9DB3}" type="datetimeFigureOut">
              <a:rPr lang="nl-BE"/>
              <a:pPr>
                <a:defRPr/>
              </a:pPr>
              <a:t>25/11/2016</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fld id="{5C441BA6-552B-4E22-B7BF-8450E2A84EE7}" type="slidenum">
              <a:rPr lang="nl-BE" altLang="nl-BE"/>
              <a:pPr/>
              <a:t>‹nr.›</a:t>
            </a:fld>
            <a:endParaRPr lang="nl-BE" altLang="nl-BE"/>
          </a:p>
        </p:txBody>
      </p:sp>
    </p:spTree>
    <p:extLst>
      <p:ext uri="{BB962C8B-B14F-4D97-AF65-F5344CB8AC3E}">
        <p14:creationId xmlns:p14="http://schemas.microsoft.com/office/powerpoint/2010/main" val="106921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2844" y="357166"/>
            <a:ext cx="7072362" cy="1143000"/>
          </a:xfrm>
        </p:spPr>
        <p:txBody>
          <a:bodyPr/>
          <a:lstStyle>
            <a:lvl1pPr>
              <a:defRPr baseline="0">
                <a:solidFill>
                  <a:schemeClr val="accent3">
                    <a:lumMod val="60000"/>
                    <a:lumOff val="40000"/>
                  </a:schemeClr>
                </a:solidFill>
              </a:defRPr>
            </a:lvl1pPr>
          </a:lstStyle>
          <a:p>
            <a:r>
              <a:rPr lang="nl-NL" dirty="0" smtClean="0"/>
              <a:t>Klik om de stijl te bewerken</a:t>
            </a:r>
            <a:endParaRPr lang="nl-BE" dirty="0"/>
          </a:p>
        </p:txBody>
      </p:sp>
      <p:sp>
        <p:nvSpPr>
          <p:cNvPr id="3" name="Tijdelijke aanduiding voor datum 3"/>
          <p:cNvSpPr>
            <a:spLocks noGrp="1"/>
          </p:cNvSpPr>
          <p:nvPr>
            <p:ph type="dt" sz="half" idx="10"/>
          </p:nvPr>
        </p:nvSpPr>
        <p:spPr/>
        <p:txBody>
          <a:bodyPr/>
          <a:lstStyle>
            <a:lvl1pPr>
              <a:defRPr/>
            </a:lvl1pPr>
          </a:lstStyle>
          <a:p>
            <a:pPr>
              <a:defRPr/>
            </a:pPr>
            <a:fld id="{20B242F7-ECCF-4D78-A95B-4127F6400358}" type="datetimeFigureOut">
              <a:rPr lang="nl-BE"/>
              <a:pPr>
                <a:defRPr/>
              </a:pPr>
              <a:t>25/11/2016</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fld id="{FB35D410-60FF-48B3-993D-65E61F0ACE61}" type="slidenum">
              <a:rPr lang="nl-BE" altLang="nl-BE"/>
              <a:pPr/>
              <a:t>‹nr.›</a:t>
            </a:fld>
            <a:endParaRPr lang="nl-BE" altLang="nl-BE"/>
          </a:p>
        </p:txBody>
      </p:sp>
    </p:spTree>
    <p:extLst>
      <p:ext uri="{BB962C8B-B14F-4D97-AF65-F5344CB8AC3E}">
        <p14:creationId xmlns:p14="http://schemas.microsoft.com/office/powerpoint/2010/main" val="297924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B31FBF8-0A2B-4FAC-B601-54AB76F5A67C}" type="datetimeFigureOut">
              <a:rPr lang="nl-BE"/>
              <a:pPr>
                <a:defRPr/>
              </a:pPr>
              <a:t>25/11/2016</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fld id="{0F228513-E937-4D96-8FFE-DB32CEFF0E5B}" type="slidenum">
              <a:rPr lang="nl-BE" altLang="nl-BE"/>
              <a:pPr/>
              <a:t>‹nr.›</a:t>
            </a:fld>
            <a:endParaRPr lang="nl-BE" altLang="nl-BE"/>
          </a:p>
        </p:txBody>
      </p:sp>
    </p:spTree>
    <p:extLst>
      <p:ext uri="{BB962C8B-B14F-4D97-AF65-F5344CB8AC3E}">
        <p14:creationId xmlns:p14="http://schemas.microsoft.com/office/powerpoint/2010/main" val="112105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575050" y="2000240"/>
            <a:ext cx="5111751" cy="41259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p:nvPr>
        </p:nvSpPr>
        <p:spPr>
          <a:xfrm>
            <a:off x="457201" y="2000240"/>
            <a:ext cx="3008313" cy="41259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9BD383BA-279D-430C-8EF5-04122120FAB3}" type="datetimeFigureOut">
              <a:rPr lang="nl-BE"/>
              <a:pPr>
                <a:defRPr/>
              </a:pPr>
              <a:t>25/11/2016</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fld id="{8BFE8B59-2CEA-43E6-9151-31581722834C}" type="slidenum">
              <a:rPr lang="nl-BE" altLang="nl-BE"/>
              <a:pPr/>
              <a:t>‹nr.›</a:t>
            </a:fld>
            <a:endParaRPr lang="nl-BE" altLang="nl-BE"/>
          </a:p>
        </p:txBody>
      </p:sp>
    </p:spTree>
    <p:extLst>
      <p:ext uri="{BB962C8B-B14F-4D97-AF65-F5344CB8AC3E}">
        <p14:creationId xmlns:p14="http://schemas.microsoft.com/office/powerpoint/2010/main" val="202463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pic>
        <p:nvPicPr>
          <p:cNvPr id="1026" name="Afbeelding 7" descr="PowerPoint Kop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PowerPoint Li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25" r:id="rId1"/>
  </p:sldLayoutIdLst>
  <p:txStyles>
    <p:titleStyle>
      <a:lvl1pPr algn="ctr" rtl="0" eaLnBrk="1" fontAlgn="base" hangingPunct="1">
        <a:spcBef>
          <a:spcPct val="0"/>
        </a:spcBef>
        <a:spcAft>
          <a:spcPct val="0"/>
        </a:spcAft>
        <a:defRPr sz="2400">
          <a:solidFill>
            <a:schemeClr val="tx1"/>
          </a:solidFill>
          <a:latin typeface="+mj-lt"/>
          <a:ea typeface="+mj-ea"/>
          <a:cs typeface="+mj-cs"/>
        </a:defRPr>
      </a:lvl1pPr>
      <a:lvl2pPr algn="ctr" rtl="0" eaLnBrk="1" fontAlgn="base" hangingPunct="1">
        <a:spcBef>
          <a:spcPct val="0"/>
        </a:spcBef>
        <a:spcAft>
          <a:spcPct val="0"/>
        </a:spcAft>
        <a:defRPr sz="2400">
          <a:solidFill>
            <a:schemeClr val="tx1"/>
          </a:solidFill>
          <a:latin typeface="Arial" charset="0"/>
        </a:defRPr>
      </a:lvl2pPr>
      <a:lvl3pPr algn="ctr" rtl="0" eaLnBrk="1" fontAlgn="base" hangingPunct="1">
        <a:spcBef>
          <a:spcPct val="0"/>
        </a:spcBef>
        <a:spcAft>
          <a:spcPct val="0"/>
        </a:spcAft>
        <a:defRPr sz="2400">
          <a:solidFill>
            <a:schemeClr val="tx1"/>
          </a:solidFill>
          <a:latin typeface="Arial" charset="0"/>
        </a:defRPr>
      </a:lvl3pPr>
      <a:lvl4pPr algn="ctr" rtl="0" eaLnBrk="1" fontAlgn="base" hangingPunct="1">
        <a:spcBef>
          <a:spcPct val="0"/>
        </a:spcBef>
        <a:spcAft>
          <a:spcPct val="0"/>
        </a:spcAft>
        <a:defRPr sz="2400">
          <a:solidFill>
            <a:schemeClr val="tx1"/>
          </a:solidFill>
          <a:latin typeface="Arial" charset="0"/>
        </a:defRPr>
      </a:lvl4pPr>
      <a:lvl5pPr algn="ctr" rtl="0" eaLnBrk="1" fontAlgn="base" hangingPunct="1">
        <a:spcBef>
          <a:spcPct val="0"/>
        </a:spcBef>
        <a:spcAft>
          <a:spcPct val="0"/>
        </a:spcAft>
        <a:defRPr sz="2400">
          <a:solidFill>
            <a:schemeClr val="tx1"/>
          </a:solidFill>
          <a:latin typeface="Arial" charset="0"/>
        </a:defRPr>
      </a:lvl5pPr>
      <a:lvl6pPr marL="457200" algn="ctr" rtl="0" eaLnBrk="1" fontAlgn="base" hangingPunct="1">
        <a:spcBef>
          <a:spcPct val="0"/>
        </a:spcBef>
        <a:spcAft>
          <a:spcPct val="0"/>
        </a:spcAft>
        <a:defRPr sz="2400">
          <a:solidFill>
            <a:schemeClr val="tx1"/>
          </a:solidFill>
          <a:latin typeface="Arial" charset="0"/>
        </a:defRPr>
      </a:lvl6pPr>
      <a:lvl7pPr marL="914400" algn="ctr" rtl="0" eaLnBrk="1" fontAlgn="base" hangingPunct="1">
        <a:spcBef>
          <a:spcPct val="0"/>
        </a:spcBef>
        <a:spcAft>
          <a:spcPct val="0"/>
        </a:spcAft>
        <a:defRPr sz="2400">
          <a:solidFill>
            <a:schemeClr val="tx1"/>
          </a:solidFill>
          <a:latin typeface="Arial" charset="0"/>
        </a:defRPr>
      </a:lvl7pPr>
      <a:lvl8pPr marL="1371600" algn="ctr" rtl="0" eaLnBrk="1" fontAlgn="base" hangingPunct="1">
        <a:spcBef>
          <a:spcPct val="0"/>
        </a:spcBef>
        <a:spcAft>
          <a:spcPct val="0"/>
        </a:spcAft>
        <a:defRPr sz="2400">
          <a:solidFill>
            <a:schemeClr val="tx1"/>
          </a:solidFill>
          <a:latin typeface="Arial" charset="0"/>
        </a:defRPr>
      </a:lvl8pPr>
      <a:lvl9pPr marL="1828800" algn="ctr" rtl="0" eaLnBrk="1" fontAlgn="base" hangingPunct="1">
        <a:spcBef>
          <a:spcPct val="0"/>
        </a:spcBef>
        <a:spcAft>
          <a:spcPct val="0"/>
        </a:spcAft>
        <a:defRPr sz="2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BE" smtClean="0"/>
              <a:t>Klik om de stijl te bewerken</a:t>
            </a:r>
            <a:endParaRPr lang="nl-BE" altLang="nl-BE" smtClean="0"/>
          </a:p>
        </p:txBody>
      </p:sp>
      <p:sp>
        <p:nvSpPr>
          <p:cNvPr id="2051"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BE" dirty="0" smtClean="0"/>
              <a:t>Klik om de modelstijlen te bewerken</a:t>
            </a:r>
          </a:p>
          <a:p>
            <a:pPr lvl="1"/>
            <a:r>
              <a:rPr lang="nl-NL" altLang="nl-BE" dirty="0" smtClean="0"/>
              <a:t>Tweede niveau</a:t>
            </a:r>
          </a:p>
          <a:p>
            <a:pPr lvl="2"/>
            <a:r>
              <a:rPr lang="nl-NL" altLang="nl-BE" dirty="0" smtClean="0"/>
              <a:t>Derde niveau</a:t>
            </a:r>
          </a:p>
          <a:p>
            <a:pPr lvl="3"/>
            <a:r>
              <a:rPr lang="nl-NL" altLang="nl-BE" dirty="0" smtClean="0"/>
              <a:t>Vierde niveau</a:t>
            </a:r>
          </a:p>
          <a:p>
            <a:pPr lvl="4"/>
            <a:r>
              <a:rPr lang="nl-NL" altLang="nl-BE" dirty="0" smtClean="0"/>
              <a:t>Vijfde niveau</a:t>
            </a:r>
            <a:endParaRPr lang="nl-BE" altLang="nl-BE" dirty="0"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FB94A64E-B130-4A72-8858-6C6632EDB12A}" type="datetimeFigureOut">
              <a:rPr lang="nl-BE"/>
              <a:pPr>
                <a:defRPr/>
              </a:pPr>
              <a:t>25/11/2016</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9D78165-D155-4119-B865-A63ED5618712}" type="slidenum">
              <a:rPr lang="nl-BE" altLang="nl-BE"/>
              <a:pPr/>
              <a:t>‹nr.›</a:t>
            </a:fld>
            <a:endParaRPr lang="nl-BE" altLang="nl-BE"/>
          </a:p>
        </p:txBody>
      </p:sp>
      <p:pic>
        <p:nvPicPr>
          <p:cNvPr id="2055" name="Afbeelding 6" descr="PowerPoint Kop Mast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Afbeelding 7" descr="PowerPoint Lijn.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6528C"/>
        </a:solidFill>
        <a:effectLst/>
      </p:bgPr>
    </p:bg>
    <p:spTree>
      <p:nvGrpSpPr>
        <p:cNvPr id="1" name=""/>
        <p:cNvGrpSpPr/>
        <p:nvPr/>
      </p:nvGrpSpPr>
      <p:grpSpPr>
        <a:xfrm>
          <a:off x="0" y="0"/>
          <a:ext cx="0" cy="0"/>
          <a:chOff x="0" y="0"/>
          <a:chExt cx="0" cy="0"/>
        </a:xfrm>
      </p:grpSpPr>
      <p:pic>
        <p:nvPicPr>
          <p:cNvPr id="1026" name="Afbeelding 7" descr="PowerPoint Kop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PowerPoint Lij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765925"/>
            <a:ext cx="91440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929374"/>
      </p:ext>
    </p:extLst>
  </p:cSld>
  <p:clrMap bg1="dk2" tx1="lt1" bg2="dk1" tx2="lt2" accent1="accent1" accent2="accent2" accent3="accent3" accent4="accent4" accent5="accent5" accent6="accent6" hlink="hlink" folHlink="folHlink"/>
  <p:sldLayoutIdLst>
    <p:sldLayoutId id="2147483727" r:id="rId1"/>
  </p:sldLayoutIdLst>
  <p:txStyles>
    <p:titleStyle>
      <a:lvl1pPr algn="ctr" rtl="0" eaLnBrk="1" fontAlgn="base" hangingPunct="1">
        <a:spcBef>
          <a:spcPct val="0"/>
        </a:spcBef>
        <a:spcAft>
          <a:spcPct val="0"/>
        </a:spcAft>
        <a:defRPr sz="2400">
          <a:solidFill>
            <a:schemeClr val="tx1"/>
          </a:solidFill>
          <a:latin typeface="+mj-lt"/>
          <a:ea typeface="+mj-ea"/>
          <a:cs typeface="+mj-cs"/>
        </a:defRPr>
      </a:lvl1pPr>
      <a:lvl2pPr algn="ctr" rtl="0" eaLnBrk="1" fontAlgn="base" hangingPunct="1">
        <a:spcBef>
          <a:spcPct val="0"/>
        </a:spcBef>
        <a:spcAft>
          <a:spcPct val="0"/>
        </a:spcAft>
        <a:defRPr sz="2400">
          <a:solidFill>
            <a:schemeClr val="tx1"/>
          </a:solidFill>
          <a:latin typeface="Arial" charset="0"/>
        </a:defRPr>
      </a:lvl2pPr>
      <a:lvl3pPr algn="ctr" rtl="0" eaLnBrk="1" fontAlgn="base" hangingPunct="1">
        <a:spcBef>
          <a:spcPct val="0"/>
        </a:spcBef>
        <a:spcAft>
          <a:spcPct val="0"/>
        </a:spcAft>
        <a:defRPr sz="2400">
          <a:solidFill>
            <a:schemeClr val="tx1"/>
          </a:solidFill>
          <a:latin typeface="Arial" charset="0"/>
        </a:defRPr>
      </a:lvl3pPr>
      <a:lvl4pPr algn="ctr" rtl="0" eaLnBrk="1" fontAlgn="base" hangingPunct="1">
        <a:spcBef>
          <a:spcPct val="0"/>
        </a:spcBef>
        <a:spcAft>
          <a:spcPct val="0"/>
        </a:spcAft>
        <a:defRPr sz="2400">
          <a:solidFill>
            <a:schemeClr val="tx1"/>
          </a:solidFill>
          <a:latin typeface="Arial" charset="0"/>
        </a:defRPr>
      </a:lvl4pPr>
      <a:lvl5pPr algn="ctr" rtl="0" eaLnBrk="1" fontAlgn="base" hangingPunct="1">
        <a:spcBef>
          <a:spcPct val="0"/>
        </a:spcBef>
        <a:spcAft>
          <a:spcPct val="0"/>
        </a:spcAft>
        <a:defRPr sz="2400">
          <a:solidFill>
            <a:schemeClr val="tx1"/>
          </a:solidFill>
          <a:latin typeface="Arial" charset="0"/>
        </a:defRPr>
      </a:lvl5pPr>
      <a:lvl6pPr marL="457200" algn="ctr" rtl="0" eaLnBrk="1" fontAlgn="base" hangingPunct="1">
        <a:spcBef>
          <a:spcPct val="0"/>
        </a:spcBef>
        <a:spcAft>
          <a:spcPct val="0"/>
        </a:spcAft>
        <a:defRPr sz="2400">
          <a:solidFill>
            <a:schemeClr val="tx1"/>
          </a:solidFill>
          <a:latin typeface="Arial" charset="0"/>
        </a:defRPr>
      </a:lvl6pPr>
      <a:lvl7pPr marL="914400" algn="ctr" rtl="0" eaLnBrk="1" fontAlgn="base" hangingPunct="1">
        <a:spcBef>
          <a:spcPct val="0"/>
        </a:spcBef>
        <a:spcAft>
          <a:spcPct val="0"/>
        </a:spcAft>
        <a:defRPr sz="2400">
          <a:solidFill>
            <a:schemeClr val="tx1"/>
          </a:solidFill>
          <a:latin typeface="Arial" charset="0"/>
        </a:defRPr>
      </a:lvl7pPr>
      <a:lvl8pPr marL="1371600" algn="ctr" rtl="0" eaLnBrk="1" fontAlgn="base" hangingPunct="1">
        <a:spcBef>
          <a:spcPct val="0"/>
        </a:spcBef>
        <a:spcAft>
          <a:spcPct val="0"/>
        </a:spcAft>
        <a:defRPr sz="2400">
          <a:solidFill>
            <a:schemeClr val="tx1"/>
          </a:solidFill>
          <a:latin typeface="Arial" charset="0"/>
        </a:defRPr>
      </a:lvl8pPr>
      <a:lvl9pPr marL="1828800" algn="ctr" rtl="0" eaLnBrk="1" fontAlgn="base" hangingPunct="1">
        <a:spcBef>
          <a:spcPct val="0"/>
        </a:spcBef>
        <a:spcAft>
          <a:spcPct val="0"/>
        </a:spcAft>
        <a:defRPr sz="2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6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www.google.be/url?sa=i&amp;rct=j&amp;q=&amp;esrc=s&amp;source=images&amp;cd=&amp;ved=0ahUKEwiZw5zllM7PAhVDbxQKHQZuB3kQjRwIBQ&amp;url=http://www.asklepios.de/upload/Ersteinschaetzung_in_der_Notaufnahme_MTS_2015_35033.pdf&amp;psig=AFQjCNHXfeIfiD8Cx_iiWEyVzfC4WYr9nQ&amp;ust=1476117608426379&amp;cad=rj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mailto:Chris.vandermullen@gmail.com" TargetMode="External"/><Relationship Id="rId2" Type="http://schemas.openxmlformats.org/officeDocument/2006/relationships/hyperlink" Target="mailto:hilde.philips@uantwerpen.b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331639" y="2204864"/>
            <a:ext cx="6400800" cy="1592569"/>
          </a:xfrm>
          <a:prstGeom prst="rect">
            <a:avLst/>
          </a:prstGeom>
        </p:spPr>
        <p:txBody>
          <a:bodyPr/>
          <a:lstStyle>
            <a:lvl1pPr marL="0" indent="0" algn="ctr">
              <a:buFontTx/>
              <a:buNone/>
              <a:defRPr>
                <a:solidFill>
                  <a:schemeClr val="accent1">
                    <a:lumMod val="60000"/>
                    <a:lumOff val="40000"/>
                  </a:schemeClr>
                </a:solidFill>
              </a:defRPr>
            </a:lvl1pPr>
          </a:lstStyle>
          <a:p>
            <a:pPr eaLnBrk="0" hangingPunct="0">
              <a:spcBef>
                <a:spcPct val="20000"/>
              </a:spcBef>
              <a:defRPr/>
            </a:pPr>
            <a:r>
              <a:rPr lang="nl-NL" altLang="nl-NL" sz="4800" kern="0" dirty="0" smtClean="0">
                <a:latin typeface="+mn-lt"/>
                <a:cs typeface="+mn-cs"/>
              </a:rPr>
              <a:t>Project 1733 </a:t>
            </a:r>
          </a:p>
          <a:p>
            <a:pPr eaLnBrk="0" hangingPunct="0">
              <a:spcBef>
                <a:spcPct val="20000"/>
              </a:spcBef>
              <a:defRPr/>
            </a:pPr>
            <a:r>
              <a:rPr lang="nl-NL" altLang="nl-NL" sz="4800" kern="0" dirty="0" smtClean="0">
                <a:latin typeface="+mn-lt"/>
                <a:cs typeface="+mn-cs"/>
              </a:rPr>
              <a:t>Leuven-Tienen</a:t>
            </a:r>
          </a:p>
        </p:txBody>
      </p:sp>
      <p:sp>
        <p:nvSpPr>
          <p:cNvPr id="4099" name="Tekstvak 5"/>
          <p:cNvSpPr txBox="1">
            <a:spLocks noChangeArrowheads="1"/>
          </p:cNvSpPr>
          <p:nvPr/>
        </p:nvSpPr>
        <p:spPr bwMode="auto">
          <a:xfrm>
            <a:off x="1067320" y="4581128"/>
            <a:ext cx="6929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nl-BE" sz="3200" dirty="0" smtClean="0"/>
              <a:t>Telefonische triage</a:t>
            </a:r>
            <a:endParaRPr lang="nl-BE" altLang="nl-BE" sz="3200" dirty="0"/>
          </a:p>
        </p:txBody>
      </p:sp>
      <p:sp>
        <p:nvSpPr>
          <p:cNvPr id="2" name="Tekstvak 1"/>
          <p:cNvSpPr txBox="1"/>
          <p:nvPr/>
        </p:nvSpPr>
        <p:spPr>
          <a:xfrm>
            <a:off x="3343906" y="5302692"/>
            <a:ext cx="2668254" cy="646331"/>
          </a:xfrm>
          <a:prstGeom prst="rect">
            <a:avLst/>
          </a:prstGeom>
          <a:noFill/>
        </p:spPr>
        <p:txBody>
          <a:bodyPr wrap="square" rtlCol="0">
            <a:spAutoFit/>
          </a:bodyPr>
          <a:lstStyle/>
          <a:p>
            <a:pPr algn="ctr"/>
            <a:r>
              <a:rPr lang="nl-BE" dirty="0" smtClean="0">
                <a:solidFill>
                  <a:srgbClr val="FFFF00"/>
                </a:solidFill>
              </a:rPr>
              <a:t>Dr. Hilde </a:t>
            </a:r>
            <a:r>
              <a:rPr lang="nl-BE" dirty="0" smtClean="0">
                <a:solidFill>
                  <a:srgbClr val="FFFF00"/>
                </a:solidFill>
              </a:rPr>
              <a:t>Philips</a:t>
            </a:r>
          </a:p>
          <a:p>
            <a:r>
              <a:rPr lang="nl-BE" dirty="0" smtClean="0">
                <a:solidFill>
                  <a:srgbClr val="FFFF00"/>
                </a:solidFill>
              </a:rPr>
              <a:t>Dr. Chris </a:t>
            </a:r>
            <a:r>
              <a:rPr lang="nl-BE" dirty="0" smtClean="0">
                <a:solidFill>
                  <a:srgbClr val="FFFF00"/>
                </a:solidFill>
              </a:rPr>
              <a:t>Van der Mullen</a:t>
            </a:r>
            <a:endParaRPr lang="nl-BE"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BE" dirty="0" smtClean="0"/>
              <a:t>‘</a:t>
            </a:r>
            <a:r>
              <a:rPr lang="nl-BE" dirty="0" err="1" smtClean="0"/>
              <a:t>onplanbaar</a:t>
            </a:r>
            <a:r>
              <a:rPr lang="nl-BE" dirty="0" smtClean="0"/>
              <a:t> probleem’</a:t>
            </a:r>
            <a:endParaRPr lang="nl-BE" dirty="0"/>
          </a:p>
        </p:txBody>
      </p:sp>
      <p:pic>
        <p:nvPicPr>
          <p:cNvPr id="3" name="Afbeelding 2"/>
          <p:cNvPicPr>
            <a:picLocks noChangeAspect="1"/>
          </p:cNvPicPr>
          <p:nvPr/>
        </p:nvPicPr>
        <p:blipFill>
          <a:blip r:embed="rId2"/>
          <a:stretch>
            <a:fillRect/>
          </a:stretch>
        </p:blipFill>
        <p:spPr>
          <a:xfrm>
            <a:off x="556142" y="2492896"/>
            <a:ext cx="8031715" cy="1872207"/>
          </a:xfrm>
          <a:prstGeom prst="rect">
            <a:avLst/>
          </a:prstGeom>
        </p:spPr>
      </p:pic>
    </p:spTree>
    <p:extLst>
      <p:ext uri="{BB962C8B-B14F-4D97-AF65-F5344CB8AC3E}">
        <p14:creationId xmlns:p14="http://schemas.microsoft.com/office/powerpoint/2010/main" val="47114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900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BE" sz="2800" dirty="0" smtClean="0">
                <a:solidFill>
                  <a:schemeClr val="accent3">
                    <a:lumMod val="60000"/>
                    <a:lumOff val="40000"/>
                  </a:schemeClr>
                </a:solidFill>
              </a:rPr>
              <a:t>3. </a:t>
            </a:r>
            <a:r>
              <a:rPr lang="nl-BE" sz="2800" dirty="0" err="1" smtClean="0">
                <a:solidFill>
                  <a:schemeClr val="accent3">
                    <a:lumMod val="60000"/>
                    <a:lumOff val="40000"/>
                  </a:schemeClr>
                </a:solidFill>
              </a:rPr>
              <a:t>Performantie</a:t>
            </a:r>
            <a:r>
              <a:rPr lang="nl-BE" sz="2800" dirty="0" smtClean="0">
                <a:solidFill>
                  <a:schemeClr val="accent3">
                    <a:lumMod val="60000"/>
                    <a:lumOff val="40000"/>
                  </a:schemeClr>
                </a:solidFill>
              </a:rPr>
              <a:t> van de 1733 triage en regulatie</a:t>
            </a:r>
            <a:endParaRPr lang="nl-BE" sz="2800" dirty="0">
              <a:solidFill>
                <a:schemeClr val="accent3">
                  <a:lumMod val="60000"/>
                  <a:lumOff val="40000"/>
                </a:schemeClr>
              </a:solidFill>
            </a:endParaRPr>
          </a:p>
        </p:txBody>
      </p:sp>
      <p:sp>
        <p:nvSpPr>
          <p:cNvPr id="3" name="Tijdelijke aanduiding voor inhoud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mtClean="0"/>
              <a:t>doel:</a:t>
            </a:r>
          </a:p>
          <a:p>
            <a:pPr lvl="1"/>
            <a:r>
              <a:rPr lang="nl-BE" smtClean="0"/>
              <a:t>welk % meldt zich aan op ‘juiste’ menu?</a:t>
            </a:r>
          </a:p>
          <a:p>
            <a:pPr lvl="1"/>
            <a:r>
              <a:rPr lang="nl-BE" smtClean="0"/>
              <a:t>welke is de geschatte verschuiving?</a:t>
            </a:r>
          </a:p>
          <a:p>
            <a:pPr lvl="1"/>
            <a:r>
              <a:rPr lang="nl-BE" smtClean="0"/>
              <a:t>welke aanmeldingsklachten op ‘verkeerde’ menu?</a:t>
            </a:r>
          </a:p>
          <a:p>
            <a:pPr lvl="1"/>
            <a:r>
              <a:rPr lang="nl-BE" smtClean="0"/>
              <a:t>welke aanmeldingsklachten in ‘onduidelijk probleem’?</a:t>
            </a:r>
          </a:p>
          <a:p>
            <a:r>
              <a:rPr lang="nl-BE" smtClean="0"/>
              <a:t>hoe?</a:t>
            </a:r>
          </a:p>
          <a:p>
            <a:pPr lvl="1"/>
            <a:r>
              <a:rPr lang="nl-BE" smtClean="0"/>
              <a:t>registraties uit deel 2</a:t>
            </a:r>
          </a:p>
          <a:p>
            <a:pPr marL="358775" lvl="1" indent="0">
              <a:buFont typeface="Arial" panose="020B0604020202020204" pitchFamily="34" charset="0"/>
              <a:buNone/>
            </a:pPr>
            <a:endParaRPr lang="nl-BE" dirty="0"/>
          </a:p>
        </p:txBody>
      </p:sp>
    </p:spTree>
    <p:extLst>
      <p:ext uri="{BB962C8B-B14F-4D97-AF65-F5344CB8AC3E}">
        <p14:creationId xmlns:p14="http://schemas.microsoft.com/office/powerpoint/2010/main" val="280411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7200" y="274638"/>
            <a:ext cx="8229600" cy="900000"/>
          </a:xfrm>
        </p:spPr>
        <p:txBody>
          <a:bodyPr/>
          <a:lstStyle/>
          <a:p>
            <a:pPr algn="l"/>
            <a:r>
              <a:rPr lang="nl-BE" dirty="0" smtClean="0"/>
              <a:t>4. Kostprijs van de triage </a:t>
            </a:r>
            <a:endParaRPr lang="nl-BE" dirty="0"/>
          </a:p>
        </p:txBody>
      </p:sp>
      <p:sp>
        <p:nvSpPr>
          <p:cNvPr id="4" name="Tijdelijke aanduiding voor inhoud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mtClean="0"/>
              <a:t>doel:</a:t>
            </a:r>
          </a:p>
          <a:p>
            <a:pPr lvl="1"/>
            <a:r>
              <a:rPr lang="nl-BE" smtClean="0"/>
              <a:t>Schatting kostprijs werkbelasting aangestelden</a:t>
            </a:r>
          </a:p>
          <a:p>
            <a:pPr lvl="1"/>
            <a:r>
              <a:rPr lang="nl-BE" smtClean="0"/>
              <a:t>Niet: kostprijs op verschillende menu’s</a:t>
            </a:r>
          </a:p>
          <a:p>
            <a:pPr lvl="2"/>
            <a:r>
              <a:rPr lang="nl-BE" smtClean="0"/>
              <a:t>Reden: reële kostprijs aanmeldingsklacht = ?</a:t>
            </a:r>
          </a:p>
          <a:p>
            <a:r>
              <a:rPr lang="nl-BE" smtClean="0"/>
              <a:t>hoe?</a:t>
            </a:r>
          </a:p>
          <a:p>
            <a:pPr lvl="1"/>
            <a:r>
              <a:rPr lang="nl-BE" smtClean="0"/>
              <a:t>∆ duur oproep</a:t>
            </a:r>
          </a:p>
          <a:p>
            <a:pPr lvl="1"/>
            <a:r>
              <a:rPr lang="nl-BE" smtClean="0"/>
              <a:t>∆ aantal oproepen</a:t>
            </a:r>
          </a:p>
          <a:p>
            <a:pPr lvl="1"/>
            <a:r>
              <a:rPr lang="nl-BE" smtClean="0"/>
              <a:t>∆ totale gesprekstijd</a:t>
            </a:r>
          </a:p>
          <a:p>
            <a:pPr lvl="1"/>
            <a:r>
              <a:rPr lang="nl-BE" smtClean="0"/>
              <a:t>piekuurmeting</a:t>
            </a:r>
            <a:endParaRPr lang="nl-BE" dirty="0" smtClean="0"/>
          </a:p>
        </p:txBody>
      </p:sp>
      <p:pic>
        <p:nvPicPr>
          <p:cNvPr id="6" name="Afbeelding 5"/>
          <p:cNvPicPr>
            <a:picLocks noChangeAspect="1"/>
          </p:cNvPicPr>
          <p:nvPr/>
        </p:nvPicPr>
        <p:blipFill>
          <a:blip r:embed="rId2"/>
          <a:stretch>
            <a:fillRect/>
          </a:stretch>
        </p:blipFill>
        <p:spPr>
          <a:xfrm>
            <a:off x="5829300" y="3950203"/>
            <a:ext cx="2857500" cy="2314575"/>
          </a:xfrm>
          <a:prstGeom prst="rect">
            <a:avLst/>
          </a:prstGeom>
        </p:spPr>
      </p:pic>
    </p:spTree>
    <p:extLst>
      <p:ext uri="{BB962C8B-B14F-4D97-AF65-F5344CB8AC3E}">
        <p14:creationId xmlns:p14="http://schemas.microsoft.com/office/powerpoint/2010/main" val="4200754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90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BE" dirty="0" smtClean="0">
                <a:solidFill>
                  <a:schemeClr val="accent3">
                    <a:lumMod val="60000"/>
                    <a:lumOff val="40000"/>
                  </a:schemeClr>
                </a:solidFill>
              </a:rPr>
              <a:t>Meten = weten?</a:t>
            </a:r>
            <a:endParaRPr lang="nl-BE" dirty="0">
              <a:solidFill>
                <a:schemeClr val="accent3">
                  <a:lumMod val="60000"/>
                  <a:lumOff val="40000"/>
                </a:schemeClr>
              </a:solidFill>
            </a:endParaRPr>
          </a:p>
        </p:txBody>
      </p:sp>
      <p:sp>
        <p:nvSpPr>
          <p:cNvPr id="3" name="Tijdelijke aanduiding voor inhoud 2"/>
          <p:cNvSpPr txBox="1">
            <a:spLocks/>
          </p:cNvSpPr>
          <p:nvPr/>
        </p:nvSpPr>
        <p:spPr>
          <a:xfrm>
            <a:off x="457200" y="1600200"/>
            <a:ext cx="4038600" cy="4525963"/>
          </a:xfrm>
          <a:prstGeom prst="rect">
            <a:avLst/>
          </a:prstGeom>
        </p:spPr>
        <p:txBody>
          <a:bodyPr>
            <a:normAutofit/>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toegankelijkheid?</a:t>
            </a:r>
          </a:p>
          <a:p>
            <a:pPr marL="0" indent="0">
              <a:buFont typeface="Arial" panose="020B0604020202020204" pitchFamily="34" charset="0"/>
              <a:buNone/>
            </a:pPr>
            <a:endParaRPr lang="nl-BE" dirty="0" smtClean="0"/>
          </a:p>
          <a:p>
            <a:r>
              <a:rPr lang="nl-BE" dirty="0" smtClean="0"/>
              <a:t>veiligheid en efficiëntie?</a:t>
            </a:r>
          </a:p>
          <a:p>
            <a:pPr marL="0" indent="0">
              <a:buNone/>
            </a:pPr>
            <a:endParaRPr lang="nl-BE" dirty="0" smtClean="0"/>
          </a:p>
          <a:p>
            <a:r>
              <a:rPr lang="nl-BE" dirty="0" smtClean="0"/>
              <a:t>betaalbaarheid en haalbaarheid</a:t>
            </a:r>
            <a:endParaRPr lang="nl-BE" dirty="0"/>
          </a:p>
        </p:txBody>
      </p:sp>
      <p:sp>
        <p:nvSpPr>
          <p:cNvPr id="4" name="Tijdelijke aanduiding voor inhoud 3"/>
          <p:cNvSpPr txBox="1">
            <a:spLocks/>
          </p:cNvSpPr>
          <p:nvPr/>
        </p:nvSpPr>
        <p:spPr>
          <a:xfrm>
            <a:off x="4648200" y="1600200"/>
            <a:ext cx="4038600" cy="4525963"/>
          </a:xfrm>
          <a:prstGeom prst="rect">
            <a:avLst/>
          </a:prstGeom>
        </p:spPr>
        <p:txBody>
          <a:bodyPr>
            <a:normAutofit fontScale="92500" lnSpcReduction="20000"/>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mtClean="0"/>
              <a:t>één nummer =&gt; betere toegankelijkheid?</a:t>
            </a:r>
          </a:p>
          <a:p>
            <a:r>
              <a:rPr lang="nl-BE" smtClean="0"/>
              <a:t>waar zit patiënt?</a:t>
            </a:r>
          </a:p>
          <a:p>
            <a:pPr lvl="1"/>
            <a:r>
              <a:rPr lang="nl-BE" smtClean="0"/>
              <a:t>juist?</a:t>
            </a:r>
          </a:p>
          <a:p>
            <a:pPr lvl="1"/>
            <a:r>
              <a:rPr lang="nl-BE" smtClean="0"/>
              <a:t>eigen ervaring?</a:t>
            </a:r>
          </a:p>
          <a:p>
            <a:pPr lvl="1"/>
            <a:r>
              <a:rPr lang="nl-BE" smtClean="0"/>
              <a:t>wat moet anders?</a:t>
            </a:r>
          </a:p>
          <a:p>
            <a:r>
              <a:rPr lang="nl-BE" smtClean="0"/>
              <a:t>zijn verschuivingen haalbaar en blijft/wordt de zorg betaalbaar(der)?</a:t>
            </a:r>
          </a:p>
          <a:p>
            <a:endParaRPr lang="nl-BE" smtClean="0"/>
          </a:p>
          <a:p>
            <a:pPr marL="0" indent="0">
              <a:buFont typeface="Arial" panose="020B0604020202020204" pitchFamily="34" charset="0"/>
              <a:buNone/>
            </a:pPr>
            <a:endParaRPr lang="nl-BE" dirty="0"/>
          </a:p>
        </p:txBody>
      </p:sp>
    </p:spTree>
    <p:extLst>
      <p:ext uri="{BB962C8B-B14F-4D97-AF65-F5344CB8AC3E}">
        <p14:creationId xmlns:p14="http://schemas.microsoft.com/office/powerpoint/2010/main" val="2366019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07603" y="2708920"/>
            <a:ext cx="7048872" cy="742950"/>
          </a:xfrm>
          <a:prstGeom prst="rect">
            <a:avLst/>
          </a:prstGeom>
        </p:spPr>
        <p:txBody>
          <a:bodyPr/>
          <a:lstStyle>
            <a:lvl1pPr marL="0" indent="0" algn="ctr">
              <a:buFontTx/>
              <a:buNone/>
              <a:defRPr>
                <a:solidFill>
                  <a:schemeClr val="accent1">
                    <a:lumMod val="60000"/>
                    <a:lumOff val="40000"/>
                  </a:schemeClr>
                </a:solidFill>
              </a:defRPr>
            </a:lvl1pPr>
          </a:lstStyle>
          <a:p>
            <a:pPr eaLnBrk="0" hangingPunct="0">
              <a:spcBef>
                <a:spcPct val="20000"/>
              </a:spcBef>
              <a:defRPr/>
            </a:pPr>
            <a:r>
              <a:rPr lang="nl-NL" altLang="nl-NL" sz="4800" kern="0" dirty="0" smtClean="0">
                <a:solidFill>
                  <a:srgbClr val="AEC56D">
                    <a:lumMod val="60000"/>
                    <a:lumOff val="40000"/>
                  </a:srgbClr>
                </a:solidFill>
                <a:latin typeface="Arial"/>
              </a:rPr>
              <a:t>Nieuwe 1733 projecten</a:t>
            </a:r>
          </a:p>
        </p:txBody>
      </p:sp>
      <p:sp>
        <p:nvSpPr>
          <p:cNvPr id="4099" name="Tekstvak 5"/>
          <p:cNvSpPr txBox="1">
            <a:spLocks noChangeArrowheads="1"/>
          </p:cNvSpPr>
          <p:nvPr/>
        </p:nvSpPr>
        <p:spPr bwMode="auto">
          <a:xfrm>
            <a:off x="1127038" y="4293096"/>
            <a:ext cx="69294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nl-BE" altLang="nl-BE" sz="3200" dirty="0" smtClean="0">
                <a:solidFill>
                  <a:srgbClr val="FFFFFF"/>
                </a:solidFill>
              </a:rPr>
              <a:t>Fysieke pre-triage</a:t>
            </a:r>
          </a:p>
          <a:p>
            <a:pPr algn="ctr" eaLnBrk="1" hangingPunct="1"/>
            <a:r>
              <a:rPr lang="nl-BE" altLang="nl-BE" sz="3200" dirty="0" smtClean="0">
                <a:solidFill>
                  <a:srgbClr val="FFFFFF"/>
                </a:solidFill>
              </a:rPr>
              <a:t> in kader van afsprakenplan</a:t>
            </a:r>
            <a:endParaRPr lang="nl-BE" altLang="nl-BE" sz="3200" dirty="0">
              <a:solidFill>
                <a:srgbClr val="FFFFFF"/>
              </a:solidFill>
            </a:endParaRPr>
          </a:p>
        </p:txBody>
      </p:sp>
    </p:spTree>
    <p:extLst>
      <p:ext uri="{BB962C8B-B14F-4D97-AF65-F5344CB8AC3E}">
        <p14:creationId xmlns:p14="http://schemas.microsoft.com/office/powerpoint/2010/main" val="3598519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979209" y="2333066"/>
            <a:ext cx="2641526" cy="1938992"/>
          </a:xfrm>
          <a:prstGeom prst="rect">
            <a:avLst/>
          </a:prstGeom>
          <a:noFill/>
          <a:ln>
            <a:solidFill>
              <a:schemeClr val="tx2">
                <a:lumMod val="50000"/>
              </a:schemeClr>
            </a:solidFill>
          </a:ln>
        </p:spPr>
        <p:txBody>
          <a:bodyPr wrap="square" rtlCol="0">
            <a:spAutoFit/>
          </a:bodyPr>
          <a:lstStyle/>
          <a:p>
            <a:pPr algn="ctr"/>
            <a:r>
              <a:rPr lang="nl-BE" sz="2400" dirty="0" smtClean="0">
                <a:solidFill>
                  <a:schemeClr val="accent1">
                    <a:lumMod val="75000"/>
                  </a:schemeClr>
                </a:solidFill>
              </a:rPr>
              <a:t>Telefonische Triage</a:t>
            </a:r>
          </a:p>
          <a:p>
            <a:endParaRPr lang="nl-BE" sz="2400" dirty="0">
              <a:solidFill>
                <a:schemeClr val="accent1">
                  <a:lumMod val="75000"/>
                </a:schemeClr>
              </a:solidFill>
            </a:endParaRPr>
          </a:p>
          <a:p>
            <a:pPr algn="ctr"/>
            <a:r>
              <a:rPr lang="nl-BE" sz="2400" dirty="0" smtClean="0">
                <a:solidFill>
                  <a:schemeClr val="accent1">
                    <a:lumMod val="75000"/>
                  </a:schemeClr>
                </a:solidFill>
              </a:rPr>
              <a:t>Hulpcentrale</a:t>
            </a:r>
          </a:p>
          <a:p>
            <a:pPr algn="ctr"/>
            <a:r>
              <a:rPr lang="nl-BE" sz="2400" dirty="0" smtClean="0">
                <a:solidFill>
                  <a:schemeClr val="accent1">
                    <a:lumMod val="75000"/>
                  </a:schemeClr>
                </a:solidFill>
              </a:rPr>
              <a:t>112</a:t>
            </a:r>
            <a:endParaRPr lang="nl-BE" sz="2400" dirty="0">
              <a:solidFill>
                <a:schemeClr val="accent1">
                  <a:lumMod val="75000"/>
                </a:schemeClr>
              </a:solidFill>
            </a:endParaRPr>
          </a:p>
        </p:txBody>
      </p:sp>
      <p:sp>
        <p:nvSpPr>
          <p:cNvPr id="7" name="Tekstvak 6"/>
          <p:cNvSpPr txBox="1"/>
          <p:nvPr/>
        </p:nvSpPr>
        <p:spPr>
          <a:xfrm>
            <a:off x="3805285" y="4312779"/>
            <a:ext cx="1582320" cy="677108"/>
          </a:xfrm>
          <a:prstGeom prst="rect">
            <a:avLst/>
          </a:prstGeom>
          <a:noFill/>
        </p:spPr>
        <p:txBody>
          <a:bodyPr wrap="square" rtlCol="0">
            <a:spAutoFit/>
          </a:bodyPr>
          <a:lstStyle/>
          <a:p>
            <a:r>
              <a:rPr lang="nl-BE" sz="2400" dirty="0" smtClean="0">
                <a:solidFill>
                  <a:schemeClr val="accent1">
                    <a:lumMod val="75000"/>
                  </a:schemeClr>
                </a:solidFill>
              </a:rPr>
              <a:t>Regulatie</a:t>
            </a:r>
          </a:p>
          <a:p>
            <a:endParaRPr lang="nl-BE" sz="1400" dirty="0">
              <a:solidFill>
                <a:schemeClr val="accent1">
                  <a:lumMod val="75000"/>
                </a:schemeClr>
              </a:solidFill>
            </a:endParaRPr>
          </a:p>
        </p:txBody>
      </p:sp>
      <p:sp>
        <p:nvSpPr>
          <p:cNvPr id="9" name="Tekstvak 8"/>
          <p:cNvSpPr txBox="1"/>
          <p:nvPr/>
        </p:nvSpPr>
        <p:spPr>
          <a:xfrm>
            <a:off x="2941294" y="5932504"/>
            <a:ext cx="3933616" cy="461665"/>
          </a:xfrm>
          <a:prstGeom prst="rect">
            <a:avLst/>
          </a:prstGeom>
          <a:noFill/>
        </p:spPr>
        <p:txBody>
          <a:bodyPr wrap="square" rtlCol="0">
            <a:spAutoFit/>
          </a:bodyPr>
          <a:lstStyle/>
          <a:p>
            <a:r>
              <a:rPr lang="nl-BE" sz="2400" dirty="0" smtClean="0">
                <a:solidFill>
                  <a:schemeClr val="accent1">
                    <a:lumMod val="75000"/>
                  </a:schemeClr>
                </a:solidFill>
              </a:rPr>
              <a:t>Patiënt op juiste </a:t>
            </a:r>
            <a:r>
              <a:rPr lang="nl-BE" sz="2400" dirty="0" err="1" smtClean="0">
                <a:solidFill>
                  <a:schemeClr val="accent1">
                    <a:lumMod val="75000"/>
                  </a:schemeClr>
                </a:solidFill>
              </a:rPr>
              <a:t>zorgpad</a:t>
            </a:r>
            <a:endParaRPr lang="nl-BE" sz="2400" dirty="0">
              <a:solidFill>
                <a:schemeClr val="accent1">
                  <a:lumMod val="75000"/>
                </a:schemeClr>
              </a:solidFill>
            </a:endParaRPr>
          </a:p>
        </p:txBody>
      </p:sp>
      <p:sp>
        <p:nvSpPr>
          <p:cNvPr id="10" name="Tekstvak 9"/>
          <p:cNvSpPr txBox="1"/>
          <p:nvPr/>
        </p:nvSpPr>
        <p:spPr>
          <a:xfrm>
            <a:off x="8515862" y="1784060"/>
            <a:ext cx="426720" cy="4401205"/>
          </a:xfrm>
          <a:prstGeom prst="rect">
            <a:avLst/>
          </a:prstGeom>
          <a:noFill/>
        </p:spPr>
        <p:txBody>
          <a:bodyPr wrap="none" rtlCol="0">
            <a:spAutoFit/>
          </a:bodyPr>
          <a:lstStyle/>
          <a:p>
            <a:pPr algn="ctr"/>
            <a:r>
              <a:rPr lang="nl-BE" sz="2000" dirty="0" smtClean="0">
                <a:solidFill>
                  <a:schemeClr val="accent2"/>
                </a:solidFill>
              </a:rPr>
              <a:t>W</a:t>
            </a:r>
          </a:p>
          <a:p>
            <a:pPr algn="ctr"/>
            <a:r>
              <a:rPr lang="nl-BE" sz="2000" dirty="0" smtClean="0">
                <a:solidFill>
                  <a:schemeClr val="accent2"/>
                </a:solidFill>
              </a:rPr>
              <a:t>A</a:t>
            </a:r>
          </a:p>
          <a:p>
            <a:pPr algn="ctr"/>
            <a:r>
              <a:rPr lang="nl-BE" sz="2000" dirty="0" smtClean="0">
                <a:solidFill>
                  <a:schemeClr val="accent2"/>
                </a:solidFill>
              </a:rPr>
              <a:t>L</a:t>
            </a:r>
          </a:p>
          <a:p>
            <a:pPr algn="ctr"/>
            <a:r>
              <a:rPr lang="nl-BE" sz="2000" dirty="0" smtClean="0">
                <a:solidFill>
                  <a:schemeClr val="accent2"/>
                </a:solidFill>
              </a:rPr>
              <a:t>K</a:t>
            </a:r>
            <a:endParaRPr lang="nl-BE" sz="2000" dirty="0">
              <a:solidFill>
                <a:schemeClr val="accent2"/>
              </a:solidFill>
            </a:endParaRPr>
          </a:p>
          <a:p>
            <a:pPr algn="ctr"/>
            <a:endParaRPr lang="nl-BE" sz="2000" dirty="0" smtClean="0">
              <a:solidFill>
                <a:schemeClr val="accent2"/>
              </a:solidFill>
            </a:endParaRPr>
          </a:p>
          <a:p>
            <a:pPr algn="ctr"/>
            <a:r>
              <a:rPr lang="nl-BE" sz="2000" dirty="0" smtClean="0">
                <a:solidFill>
                  <a:schemeClr val="accent2"/>
                </a:solidFill>
              </a:rPr>
              <a:t>I</a:t>
            </a:r>
          </a:p>
          <a:p>
            <a:pPr algn="ctr"/>
            <a:r>
              <a:rPr lang="nl-BE" sz="2000" dirty="0" smtClean="0">
                <a:solidFill>
                  <a:schemeClr val="accent2"/>
                </a:solidFill>
              </a:rPr>
              <a:t>N</a:t>
            </a:r>
          </a:p>
          <a:p>
            <a:pPr algn="ctr"/>
            <a:endParaRPr lang="nl-BE" sz="2000" dirty="0">
              <a:solidFill>
                <a:schemeClr val="accent2"/>
              </a:solidFill>
            </a:endParaRPr>
          </a:p>
          <a:p>
            <a:pPr algn="ctr"/>
            <a:r>
              <a:rPr lang="nl-BE" sz="2000" dirty="0" smtClean="0">
                <a:solidFill>
                  <a:schemeClr val="accent2"/>
                </a:solidFill>
              </a:rPr>
              <a:t>S</a:t>
            </a:r>
          </a:p>
          <a:p>
            <a:pPr algn="ctr"/>
            <a:r>
              <a:rPr lang="nl-BE" sz="2000" dirty="0" smtClean="0">
                <a:solidFill>
                  <a:schemeClr val="accent2"/>
                </a:solidFill>
              </a:rPr>
              <a:t>T</a:t>
            </a:r>
          </a:p>
          <a:p>
            <a:pPr algn="ctr"/>
            <a:r>
              <a:rPr lang="nl-BE" sz="2000" dirty="0" smtClean="0">
                <a:solidFill>
                  <a:schemeClr val="accent2"/>
                </a:solidFill>
              </a:rPr>
              <a:t>R</a:t>
            </a:r>
          </a:p>
          <a:p>
            <a:pPr algn="ctr"/>
            <a:r>
              <a:rPr lang="nl-BE" sz="2000" dirty="0" smtClean="0">
                <a:solidFill>
                  <a:schemeClr val="accent2"/>
                </a:solidFill>
              </a:rPr>
              <a:t>O</a:t>
            </a:r>
          </a:p>
          <a:p>
            <a:pPr algn="ctr"/>
            <a:r>
              <a:rPr lang="nl-BE" sz="2000" dirty="0" smtClean="0">
                <a:solidFill>
                  <a:schemeClr val="accent2"/>
                </a:solidFill>
              </a:rPr>
              <a:t>O</a:t>
            </a:r>
          </a:p>
          <a:p>
            <a:pPr algn="ctr"/>
            <a:r>
              <a:rPr lang="nl-BE" sz="2000" dirty="0" smtClean="0">
                <a:solidFill>
                  <a:schemeClr val="accent2"/>
                </a:solidFill>
              </a:rPr>
              <a:t>M</a:t>
            </a:r>
            <a:endParaRPr lang="nl-BE" sz="2400" dirty="0"/>
          </a:p>
        </p:txBody>
      </p:sp>
      <p:sp>
        <p:nvSpPr>
          <p:cNvPr id="11" name="Tekstvak 10"/>
          <p:cNvSpPr txBox="1"/>
          <p:nvPr/>
        </p:nvSpPr>
        <p:spPr>
          <a:xfrm>
            <a:off x="5387605" y="2341854"/>
            <a:ext cx="2639347" cy="1938992"/>
          </a:xfrm>
          <a:prstGeom prst="rect">
            <a:avLst/>
          </a:prstGeom>
          <a:noFill/>
          <a:ln>
            <a:solidFill>
              <a:schemeClr val="tx2">
                <a:lumMod val="50000"/>
              </a:schemeClr>
            </a:solidFill>
          </a:ln>
        </p:spPr>
        <p:txBody>
          <a:bodyPr wrap="square" rtlCol="0">
            <a:spAutoFit/>
          </a:bodyPr>
          <a:lstStyle/>
          <a:p>
            <a:pPr algn="ctr"/>
            <a:r>
              <a:rPr lang="nl-BE" sz="2400" dirty="0" smtClean="0">
                <a:solidFill>
                  <a:schemeClr val="accent1">
                    <a:lumMod val="75000"/>
                  </a:schemeClr>
                </a:solidFill>
              </a:rPr>
              <a:t>Fysieke </a:t>
            </a:r>
          </a:p>
          <a:p>
            <a:pPr algn="ctr"/>
            <a:r>
              <a:rPr lang="nl-BE" sz="2400" dirty="0" smtClean="0">
                <a:solidFill>
                  <a:schemeClr val="accent1">
                    <a:lumMod val="75000"/>
                  </a:schemeClr>
                </a:solidFill>
              </a:rPr>
              <a:t>Pre-triage</a:t>
            </a:r>
          </a:p>
          <a:p>
            <a:pPr algn="ctr"/>
            <a:endParaRPr lang="nl-BE" sz="2400" dirty="0" smtClean="0">
              <a:solidFill>
                <a:schemeClr val="accent1">
                  <a:lumMod val="75000"/>
                </a:schemeClr>
              </a:solidFill>
            </a:endParaRPr>
          </a:p>
          <a:p>
            <a:pPr algn="ctr"/>
            <a:r>
              <a:rPr lang="nl-BE" sz="2400" dirty="0" smtClean="0">
                <a:solidFill>
                  <a:schemeClr val="accent1">
                    <a:lumMod val="75000"/>
                  </a:schemeClr>
                </a:solidFill>
              </a:rPr>
              <a:t>Geïntegreerde W8P-Spoed </a:t>
            </a:r>
          </a:p>
        </p:txBody>
      </p:sp>
      <p:sp>
        <p:nvSpPr>
          <p:cNvPr id="26" name="PIJL-RECHTS 25"/>
          <p:cNvSpPr/>
          <p:nvPr/>
        </p:nvSpPr>
        <p:spPr>
          <a:xfrm>
            <a:off x="519137" y="1489017"/>
            <a:ext cx="7996725" cy="152882"/>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30" name="Tekstvak 29"/>
          <p:cNvSpPr txBox="1"/>
          <p:nvPr/>
        </p:nvSpPr>
        <p:spPr>
          <a:xfrm>
            <a:off x="7184655" y="5388506"/>
            <a:ext cx="825867" cy="369332"/>
          </a:xfrm>
          <a:prstGeom prst="rect">
            <a:avLst/>
          </a:prstGeom>
          <a:noFill/>
        </p:spPr>
        <p:txBody>
          <a:bodyPr wrap="none" rtlCol="0">
            <a:spAutoFit/>
          </a:bodyPr>
          <a:lstStyle/>
          <a:p>
            <a:r>
              <a:rPr lang="nl-BE" dirty="0" smtClean="0">
                <a:solidFill>
                  <a:schemeClr val="accent2"/>
                </a:solidFill>
              </a:rPr>
              <a:t>NEEN</a:t>
            </a:r>
            <a:endParaRPr lang="nl-BE" dirty="0">
              <a:solidFill>
                <a:schemeClr val="accent2"/>
              </a:solidFill>
            </a:endParaRPr>
          </a:p>
        </p:txBody>
      </p:sp>
      <p:sp>
        <p:nvSpPr>
          <p:cNvPr id="31" name="Tekstvak 30"/>
          <p:cNvSpPr txBox="1"/>
          <p:nvPr/>
        </p:nvSpPr>
        <p:spPr>
          <a:xfrm>
            <a:off x="7201085" y="1641899"/>
            <a:ext cx="825867" cy="369332"/>
          </a:xfrm>
          <a:prstGeom prst="rect">
            <a:avLst/>
          </a:prstGeom>
          <a:noFill/>
        </p:spPr>
        <p:txBody>
          <a:bodyPr wrap="none" rtlCol="0">
            <a:spAutoFit/>
          </a:bodyPr>
          <a:lstStyle/>
          <a:p>
            <a:r>
              <a:rPr lang="nl-BE" dirty="0" smtClean="0">
                <a:solidFill>
                  <a:schemeClr val="accent2"/>
                </a:solidFill>
              </a:rPr>
              <a:t>NEEN</a:t>
            </a:r>
            <a:endParaRPr lang="nl-BE" dirty="0">
              <a:solidFill>
                <a:schemeClr val="accent2"/>
              </a:solidFill>
            </a:endParaRPr>
          </a:p>
        </p:txBody>
      </p:sp>
      <p:sp>
        <p:nvSpPr>
          <p:cNvPr id="1033" name="PIJL-RECHTS 1032"/>
          <p:cNvSpPr/>
          <p:nvPr/>
        </p:nvSpPr>
        <p:spPr>
          <a:xfrm rot="10800000">
            <a:off x="8094852" y="3034921"/>
            <a:ext cx="398867" cy="183526"/>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2" name="PIJL-OMLAAG 1081"/>
          <p:cNvSpPr/>
          <p:nvPr/>
        </p:nvSpPr>
        <p:spPr>
          <a:xfrm>
            <a:off x="4426927" y="3984663"/>
            <a:ext cx="171486" cy="401265"/>
          </a:xfrm>
          <a:prstGeom prst="downArrow">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4" name="PIJL-RECHTS 113"/>
          <p:cNvSpPr/>
          <p:nvPr/>
        </p:nvSpPr>
        <p:spPr>
          <a:xfrm>
            <a:off x="5188104" y="5725470"/>
            <a:ext cx="3281899" cy="14355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Titel 1"/>
          <p:cNvSpPr txBox="1">
            <a:spLocks/>
          </p:cNvSpPr>
          <p:nvPr/>
        </p:nvSpPr>
        <p:spPr>
          <a:xfrm>
            <a:off x="-219078" y="42245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BE" dirty="0" smtClean="0">
                <a:solidFill>
                  <a:schemeClr val="accent3">
                    <a:lumMod val="60000"/>
                    <a:lumOff val="40000"/>
                  </a:schemeClr>
                </a:solidFill>
                <a:effectLst>
                  <a:outerShdw blurRad="50800" dist="38100" dir="2700000" algn="tl" rotWithShape="0">
                    <a:prstClr val="black">
                      <a:alpha val="40000"/>
                    </a:prstClr>
                  </a:outerShdw>
                </a:effectLst>
              </a:rPr>
              <a:t>Uniforme &amp; sluitende triage</a:t>
            </a:r>
            <a:endParaRPr lang="nl-BE" dirty="0">
              <a:solidFill>
                <a:schemeClr val="accent3">
                  <a:lumMod val="60000"/>
                  <a:lumOff val="40000"/>
                </a:schemeClr>
              </a:solidFill>
              <a:effectLst>
                <a:outerShdw blurRad="50800" dist="38100" dir="2700000" algn="tl" rotWithShape="0">
                  <a:prstClr val="black">
                    <a:alpha val="40000"/>
                  </a:prstClr>
                </a:outerShdw>
              </a:effectLst>
            </a:endParaRPr>
          </a:p>
        </p:txBody>
      </p:sp>
      <p:sp>
        <p:nvSpPr>
          <p:cNvPr id="13" name="Tekstvak 12"/>
          <p:cNvSpPr txBox="1"/>
          <p:nvPr/>
        </p:nvSpPr>
        <p:spPr>
          <a:xfrm>
            <a:off x="3364874" y="1855828"/>
            <a:ext cx="2359254" cy="276999"/>
          </a:xfrm>
          <a:prstGeom prst="rect">
            <a:avLst/>
          </a:prstGeom>
          <a:noFill/>
        </p:spPr>
        <p:txBody>
          <a:bodyPr wrap="square" rtlCol="0">
            <a:spAutoFit/>
          </a:bodyPr>
          <a:lstStyle/>
          <a:p>
            <a:r>
              <a:rPr lang="nl-BE" sz="1200" b="1" dirty="0" smtClean="0">
                <a:solidFill>
                  <a:schemeClr val="tx2">
                    <a:lumMod val="50000"/>
                  </a:schemeClr>
                </a:solidFill>
              </a:rPr>
              <a:t>XML </a:t>
            </a:r>
            <a:r>
              <a:rPr lang="nl-BE" sz="1200" b="1" dirty="0">
                <a:solidFill>
                  <a:schemeClr val="tx2">
                    <a:lumMod val="50000"/>
                  </a:schemeClr>
                </a:solidFill>
              </a:rPr>
              <a:t>bericht naar alle niveaus</a:t>
            </a:r>
            <a:endParaRPr lang="nl-BE" sz="1200" dirty="0">
              <a:solidFill>
                <a:schemeClr val="tx2">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962" y="2334381"/>
            <a:ext cx="1748643"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flipH="1">
            <a:off x="3679224" y="2350682"/>
            <a:ext cx="1777504" cy="523220"/>
          </a:xfrm>
          <a:prstGeom prst="rect">
            <a:avLst/>
          </a:prstGeom>
          <a:noFill/>
        </p:spPr>
        <p:txBody>
          <a:bodyPr wrap="square" rtlCol="0">
            <a:spAutoFit/>
          </a:bodyPr>
          <a:lstStyle/>
          <a:p>
            <a:pPr algn="ctr"/>
            <a:r>
              <a:rPr lang="nl-BE" sz="800" b="1" dirty="0" smtClean="0">
                <a:solidFill>
                  <a:schemeClr val="accent1">
                    <a:lumMod val="50000"/>
                  </a:schemeClr>
                </a:solidFill>
              </a:rPr>
              <a:t> </a:t>
            </a:r>
            <a:r>
              <a:rPr lang="nl-BE" sz="1400" dirty="0" smtClean="0">
                <a:solidFill>
                  <a:schemeClr val="accent1">
                    <a:lumMod val="75000"/>
                  </a:schemeClr>
                </a:solidFill>
              </a:rPr>
              <a:t>Geïntegreerde </a:t>
            </a:r>
          </a:p>
          <a:p>
            <a:pPr algn="ctr"/>
            <a:r>
              <a:rPr lang="nl-BE" sz="1400" dirty="0" smtClean="0">
                <a:solidFill>
                  <a:schemeClr val="accent1">
                    <a:lumMod val="75000"/>
                  </a:schemeClr>
                </a:solidFill>
              </a:rPr>
              <a:t>Protocollen</a:t>
            </a:r>
            <a:endParaRPr lang="nl-BE" sz="1400" dirty="0">
              <a:solidFill>
                <a:schemeClr val="accent1">
                  <a:lumMod val="75000"/>
                </a:schemeClr>
              </a:solidFill>
            </a:endParaRPr>
          </a:p>
        </p:txBody>
      </p:sp>
      <p:sp>
        <p:nvSpPr>
          <p:cNvPr id="49" name="Tekstvak 48"/>
          <p:cNvSpPr txBox="1"/>
          <p:nvPr/>
        </p:nvSpPr>
        <p:spPr>
          <a:xfrm>
            <a:off x="121269" y="1743987"/>
            <a:ext cx="397866" cy="5078313"/>
          </a:xfrm>
          <a:prstGeom prst="rect">
            <a:avLst/>
          </a:prstGeom>
          <a:noFill/>
        </p:spPr>
        <p:txBody>
          <a:bodyPr wrap="none" rtlCol="0">
            <a:spAutoFit/>
          </a:bodyPr>
          <a:lstStyle/>
          <a:p>
            <a:pPr algn="ctr"/>
            <a:r>
              <a:rPr lang="nl-BE" sz="2000" dirty="0" smtClean="0">
                <a:solidFill>
                  <a:schemeClr val="accent2"/>
                </a:solidFill>
              </a:rPr>
              <a:t>M</a:t>
            </a:r>
          </a:p>
          <a:p>
            <a:pPr algn="ctr"/>
            <a:r>
              <a:rPr lang="nl-BE" sz="2000" dirty="0" smtClean="0">
                <a:solidFill>
                  <a:schemeClr val="accent2"/>
                </a:solidFill>
              </a:rPr>
              <a:t>E</a:t>
            </a:r>
          </a:p>
          <a:p>
            <a:pPr algn="ctr"/>
            <a:r>
              <a:rPr lang="nl-BE" sz="2000" dirty="0" smtClean="0">
                <a:solidFill>
                  <a:schemeClr val="accent2"/>
                </a:solidFill>
              </a:rPr>
              <a:t>D</a:t>
            </a:r>
          </a:p>
          <a:p>
            <a:pPr algn="ctr"/>
            <a:r>
              <a:rPr lang="nl-BE" sz="2000" dirty="0" smtClean="0">
                <a:solidFill>
                  <a:schemeClr val="accent2"/>
                </a:solidFill>
              </a:rPr>
              <a:t>I</a:t>
            </a:r>
          </a:p>
          <a:p>
            <a:pPr algn="ctr"/>
            <a:r>
              <a:rPr lang="nl-BE" sz="2000" dirty="0" smtClean="0">
                <a:solidFill>
                  <a:schemeClr val="accent2"/>
                </a:solidFill>
              </a:rPr>
              <a:t>S</a:t>
            </a:r>
          </a:p>
          <a:p>
            <a:pPr algn="ctr"/>
            <a:r>
              <a:rPr lang="nl-BE" sz="2000" dirty="0" smtClean="0">
                <a:solidFill>
                  <a:schemeClr val="accent2"/>
                </a:solidFill>
              </a:rPr>
              <a:t>C</a:t>
            </a:r>
          </a:p>
          <a:p>
            <a:pPr algn="ctr"/>
            <a:r>
              <a:rPr lang="nl-BE" sz="2000" dirty="0" smtClean="0">
                <a:solidFill>
                  <a:schemeClr val="accent2"/>
                </a:solidFill>
              </a:rPr>
              <a:t>H</a:t>
            </a:r>
          </a:p>
          <a:p>
            <a:pPr algn="ctr"/>
            <a:r>
              <a:rPr lang="nl-BE" sz="2000" dirty="0" smtClean="0">
                <a:solidFill>
                  <a:schemeClr val="accent2"/>
                </a:solidFill>
              </a:rPr>
              <a:t>E</a:t>
            </a:r>
          </a:p>
          <a:p>
            <a:pPr algn="ctr"/>
            <a:endParaRPr lang="nl-BE" sz="2000" dirty="0">
              <a:solidFill>
                <a:schemeClr val="accent2"/>
              </a:solidFill>
            </a:endParaRPr>
          </a:p>
          <a:p>
            <a:pPr algn="ctr"/>
            <a:r>
              <a:rPr lang="nl-BE" sz="2000" dirty="0" smtClean="0">
                <a:solidFill>
                  <a:schemeClr val="accent2"/>
                </a:solidFill>
              </a:rPr>
              <a:t>O</a:t>
            </a:r>
          </a:p>
          <a:p>
            <a:pPr algn="ctr"/>
            <a:r>
              <a:rPr lang="nl-BE" sz="2000" dirty="0">
                <a:solidFill>
                  <a:schemeClr val="accent2"/>
                </a:solidFill>
              </a:rPr>
              <a:t>P</a:t>
            </a:r>
            <a:endParaRPr lang="nl-BE" sz="2000" dirty="0" smtClean="0">
              <a:solidFill>
                <a:schemeClr val="accent2"/>
              </a:solidFill>
            </a:endParaRPr>
          </a:p>
          <a:p>
            <a:pPr algn="ctr"/>
            <a:r>
              <a:rPr lang="nl-BE" sz="2000" dirty="0" smtClean="0">
                <a:solidFill>
                  <a:schemeClr val="accent2"/>
                </a:solidFill>
              </a:rPr>
              <a:t>R</a:t>
            </a:r>
          </a:p>
          <a:p>
            <a:pPr algn="ctr"/>
            <a:r>
              <a:rPr lang="nl-BE" sz="2000" dirty="0" smtClean="0">
                <a:solidFill>
                  <a:schemeClr val="accent2"/>
                </a:solidFill>
              </a:rPr>
              <a:t>O</a:t>
            </a:r>
          </a:p>
          <a:p>
            <a:pPr algn="ctr"/>
            <a:r>
              <a:rPr lang="nl-BE" sz="2000" dirty="0" smtClean="0">
                <a:solidFill>
                  <a:schemeClr val="accent2"/>
                </a:solidFill>
              </a:rPr>
              <a:t>E</a:t>
            </a:r>
          </a:p>
          <a:p>
            <a:pPr algn="ctr"/>
            <a:r>
              <a:rPr lang="nl-BE" sz="2000" dirty="0" smtClean="0">
                <a:solidFill>
                  <a:schemeClr val="accent2"/>
                </a:solidFill>
              </a:rPr>
              <a:t>P</a:t>
            </a:r>
          </a:p>
          <a:p>
            <a:pPr algn="ctr"/>
            <a:endParaRPr lang="nl-BE" sz="2400" dirty="0"/>
          </a:p>
        </p:txBody>
      </p:sp>
      <p:sp>
        <p:nvSpPr>
          <p:cNvPr id="50" name="PIJL-RECHTS 49"/>
          <p:cNvSpPr/>
          <p:nvPr/>
        </p:nvSpPr>
        <p:spPr>
          <a:xfrm>
            <a:off x="519135" y="2996953"/>
            <a:ext cx="381295" cy="203919"/>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8" name="Gekromde PIJL-OMLAAG 67"/>
          <p:cNvSpPr/>
          <p:nvPr/>
        </p:nvSpPr>
        <p:spPr>
          <a:xfrm>
            <a:off x="2080993" y="1772816"/>
            <a:ext cx="4793917" cy="548111"/>
          </a:xfrm>
          <a:prstGeom prst="curvedDownArrow">
            <a:avLst>
              <a:gd name="adj1" fmla="val 19650"/>
              <a:gd name="adj2" fmla="val 3904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2" name="Tekstvak 51"/>
          <p:cNvSpPr txBox="1"/>
          <p:nvPr/>
        </p:nvSpPr>
        <p:spPr>
          <a:xfrm>
            <a:off x="3144641" y="5090867"/>
            <a:ext cx="2939527" cy="461665"/>
          </a:xfrm>
          <a:prstGeom prst="rect">
            <a:avLst/>
          </a:prstGeom>
          <a:noFill/>
        </p:spPr>
        <p:txBody>
          <a:bodyPr wrap="square" rtlCol="0">
            <a:spAutoFit/>
          </a:bodyPr>
          <a:lstStyle/>
          <a:p>
            <a:r>
              <a:rPr lang="nl-BE" sz="2400" dirty="0" smtClean="0">
                <a:solidFill>
                  <a:schemeClr val="accent1">
                    <a:lumMod val="75000"/>
                  </a:schemeClr>
                </a:solidFill>
              </a:rPr>
              <a:t>Patiënt volgt proces</a:t>
            </a:r>
            <a:endParaRPr lang="nl-BE" sz="2400" dirty="0">
              <a:solidFill>
                <a:schemeClr val="accent1">
                  <a:lumMod val="75000"/>
                </a:schemeClr>
              </a:solidFill>
            </a:endParaRPr>
          </a:p>
        </p:txBody>
      </p:sp>
      <p:sp>
        <p:nvSpPr>
          <p:cNvPr id="53" name="PIJL-OMLAAG 52"/>
          <p:cNvSpPr/>
          <p:nvPr/>
        </p:nvSpPr>
        <p:spPr>
          <a:xfrm>
            <a:off x="4420147" y="5596618"/>
            <a:ext cx="171486" cy="401265"/>
          </a:xfrm>
          <a:prstGeom prst="downArrow">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PIJL-OMLAAG 53"/>
          <p:cNvSpPr/>
          <p:nvPr/>
        </p:nvSpPr>
        <p:spPr>
          <a:xfrm>
            <a:off x="4420147" y="4755260"/>
            <a:ext cx="171486" cy="401265"/>
          </a:xfrm>
          <a:prstGeom prst="downArrow">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279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animBg="1"/>
      <p:bldP spid="30" grpId="0"/>
      <p:bldP spid="31" grpId="0"/>
      <p:bldP spid="13" grpId="0"/>
      <p:bldP spid="2" grpId="0"/>
      <p:bldP spid="49" grpId="0"/>
      <p:bldP spid="68" grpId="0" animBg="1"/>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180528" y="281743"/>
            <a:ext cx="7965195" cy="1143000"/>
          </a:xfrm>
        </p:spPr>
        <p:txBody>
          <a:bodyPr/>
          <a:lstStyle/>
          <a:p>
            <a:r>
              <a:rPr lang="nl-BE" dirty="0" smtClean="0"/>
              <a:t>Fysieke Triage</a:t>
            </a:r>
            <a:endParaRPr lang="nl-BE" dirty="0"/>
          </a:p>
        </p:txBody>
      </p:sp>
      <p:sp>
        <p:nvSpPr>
          <p:cNvPr id="2" name="Tijdelijke aanduiding voor dianummer 1"/>
          <p:cNvSpPr>
            <a:spLocks noGrp="1"/>
          </p:cNvSpPr>
          <p:nvPr>
            <p:ph type="sldNum" sz="quarter" idx="12"/>
          </p:nvPr>
        </p:nvSpPr>
        <p:spPr/>
        <p:txBody>
          <a:bodyPr/>
          <a:lstStyle/>
          <a:p>
            <a:pPr>
              <a:defRPr/>
            </a:pPr>
            <a:fld id="{89C5C397-8759-45EB-8D2F-BD0DB1897631}" type="slidenum">
              <a:rPr lang="nl-NL" altLang="nl-BE" smtClean="0"/>
              <a:pPr>
                <a:defRPr/>
              </a:pPr>
              <a:t>16</a:t>
            </a:fld>
            <a:endParaRPr lang="nl-NL" altLang="nl-BE"/>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821" y="2059631"/>
            <a:ext cx="4464497" cy="44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descr="Afbeeldingsresultaat voor manchester tri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779" y="4708525"/>
            <a:ext cx="1440462" cy="1512590"/>
          </a:xfrm>
          <a:prstGeom prst="rect">
            <a:avLst/>
          </a:prstGeom>
          <a:noFill/>
          <a:extLst>
            <a:ext uri="{909E8E84-426E-40DD-AFC4-6F175D3DCCD1}">
              <a14:hiddenFill xmlns:a14="http://schemas.microsoft.com/office/drawing/2010/main">
                <a:solidFill>
                  <a:srgbClr val="FFFFFF"/>
                </a:solidFill>
              </a14:hiddenFill>
            </a:ext>
          </a:extLst>
        </p:spPr>
      </p:pic>
      <p:sp>
        <p:nvSpPr>
          <p:cNvPr id="4" name="Vermenigvuldigen 3"/>
          <p:cNvSpPr/>
          <p:nvPr/>
        </p:nvSpPr>
        <p:spPr>
          <a:xfrm>
            <a:off x="-59487" y="2276872"/>
            <a:ext cx="2658757" cy="3810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dirty="0"/>
          </a:p>
        </p:txBody>
      </p:sp>
      <p:pic>
        <p:nvPicPr>
          <p:cNvPr id="11271" name="Picture 7" descr="This figure illustrates the ESI Triage Algorithm and its four decision points, top to bottom: A. 'Requires immediate life-saving intervention?' If yes, an arrow points to the number 1 (for triage level 1). If no, the arrow points down to the next box, B. 'High risk situation?' Or 'confused/lethargic/disoriented?' Or 'Severe pain /distress.' If yes, the arrow points to the number 2 (for triage level 2). If no, the arrow points to the next box, C. 'How many different resources are needed?' If the reader chooses 'none,' the arrow points to the number 5 (for triage level 5). If the reader chooses 'one,' an arrow points to the number 4 (for triage level 4). If the reader chooses 'many,' the arrow points to the next box, D. 'Danger zone vitals?' If the reader chooses no, an arrow points to the number 3(for triage level 3). If the reader chooses yes, the arrow (labeled 'consider') points to the number 2 (for triage level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66618" y="2184734"/>
            <a:ext cx="1352784" cy="2184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71" y="3397042"/>
            <a:ext cx="1748643"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p:cNvSpPr txBox="1"/>
          <p:nvPr/>
        </p:nvSpPr>
        <p:spPr>
          <a:xfrm flipH="1">
            <a:off x="467544" y="3423624"/>
            <a:ext cx="1777504" cy="523220"/>
          </a:xfrm>
          <a:prstGeom prst="rect">
            <a:avLst/>
          </a:prstGeom>
          <a:noFill/>
        </p:spPr>
        <p:txBody>
          <a:bodyPr wrap="square" rtlCol="0">
            <a:spAutoFit/>
          </a:bodyPr>
          <a:lstStyle/>
          <a:p>
            <a:pPr algn="ctr"/>
            <a:r>
              <a:rPr lang="nl-BE" sz="800" b="1" dirty="0" smtClean="0">
                <a:solidFill>
                  <a:schemeClr val="accent1">
                    <a:lumMod val="50000"/>
                  </a:schemeClr>
                </a:solidFill>
              </a:rPr>
              <a:t> </a:t>
            </a:r>
            <a:r>
              <a:rPr lang="nl-BE" sz="1400" dirty="0" smtClean="0">
                <a:solidFill>
                  <a:schemeClr val="accent1">
                    <a:lumMod val="75000"/>
                  </a:schemeClr>
                </a:solidFill>
              </a:rPr>
              <a:t>Geïntegreerde </a:t>
            </a:r>
          </a:p>
          <a:p>
            <a:pPr algn="ctr"/>
            <a:r>
              <a:rPr lang="nl-BE" sz="1400" dirty="0" smtClean="0">
                <a:solidFill>
                  <a:schemeClr val="accent1">
                    <a:lumMod val="75000"/>
                  </a:schemeClr>
                </a:solidFill>
              </a:rPr>
              <a:t>Protocollen</a:t>
            </a:r>
            <a:endParaRPr lang="nl-BE" sz="1400" dirty="0">
              <a:solidFill>
                <a:schemeClr val="accent1">
                  <a:lumMod val="75000"/>
                </a:schemeClr>
              </a:solidFill>
            </a:endParaRPr>
          </a:p>
        </p:txBody>
      </p:sp>
    </p:spTree>
    <p:extLst>
      <p:ext uri="{BB962C8B-B14F-4D97-AF65-F5344CB8AC3E}">
        <p14:creationId xmlns:p14="http://schemas.microsoft.com/office/powerpoint/2010/main" val="282322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Nieuwe 1733 projecten</a:t>
            </a:r>
            <a:endParaRPr lang="nl-BE" dirty="0"/>
          </a:p>
        </p:txBody>
      </p:sp>
      <p:sp>
        <p:nvSpPr>
          <p:cNvPr id="3" name="Tijdelijke aanduiding voor tekst 2"/>
          <p:cNvSpPr>
            <a:spLocks noGrp="1"/>
          </p:cNvSpPr>
          <p:nvPr>
            <p:ph sz="half" idx="1"/>
          </p:nvPr>
        </p:nvSpPr>
        <p:spPr>
          <a:xfrm>
            <a:off x="107504" y="1916832"/>
            <a:ext cx="4388296" cy="4525963"/>
          </a:xfrm>
        </p:spPr>
        <p:txBody>
          <a:bodyPr/>
          <a:lstStyle/>
          <a:p>
            <a:pPr marL="0" indent="0" algn="ctr">
              <a:buNone/>
            </a:pPr>
            <a:r>
              <a:rPr lang="nl-BE" dirty="0" smtClean="0"/>
              <a:t>Brugge</a:t>
            </a:r>
          </a:p>
          <a:p>
            <a:endParaRPr lang="nl-BE" dirty="0"/>
          </a:p>
          <a:p>
            <a:r>
              <a:rPr lang="nl-BE" sz="2400" dirty="0" smtClean="0"/>
              <a:t>Fysieke pre-triage o.b.v. 112-1733 protocollen LT</a:t>
            </a:r>
          </a:p>
          <a:p>
            <a:endParaRPr lang="nl-BE" sz="2400" dirty="0" smtClean="0"/>
          </a:p>
          <a:p>
            <a:r>
              <a:rPr lang="nl-BE" sz="2400" dirty="0" smtClean="0"/>
              <a:t>Registratieperiode oktober 2016–maart 2017</a:t>
            </a:r>
          </a:p>
          <a:p>
            <a:endParaRPr lang="nl-BE" sz="2400" dirty="0" smtClean="0"/>
          </a:p>
          <a:p>
            <a:r>
              <a:rPr lang="nl-BE" sz="2400" dirty="0" smtClean="0"/>
              <a:t>Verfijning protocollen LT </a:t>
            </a:r>
            <a:r>
              <a:rPr lang="nl-BE" sz="2400" dirty="0" err="1" smtClean="0"/>
              <a:t>i.k.v</a:t>
            </a:r>
            <a:r>
              <a:rPr lang="nl-BE" sz="2400" dirty="0" smtClean="0"/>
              <a:t>. fysieke pre-triage</a:t>
            </a:r>
          </a:p>
          <a:p>
            <a:endParaRPr lang="nl-BE" dirty="0" smtClean="0"/>
          </a:p>
          <a:p>
            <a:endParaRPr lang="nl-BE" dirty="0" smtClean="0"/>
          </a:p>
          <a:p>
            <a:endParaRPr lang="nl-BE" dirty="0"/>
          </a:p>
        </p:txBody>
      </p:sp>
      <p:sp>
        <p:nvSpPr>
          <p:cNvPr id="7" name="Tijdelijke aanduiding voor inhoud 6"/>
          <p:cNvSpPr>
            <a:spLocks noGrp="1"/>
          </p:cNvSpPr>
          <p:nvPr>
            <p:ph sz="half" idx="2"/>
          </p:nvPr>
        </p:nvSpPr>
        <p:spPr>
          <a:xfrm>
            <a:off x="4572000" y="1988840"/>
            <a:ext cx="4388296" cy="4525963"/>
          </a:xfrm>
        </p:spPr>
        <p:txBody>
          <a:bodyPr/>
          <a:lstStyle/>
          <a:p>
            <a:pPr marL="0" indent="0" algn="ctr">
              <a:buNone/>
            </a:pPr>
            <a:r>
              <a:rPr lang="nl-BE" dirty="0" smtClean="0"/>
              <a:t>Antwerpen Oost</a:t>
            </a:r>
          </a:p>
          <a:p>
            <a:endParaRPr lang="nl-BE" dirty="0"/>
          </a:p>
          <a:p>
            <a:r>
              <a:rPr lang="nl-BE" sz="2400" dirty="0" smtClean="0"/>
              <a:t>Fysieke pre-triage o.b.v. aangepast Manchester Triage System</a:t>
            </a:r>
          </a:p>
          <a:p>
            <a:r>
              <a:rPr lang="nl-BE" sz="2400" dirty="0" smtClean="0"/>
              <a:t>Registratieperiode: wanneer ethische en wettelijke vereisten in orde zijn</a:t>
            </a:r>
          </a:p>
          <a:p>
            <a:r>
              <a:rPr lang="nl-BE" sz="2400" dirty="0" smtClean="0"/>
              <a:t>Verfijning protocollen MTS </a:t>
            </a:r>
            <a:r>
              <a:rPr lang="nl-BE" sz="2400" dirty="0" err="1" smtClean="0"/>
              <a:t>i.k.v</a:t>
            </a:r>
            <a:r>
              <a:rPr lang="nl-BE" sz="2400" dirty="0" smtClean="0"/>
              <a:t>. fysieke pre-triage</a:t>
            </a:r>
            <a:endParaRPr lang="nl-BE" sz="2400" dirty="0"/>
          </a:p>
        </p:txBody>
      </p:sp>
    </p:spTree>
    <p:extLst>
      <p:ext uri="{BB962C8B-B14F-4D97-AF65-F5344CB8AC3E}">
        <p14:creationId xmlns:p14="http://schemas.microsoft.com/office/powerpoint/2010/main" val="944809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7" y="-170128"/>
            <a:ext cx="9542964" cy="703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chrisvandermullen\Desktop\1733\1733 practische uitrol\20160819 Werkgroep Leuven-Tienen\Schermafbeelding 2016-08-17 om 18.12.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9" y="1484785"/>
            <a:ext cx="2048596" cy="134208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7452320" y="5186683"/>
            <a:ext cx="1691680" cy="707886"/>
          </a:xfrm>
          <a:prstGeom prst="rect">
            <a:avLst/>
          </a:prstGeom>
          <a:solidFill>
            <a:srgbClr val="FF0000"/>
          </a:solidFill>
          <a:ln>
            <a:solidFill>
              <a:schemeClr val="tx2">
                <a:lumMod val="50000"/>
              </a:schemeClr>
            </a:solidFill>
          </a:ln>
        </p:spPr>
        <p:txBody>
          <a:bodyPr wrap="square" rtlCol="0">
            <a:spAutoFit/>
          </a:bodyPr>
          <a:lstStyle/>
          <a:p>
            <a:pPr algn="ctr"/>
            <a:r>
              <a:rPr lang="nl-BE" sz="2000" b="1" dirty="0" smtClean="0">
                <a:solidFill>
                  <a:schemeClr val="bg1"/>
                </a:solidFill>
              </a:rPr>
              <a:t>één  </a:t>
            </a:r>
            <a:r>
              <a:rPr lang="nl-BE" sz="2000" b="1" dirty="0">
                <a:solidFill>
                  <a:schemeClr val="bg1"/>
                </a:solidFill>
              </a:rPr>
              <a:t>maand </a:t>
            </a:r>
          </a:p>
          <a:p>
            <a:pPr algn="ctr"/>
            <a:r>
              <a:rPr lang="nl-BE" sz="2000" b="1" dirty="0">
                <a:solidFill>
                  <a:schemeClr val="bg1"/>
                </a:solidFill>
              </a:rPr>
              <a:t>r</a:t>
            </a:r>
            <a:r>
              <a:rPr lang="nl-BE" sz="2000" b="1" dirty="0" smtClean="0">
                <a:solidFill>
                  <a:schemeClr val="bg1"/>
                </a:solidFill>
              </a:rPr>
              <a:t>egistratie </a:t>
            </a:r>
          </a:p>
        </p:txBody>
      </p:sp>
      <p:sp>
        <p:nvSpPr>
          <p:cNvPr id="3" name="Tekstvak 2"/>
          <p:cNvSpPr txBox="1"/>
          <p:nvPr/>
        </p:nvSpPr>
        <p:spPr>
          <a:xfrm>
            <a:off x="1115616" y="5217462"/>
            <a:ext cx="1008112" cy="646331"/>
          </a:xfrm>
          <a:prstGeom prst="rect">
            <a:avLst/>
          </a:prstGeom>
          <a:noFill/>
        </p:spPr>
        <p:txBody>
          <a:bodyPr wrap="square" rtlCol="0">
            <a:spAutoFit/>
          </a:bodyPr>
          <a:lstStyle/>
          <a:p>
            <a:r>
              <a:rPr lang="nl-BE" b="1" dirty="0" smtClean="0"/>
              <a:t>45,6 % W8P</a:t>
            </a:r>
            <a:endParaRPr lang="nl-BE" b="1" dirty="0"/>
          </a:p>
        </p:txBody>
      </p:sp>
      <p:sp>
        <p:nvSpPr>
          <p:cNvPr id="5" name="Tekstvak 4"/>
          <p:cNvSpPr txBox="1"/>
          <p:nvPr/>
        </p:nvSpPr>
        <p:spPr>
          <a:xfrm>
            <a:off x="4277274" y="5217461"/>
            <a:ext cx="942798" cy="646331"/>
          </a:xfrm>
          <a:prstGeom prst="rect">
            <a:avLst/>
          </a:prstGeom>
          <a:noFill/>
        </p:spPr>
        <p:txBody>
          <a:bodyPr wrap="square" rtlCol="0">
            <a:spAutoFit/>
          </a:bodyPr>
          <a:lstStyle/>
          <a:p>
            <a:r>
              <a:rPr lang="nl-BE" b="1" dirty="0" smtClean="0"/>
              <a:t>54,4%Spoed</a:t>
            </a:r>
            <a:endParaRPr lang="nl-BE" b="1" dirty="0"/>
          </a:p>
        </p:txBody>
      </p:sp>
      <p:sp>
        <p:nvSpPr>
          <p:cNvPr id="10" name="Gekromde PIJL-OMLAAG 9"/>
          <p:cNvSpPr/>
          <p:nvPr/>
        </p:nvSpPr>
        <p:spPr>
          <a:xfrm>
            <a:off x="1115616" y="1364403"/>
            <a:ext cx="5544616" cy="787929"/>
          </a:xfrm>
          <a:prstGeom prst="curvedDownArrow">
            <a:avLst>
              <a:gd name="adj1" fmla="val 25000"/>
              <a:gd name="adj2" fmla="val 50000"/>
              <a:gd name="adj3" fmla="val 2402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nl-BE" sz="2000" dirty="0">
              <a:solidFill>
                <a:srgbClr val="FF0000"/>
              </a:solidFill>
            </a:endParaRPr>
          </a:p>
        </p:txBody>
      </p:sp>
      <p:sp>
        <p:nvSpPr>
          <p:cNvPr id="9" name="Tekstvak 8"/>
          <p:cNvSpPr txBox="1"/>
          <p:nvPr/>
        </p:nvSpPr>
        <p:spPr>
          <a:xfrm>
            <a:off x="3477538" y="1389035"/>
            <a:ext cx="768701" cy="369332"/>
          </a:xfrm>
          <a:prstGeom prst="rect">
            <a:avLst/>
          </a:prstGeom>
          <a:noFill/>
        </p:spPr>
        <p:txBody>
          <a:bodyPr wrap="square" rtlCol="0">
            <a:spAutoFit/>
          </a:bodyPr>
          <a:lstStyle/>
          <a:p>
            <a:r>
              <a:rPr lang="nl-BE" b="1" dirty="0" smtClean="0"/>
              <a:t>5,6%</a:t>
            </a:r>
            <a:endParaRPr lang="nl-BE" b="1" dirty="0"/>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60648"/>
            <a:ext cx="1728192" cy="95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590" y="312377"/>
            <a:ext cx="1585570" cy="90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900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BE" dirty="0" smtClean="0">
                <a:solidFill>
                  <a:schemeClr val="accent3">
                    <a:lumMod val="60000"/>
                    <a:lumOff val="40000"/>
                  </a:schemeClr>
                </a:solidFill>
              </a:rPr>
              <a:t>Vragen?</a:t>
            </a:r>
            <a:endParaRPr lang="nl-BE" dirty="0">
              <a:solidFill>
                <a:schemeClr val="accent3">
                  <a:lumMod val="60000"/>
                  <a:lumOff val="40000"/>
                </a:schemeClr>
              </a:solidFill>
            </a:endParaRPr>
          </a:p>
        </p:txBody>
      </p:sp>
      <p:sp>
        <p:nvSpPr>
          <p:cNvPr id="3" name="Tijdelijke aanduiding voor inhoud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mtClean="0"/>
          </a:p>
          <a:p>
            <a:endParaRPr lang="nl-BE" smtClean="0"/>
          </a:p>
          <a:p>
            <a:r>
              <a:rPr lang="nl-BE" smtClean="0">
                <a:hlinkClick r:id="rId2"/>
              </a:rPr>
              <a:t>hilde.philips@uantwerpen.be</a:t>
            </a:r>
            <a:endParaRPr lang="nl-BE" smtClean="0"/>
          </a:p>
          <a:p>
            <a:endParaRPr lang="nl-BE" smtClean="0"/>
          </a:p>
          <a:p>
            <a:r>
              <a:rPr lang="nl-BE" smtClean="0">
                <a:hlinkClick r:id="rId3"/>
              </a:rPr>
              <a:t>chris.vandermullen@gmail.com</a:t>
            </a:r>
            <a:endParaRPr lang="nl-BE" smtClean="0"/>
          </a:p>
          <a:p>
            <a:endParaRPr lang="nl-BE" dirty="0"/>
          </a:p>
        </p:txBody>
      </p:sp>
    </p:spTree>
    <p:extLst>
      <p:ext uri="{BB962C8B-B14F-4D97-AF65-F5344CB8AC3E}">
        <p14:creationId xmlns:p14="http://schemas.microsoft.com/office/powerpoint/2010/main" val="214848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457200" y="380319"/>
            <a:ext cx="8229600"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accent3">
                    <a:lumMod val="60000"/>
                    <a:lumOff val="4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BE" dirty="0" smtClean="0"/>
              <a:t>Onderzoeksvoorstel</a:t>
            </a:r>
            <a:endParaRPr lang="nl-BE" dirty="0"/>
          </a:p>
        </p:txBody>
      </p:sp>
      <p:sp>
        <p:nvSpPr>
          <p:cNvPr id="5" name="Tijdelijke aanduiding voor tekst 2"/>
          <p:cNvSpPr txBox="1">
            <a:spLocks/>
          </p:cNvSpPr>
          <p:nvPr/>
        </p:nvSpPr>
        <p:spPr bwMode="auto">
          <a:xfrm>
            <a:off x="251520" y="1340768"/>
            <a:ext cx="40401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Werkgroep Leuven-Tienen</a:t>
            </a:r>
            <a:endParaRPr lang="nl-BE" dirty="0"/>
          </a:p>
        </p:txBody>
      </p:sp>
      <p:sp>
        <p:nvSpPr>
          <p:cNvPr id="6" name="Tijdelijke aanduiding voor inhoud 3"/>
          <p:cNvSpPr txBox="1">
            <a:spLocks/>
          </p:cNvSpPr>
          <p:nvPr/>
        </p:nvSpPr>
        <p:spPr>
          <a:xfrm>
            <a:off x="457200" y="2417875"/>
            <a:ext cx="4040188" cy="3951288"/>
          </a:xfrm>
          <a:prstGeom prst="rect">
            <a:avLst/>
          </a:prstGeom>
        </p:spPr>
        <p:txBody>
          <a:bodyPr>
            <a:normAutofit/>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1800" dirty="0" smtClean="0"/>
              <a:t>dr. Chris Van der Mullen (voorzitter), </a:t>
            </a:r>
          </a:p>
          <a:p>
            <a:r>
              <a:rPr lang="nl-BE" sz="1800" dirty="0" smtClean="0"/>
              <a:t>dr. Carla Delmulle, </a:t>
            </a:r>
          </a:p>
          <a:p>
            <a:r>
              <a:rPr lang="nl-BE" sz="1800" dirty="0" smtClean="0"/>
              <a:t>dr. Hilde Quintens, </a:t>
            </a:r>
          </a:p>
          <a:p>
            <a:r>
              <a:rPr lang="nl-BE" sz="1800" dirty="0" smtClean="0"/>
              <a:t>dr. Sabine Van Baelen, </a:t>
            </a:r>
          </a:p>
          <a:p>
            <a:r>
              <a:rPr lang="nl-BE" sz="1800" dirty="0" smtClean="0"/>
              <a:t>dr. Tine Crits, </a:t>
            </a:r>
          </a:p>
          <a:p>
            <a:r>
              <a:rPr lang="nl-BE" sz="1800" dirty="0" smtClean="0"/>
              <a:t>dr. Johan Wuyts, </a:t>
            </a:r>
          </a:p>
          <a:p>
            <a:r>
              <a:rPr lang="nl-BE" sz="1800" dirty="0" smtClean="0"/>
              <a:t>Prof. Marc Sabbe, </a:t>
            </a:r>
          </a:p>
          <a:p>
            <a:r>
              <a:rPr lang="nl-BE" sz="1800" dirty="0" smtClean="0"/>
              <a:t>Diego Gouwy (FOD-VGZ), </a:t>
            </a:r>
          </a:p>
          <a:p>
            <a:r>
              <a:rPr lang="nl-BE" sz="1800" dirty="0" smtClean="0"/>
              <a:t>Marc Gellens (</a:t>
            </a:r>
            <a:r>
              <a:rPr lang="nl-BE" sz="1800" dirty="0" err="1" smtClean="0"/>
              <a:t>Adj.med.dir</a:t>
            </a:r>
            <a:r>
              <a:rPr lang="nl-BE" sz="1800" dirty="0" smtClean="0"/>
              <a:t> HC112 </a:t>
            </a:r>
            <a:r>
              <a:rPr lang="nl-BE" sz="1800" dirty="0" err="1" smtClean="0"/>
              <a:t>Vlbr</a:t>
            </a:r>
            <a:r>
              <a:rPr lang="nl-BE" sz="1800" dirty="0" smtClean="0"/>
              <a:t>), </a:t>
            </a:r>
          </a:p>
          <a:p>
            <a:r>
              <a:rPr lang="nl-BE" sz="1800" dirty="0" smtClean="0"/>
              <a:t>Erik Engels (FC HC112 </a:t>
            </a:r>
            <a:r>
              <a:rPr lang="nl-BE" sz="1800" dirty="0" err="1" smtClean="0"/>
              <a:t>Vlbr</a:t>
            </a:r>
            <a:r>
              <a:rPr lang="nl-BE" sz="1800" dirty="0" smtClean="0"/>
              <a:t>).</a:t>
            </a:r>
            <a:endParaRPr lang="nl-BE" sz="1800" dirty="0"/>
          </a:p>
        </p:txBody>
      </p:sp>
      <p:sp>
        <p:nvSpPr>
          <p:cNvPr id="7" name="Tijdelijke aanduiding voor tekst 4"/>
          <p:cNvSpPr txBox="1">
            <a:spLocks/>
          </p:cNvSpPr>
          <p:nvPr/>
        </p:nvSpPr>
        <p:spPr>
          <a:xfrm>
            <a:off x="4634680" y="1388730"/>
            <a:ext cx="4041775" cy="639762"/>
          </a:xfrm>
          <a:prstGeom prst="rect">
            <a:avLst/>
          </a:prstGeom>
        </p:spPr>
        <p:txBody>
          <a:bodyPr>
            <a:noAutofit/>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err="1" smtClean="0"/>
              <a:t>Onderzoeksequipe</a:t>
            </a:r>
            <a:r>
              <a:rPr lang="nl-BE" dirty="0" smtClean="0"/>
              <a:t> </a:t>
            </a:r>
            <a:r>
              <a:rPr lang="nl-BE" dirty="0" err="1" smtClean="0"/>
              <a:t>UAntwerpen</a:t>
            </a:r>
            <a:endParaRPr lang="nl-BE" dirty="0"/>
          </a:p>
        </p:txBody>
      </p:sp>
      <p:sp>
        <p:nvSpPr>
          <p:cNvPr id="8" name="Tijdelijke aanduiding voor inhoud 5"/>
          <p:cNvSpPr txBox="1">
            <a:spLocks/>
          </p:cNvSpPr>
          <p:nvPr/>
        </p:nvSpPr>
        <p:spPr>
          <a:xfrm>
            <a:off x="4645025" y="2417875"/>
            <a:ext cx="4041775" cy="3951288"/>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sz="2000" dirty="0" smtClean="0"/>
          </a:p>
          <a:p>
            <a:r>
              <a:rPr lang="nl-BE" sz="1800" dirty="0" smtClean="0"/>
              <a:t>dr. Hilde Philips (projectleider)</a:t>
            </a:r>
          </a:p>
          <a:p>
            <a:r>
              <a:rPr lang="nl-BE" sz="1800" dirty="0" smtClean="0"/>
              <a:t>Prof. Veronique Verhoeven</a:t>
            </a:r>
          </a:p>
          <a:p>
            <a:r>
              <a:rPr lang="nl-BE" sz="1800" dirty="0" smtClean="0"/>
              <a:t>Prof. Roy Remmen</a:t>
            </a:r>
          </a:p>
          <a:p>
            <a:r>
              <a:rPr lang="nl-BE" sz="1800" dirty="0" smtClean="0"/>
              <a:t>Hanne Claessens</a:t>
            </a:r>
          </a:p>
          <a:p>
            <a:r>
              <a:rPr lang="nl-BE" sz="1800" dirty="0"/>
              <a:t>d</a:t>
            </a:r>
            <a:r>
              <a:rPr lang="nl-BE" sz="1800" dirty="0" smtClean="0"/>
              <a:t>r. Stefan Morreel</a:t>
            </a:r>
            <a:endParaRPr lang="nl-BE" sz="1800" dirty="0"/>
          </a:p>
          <a:p>
            <a:r>
              <a:rPr lang="nl-BE" sz="1800" dirty="0" smtClean="0"/>
              <a:t>dr. Annelies Colliers</a:t>
            </a:r>
          </a:p>
          <a:p>
            <a:endParaRPr lang="nl-BE" dirty="0"/>
          </a:p>
        </p:txBody>
      </p:sp>
    </p:spTree>
    <p:extLst>
      <p:ext uri="{BB962C8B-B14F-4D97-AF65-F5344CB8AC3E}">
        <p14:creationId xmlns:p14="http://schemas.microsoft.com/office/powerpoint/2010/main" val="802554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Onderzoeksvraag</a:t>
            </a:r>
            <a:endParaRPr lang="nl-BE" dirty="0"/>
          </a:p>
        </p:txBody>
      </p:sp>
      <p:sp>
        <p:nvSpPr>
          <p:cNvPr id="3" name="Tijdelijke aanduiding voor inhoud 2"/>
          <p:cNvSpPr>
            <a:spLocks noGrp="1"/>
          </p:cNvSpPr>
          <p:nvPr>
            <p:ph idx="1"/>
          </p:nvPr>
        </p:nvSpPr>
        <p:spPr/>
        <p:txBody>
          <a:bodyPr/>
          <a:lstStyle/>
          <a:p>
            <a:endParaRPr lang="nl-BE" dirty="0" smtClean="0"/>
          </a:p>
          <a:p>
            <a:endParaRPr lang="nl-BE" dirty="0"/>
          </a:p>
          <a:p>
            <a:pPr marL="0" indent="0">
              <a:buNone/>
            </a:pPr>
            <a:r>
              <a:rPr lang="nl-BE" dirty="0" smtClean="0"/>
              <a:t>Hoe </a:t>
            </a:r>
            <a:r>
              <a:rPr lang="nl-BE" dirty="0"/>
              <a:t>vindt de patiënt met een </a:t>
            </a:r>
            <a:r>
              <a:rPr lang="nl-BE" b="1" dirty="0"/>
              <a:t>niet </a:t>
            </a:r>
            <a:r>
              <a:rPr lang="nl-BE" b="1" dirty="0" err="1"/>
              <a:t>planbaar</a:t>
            </a:r>
            <a:r>
              <a:rPr lang="nl-BE" b="1" dirty="0"/>
              <a:t> </a:t>
            </a:r>
            <a:r>
              <a:rPr lang="nl-BE" dirty="0"/>
              <a:t>medisch probleem zijn weg naar de meest aangewezen hulpverlener op dat moment?</a:t>
            </a:r>
          </a:p>
          <a:p>
            <a:endParaRPr lang="nl-BE" dirty="0"/>
          </a:p>
        </p:txBody>
      </p:sp>
    </p:spTree>
    <p:extLst>
      <p:ext uri="{BB962C8B-B14F-4D97-AF65-F5344CB8AC3E}">
        <p14:creationId xmlns:p14="http://schemas.microsoft.com/office/powerpoint/2010/main" val="128389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90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BE" dirty="0" smtClean="0">
                <a:solidFill>
                  <a:schemeClr val="accent3">
                    <a:lumMod val="60000"/>
                    <a:lumOff val="40000"/>
                  </a:schemeClr>
                </a:solidFill>
              </a:rPr>
              <a:t>Uit eerder onderzoek blijkt…</a:t>
            </a:r>
            <a:endParaRPr lang="nl-BE" dirty="0">
              <a:solidFill>
                <a:schemeClr val="accent3">
                  <a:lumMod val="60000"/>
                  <a:lumOff val="40000"/>
                </a:schemeClr>
              </a:solidFill>
            </a:endParaRPr>
          </a:p>
        </p:txBody>
      </p:sp>
      <p:sp>
        <p:nvSpPr>
          <p:cNvPr id="3" name="Tijdelijke aanduiding voor tekst 2"/>
          <p:cNvSpPr txBox="1">
            <a:spLocks/>
          </p:cNvSpPr>
          <p:nvPr/>
        </p:nvSpPr>
        <p:spPr>
          <a:xfrm>
            <a:off x="457200" y="1535113"/>
            <a:ext cx="4040188" cy="639762"/>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mtClean="0"/>
              <a:t>Wat werkt niet:</a:t>
            </a:r>
            <a:endParaRPr lang="nl-BE" dirty="0"/>
          </a:p>
        </p:txBody>
      </p:sp>
      <p:sp>
        <p:nvSpPr>
          <p:cNvPr id="4" name="Tijdelijke aanduiding voor inhoud 3"/>
          <p:cNvSpPr txBox="1">
            <a:spLocks/>
          </p:cNvSpPr>
          <p:nvPr/>
        </p:nvSpPr>
        <p:spPr>
          <a:xfrm>
            <a:off x="457200" y="2174875"/>
            <a:ext cx="4040188" cy="3951288"/>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dirty="0" smtClean="0"/>
          </a:p>
          <a:p>
            <a:r>
              <a:rPr lang="nl-BE" sz="2400" dirty="0" smtClean="0"/>
              <a:t>toevoegen van een extra dienstverlening aan het zorglandschap</a:t>
            </a:r>
          </a:p>
          <a:p>
            <a:r>
              <a:rPr lang="nl-BE" sz="2400" dirty="0" smtClean="0"/>
              <a:t>aanrekenen van forfait op spoeddiensten</a:t>
            </a:r>
          </a:p>
          <a:p>
            <a:r>
              <a:rPr lang="nl-BE" sz="2400" dirty="0" err="1" smtClean="0"/>
              <a:t>hokjesdenken</a:t>
            </a:r>
            <a:r>
              <a:rPr lang="nl-BE" sz="2400" dirty="0" smtClean="0"/>
              <a:t>: ‘terecht’ of ‘onterecht’ gebruik</a:t>
            </a:r>
            <a:endParaRPr lang="nl-BE" sz="2400" dirty="0"/>
          </a:p>
        </p:txBody>
      </p:sp>
      <p:sp>
        <p:nvSpPr>
          <p:cNvPr id="5" name="Tijdelijke aanduiding voor tekst 4"/>
          <p:cNvSpPr txBox="1">
            <a:spLocks/>
          </p:cNvSpPr>
          <p:nvPr/>
        </p:nvSpPr>
        <p:spPr>
          <a:xfrm>
            <a:off x="4645025" y="1535113"/>
            <a:ext cx="4041775" cy="639762"/>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mtClean="0"/>
              <a:t>Wat kan wél werken:</a:t>
            </a:r>
            <a:endParaRPr lang="nl-BE" dirty="0"/>
          </a:p>
        </p:txBody>
      </p:sp>
      <p:sp>
        <p:nvSpPr>
          <p:cNvPr id="6" name="Tijdelijke aanduiding voor inhoud 5"/>
          <p:cNvSpPr txBox="1">
            <a:spLocks/>
          </p:cNvSpPr>
          <p:nvPr/>
        </p:nvSpPr>
        <p:spPr>
          <a:xfrm>
            <a:off x="4645025" y="2174875"/>
            <a:ext cx="4041775" cy="3951288"/>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dirty="0" smtClean="0"/>
          </a:p>
          <a:p>
            <a:r>
              <a:rPr lang="nl-BE" sz="2400" dirty="0" smtClean="0"/>
              <a:t>patiënten duidelijk en uniform informeren</a:t>
            </a:r>
          </a:p>
          <a:p>
            <a:r>
              <a:rPr lang="nl-BE" sz="2400" dirty="0" smtClean="0"/>
              <a:t>afspraken rond taken die hulpverleners opnemen</a:t>
            </a:r>
          </a:p>
          <a:p>
            <a:r>
              <a:rPr lang="nl-BE" sz="2400" dirty="0" smtClean="0"/>
              <a:t>toegang beperken door verduidelijking</a:t>
            </a:r>
          </a:p>
        </p:txBody>
      </p:sp>
    </p:spTree>
    <p:extLst>
      <p:ext uri="{BB962C8B-B14F-4D97-AF65-F5344CB8AC3E}">
        <p14:creationId xmlns:p14="http://schemas.microsoft.com/office/powerpoint/2010/main" val="124935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90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BE" dirty="0" smtClean="0">
                <a:solidFill>
                  <a:schemeClr val="accent3">
                    <a:lumMod val="60000"/>
                    <a:lumOff val="40000"/>
                  </a:schemeClr>
                </a:solidFill>
              </a:rPr>
              <a:t>Waar willen we naartoe?</a:t>
            </a:r>
            <a:endParaRPr lang="nl-BE" dirty="0">
              <a:solidFill>
                <a:schemeClr val="accent3">
                  <a:lumMod val="60000"/>
                  <a:lumOff val="40000"/>
                </a:schemeClr>
              </a:solidFill>
            </a:endParaRPr>
          </a:p>
        </p:txBody>
      </p:sp>
      <p:sp>
        <p:nvSpPr>
          <p:cNvPr id="3" name="Tijdelijke aanduiding voor inhoud 2"/>
          <p:cNvSpPr txBox="1">
            <a:spLocks/>
          </p:cNvSpPr>
          <p:nvPr/>
        </p:nvSpPr>
        <p:spPr>
          <a:xfrm>
            <a:off x="457200" y="1600200"/>
            <a:ext cx="8229600" cy="4525963"/>
          </a:xfrm>
          <a:prstGeom prst="rect">
            <a:avLst/>
          </a:prstGeom>
        </p:spPr>
        <p:txBody>
          <a:bodyPr>
            <a:normAutofit fontScale="85000" lnSpcReduction="10000"/>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l-BE" dirty="0" smtClean="0"/>
          </a:p>
          <a:p>
            <a:r>
              <a:rPr lang="nl-BE" dirty="0" smtClean="0"/>
              <a:t>patiënten duidelijk informeren over </a:t>
            </a:r>
            <a:r>
              <a:rPr lang="nl-BE" b="1" u="sng" dirty="0" smtClean="0"/>
              <a:t>waar</a:t>
            </a:r>
            <a:r>
              <a:rPr lang="nl-BE" dirty="0" smtClean="0"/>
              <a:t> ze met </a:t>
            </a:r>
            <a:r>
              <a:rPr lang="nl-BE" b="1" u="sng" dirty="0" smtClean="0"/>
              <a:t>welk</a:t>
            </a:r>
            <a:r>
              <a:rPr lang="nl-BE" dirty="0" smtClean="0"/>
              <a:t> probleem </a:t>
            </a:r>
            <a:r>
              <a:rPr lang="nl-BE" b="1" u="sng" dirty="0" smtClean="0"/>
              <a:t>wanneer</a:t>
            </a:r>
            <a:r>
              <a:rPr lang="nl-BE" dirty="0" smtClean="0"/>
              <a:t> terecht kunnen: ‘triage’?</a:t>
            </a:r>
          </a:p>
          <a:p>
            <a:r>
              <a:rPr lang="nl-BE" dirty="0" smtClean="0"/>
              <a:t>zorgen dat patiënten vertrouwen hebben in de hulpverlener waar ze bij terecht komen en ook in de persoon die hen leidt in hun keuze: ‘</a:t>
            </a:r>
            <a:r>
              <a:rPr lang="nl-BE" b="1" dirty="0" err="1" smtClean="0"/>
              <a:t>aangestelden</a:t>
            </a:r>
            <a:r>
              <a:rPr lang="nl-BE" dirty="0" smtClean="0"/>
              <a:t>’</a:t>
            </a:r>
          </a:p>
          <a:p>
            <a:r>
              <a:rPr lang="nl-BE" dirty="0" smtClean="0"/>
              <a:t>binnen een aanvaardbare (voorspelbare) </a:t>
            </a:r>
            <a:r>
              <a:rPr lang="nl-BE" b="1" u="sng" dirty="0" smtClean="0"/>
              <a:t>tijd</a:t>
            </a:r>
            <a:r>
              <a:rPr lang="nl-BE" dirty="0" smtClean="0"/>
              <a:t> de patiënt naar de meest aangewezen hulpverlener/dienst leiden</a:t>
            </a:r>
          </a:p>
          <a:p>
            <a:r>
              <a:rPr lang="nl-BE" b="1" dirty="0" smtClean="0"/>
              <a:t>veilige</a:t>
            </a:r>
            <a:r>
              <a:rPr lang="nl-BE" dirty="0" smtClean="0"/>
              <a:t> doorverwijzing van patiënten met een niet-</a:t>
            </a:r>
            <a:r>
              <a:rPr lang="nl-BE" dirty="0" err="1" smtClean="0"/>
              <a:t>planbaar</a:t>
            </a:r>
            <a:r>
              <a:rPr lang="nl-BE" dirty="0" smtClean="0"/>
              <a:t> medisch probleem</a:t>
            </a:r>
          </a:p>
          <a:p>
            <a:endParaRPr lang="nl-BE" dirty="0" smtClean="0"/>
          </a:p>
          <a:p>
            <a:pPr marL="0" indent="0">
              <a:buFont typeface="Arial" panose="020B0604020202020204" pitchFamily="34" charset="0"/>
              <a:buNone/>
            </a:pPr>
            <a:endParaRPr lang="nl-BE" dirty="0"/>
          </a:p>
        </p:txBody>
      </p:sp>
    </p:spTree>
    <p:extLst>
      <p:ext uri="{BB962C8B-B14F-4D97-AF65-F5344CB8AC3E}">
        <p14:creationId xmlns:p14="http://schemas.microsoft.com/office/powerpoint/2010/main" val="2944873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67544" y="404664"/>
            <a:ext cx="3682752" cy="108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BE" dirty="0" smtClean="0">
                <a:solidFill>
                  <a:schemeClr val="accent3">
                    <a:lumMod val="60000"/>
                    <a:lumOff val="40000"/>
                  </a:schemeClr>
                </a:solidFill>
              </a:rPr>
              <a:t>1733 Dry-run</a:t>
            </a:r>
            <a:endParaRPr lang="nl-BE" dirty="0">
              <a:solidFill>
                <a:schemeClr val="accent3">
                  <a:lumMod val="60000"/>
                  <a:lumOff val="40000"/>
                </a:schemeClr>
              </a:solidFill>
            </a:endParaRPr>
          </a:p>
        </p:txBody>
      </p:sp>
      <p:sp>
        <p:nvSpPr>
          <p:cNvPr id="3" name="Tijdelijke aanduiding voor inhoud 2"/>
          <p:cNvSpPr txBox="1">
            <a:spLocks/>
          </p:cNvSpPr>
          <p:nvPr/>
        </p:nvSpPr>
        <p:spPr>
          <a:xfrm>
            <a:off x="3779912" y="1484664"/>
            <a:ext cx="5111750" cy="5853113"/>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dirty="0" smtClean="0"/>
              <a:t>Onderzoek in 4 </a:t>
            </a:r>
            <a:r>
              <a:rPr lang="nl-BE" dirty="0" err="1" smtClean="0"/>
              <a:t>workpackages</a:t>
            </a:r>
            <a:r>
              <a:rPr lang="nl-BE" dirty="0" smtClean="0"/>
              <a:t>:</a:t>
            </a:r>
          </a:p>
          <a:p>
            <a:endParaRPr lang="nl-BE" sz="2800" dirty="0" smtClean="0"/>
          </a:p>
          <a:p>
            <a:pPr marL="514350" indent="-514350">
              <a:buFont typeface="+mj-lt"/>
              <a:buAutoNum type="arabicPeriod"/>
            </a:pPr>
            <a:r>
              <a:rPr lang="nl-BE" sz="2800" dirty="0" smtClean="0"/>
              <a:t>veiligheid en efficiëntie van de multidisciplinaire protocollen</a:t>
            </a:r>
          </a:p>
          <a:p>
            <a:pPr marL="514350" indent="-514350">
              <a:buFont typeface="+mj-lt"/>
              <a:buAutoNum type="arabicPeriod"/>
            </a:pPr>
            <a:r>
              <a:rPr lang="nl-BE" sz="2800" dirty="0" smtClean="0"/>
              <a:t>epidemiologisch luik</a:t>
            </a:r>
          </a:p>
          <a:p>
            <a:pPr marL="514350" indent="-514350">
              <a:buFont typeface="+mj-lt"/>
              <a:buAutoNum type="arabicPeriod"/>
            </a:pPr>
            <a:r>
              <a:rPr lang="nl-BE" sz="2800" dirty="0" err="1" smtClean="0"/>
              <a:t>performantie</a:t>
            </a:r>
            <a:r>
              <a:rPr lang="nl-BE" sz="2800" dirty="0" smtClean="0"/>
              <a:t> van de 1733 triage en de regulatie</a:t>
            </a:r>
          </a:p>
          <a:p>
            <a:pPr marL="514350" indent="-514350">
              <a:buFont typeface="+mj-lt"/>
              <a:buAutoNum type="arabicPeriod"/>
            </a:pPr>
            <a:r>
              <a:rPr lang="nl-BE" sz="2800" dirty="0" smtClean="0"/>
              <a:t>kostprijs van de triage</a:t>
            </a:r>
            <a:endParaRPr lang="nl-BE" sz="2800" dirty="0"/>
          </a:p>
        </p:txBody>
      </p:sp>
      <p:pic>
        <p:nvPicPr>
          <p:cNvPr id="5" name="Afbeelding 4"/>
          <p:cNvPicPr>
            <a:picLocks noChangeAspect="1"/>
          </p:cNvPicPr>
          <p:nvPr/>
        </p:nvPicPr>
        <p:blipFill>
          <a:blip r:embed="rId2"/>
          <a:stretch>
            <a:fillRect/>
          </a:stretch>
        </p:blipFill>
        <p:spPr>
          <a:xfrm>
            <a:off x="611560" y="2708920"/>
            <a:ext cx="2628900" cy="1743075"/>
          </a:xfrm>
          <a:prstGeom prst="rect">
            <a:avLst/>
          </a:prstGeom>
        </p:spPr>
      </p:pic>
    </p:spTree>
    <p:extLst>
      <p:ext uri="{BB962C8B-B14F-4D97-AF65-F5344CB8AC3E}">
        <p14:creationId xmlns:p14="http://schemas.microsoft.com/office/powerpoint/2010/main" val="255094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561585"/>
            <a:ext cx="8229600" cy="900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BE" sz="2800" dirty="0" smtClean="0">
                <a:solidFill>
                  <a:schemeClr val="accent3">
                    <a:lumMod val="60000"/>
                    <a:lumOff val="40000"/>
                  </a:schemeClr>
                </a:solidFill>
              </a:rPr>
              <a:t>1. Veiligheid en efficiëntie van de protocollen</a:t>
            </a:r>
            <a:endParaRPr lang="nl-BE" sz="2800" dirty="0">
              <a:solidFill>
                <a:schemeClr val="accent3">
                  <a:lumMod val="60000"/>
                  <a:lumOff val="40000"/>
                </a:schemeClr>
              </a:solidFill>
            </a:endParaRPr>
          </a:p>
        </p:txBody>
      </p:sp>
      <p:sp>
        <p:nvSpPr>
          <p:cNvPr id="3" name="Tijdelijke aanduiding voor inhoud 2"/>
          <p:cNvSpPr txBox="1">
            <a:spLocks/>
          </p:cNvSpPr>
          <p:nvPr/>
        </p:nvSpPr>
        <p:spPr>
          <a:xfrm>
            <a:off x="457200" y="1600200"/>
            <a:ext cx="8229600" cy="4525963"/>
          </a:xfrm>
          <a:prstGeom prst="rect">
            <a:avLst/>
          </a:prstGeom>
        </p:spPr>
        <p:txBody>
          <a:bodyPr>
            <a:normAutofit fontScale="77500" lnSpcReduction="20000"/>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mtClean="0"/>
              <a:t>nieuwe, multidisciplinaire ‘1733’ protocollen </a:t>
            </a:r>
          </a:p>
          <a:p>
            <a:r>
              <a:rPr lang="nl-BE" smtClean="0"/>
              <a:t>gebaseerd op gevalideerde Domus Medica protocollen</a:t>
            </a:r>
          </a:p>
          <a:p>
            <a:r>
              <a:rPr lang="nl-BE" smtClean="0"/>
              <a:t>doel: </a:t>
            </a:r>
          </a:p>
          <a:p>
            <a:pPr lvl="1"/>
            <a:r>
              <a:rPr lang="nl-BE" smtClean="0"/>
              <a:t>veiligheid en gebruiksvriendelijkheid testen</a:t>
            </a:r>
          </a:p>
          <a:p>
            <a:pPr lvl="1"/>
            <a:r>
              <a:rPr lang="nl-BE" smtClean="0"/>
              <a:t>‘falende’ protocollen signaleren</a:t>
            </a:r>
          </a:p>
          <a:p>
            <a:pPr lvl="1"/>
            <a:r>
              <a:rPr lang="nl-BE" smtClean="0"/>
              <a:t>tekort aan protocollen opsporen en definiëren</a:t>
            </a:r>
          </a:p>
          <a:p>
            <a:r>
              <a:rPr lang="nl-BE" smtClean="0"/>
              <a:t>hoe?</a:t>
            </a:r>
          </a:p>
          <a:p>
            <a:pPr lvl="1"/>
            <a:r>
              <a:rPr lang="nl-BE" smtClean="0"/>
              <a:t>kiest aangestelde juiste protocol, urgentiegraad, uitgestuurd middel?</a:t>
            </a:r>
          </a:p>
          <a:p>
            <a:pPr lvl="1"/>
            <a:r>
              <a:rPr lang="nl-BE" smtClean="0"/>
              <a:t>met welke zekerheid?</a:t>
            </a:r>
          </a:p>
          <a:p>
            <a:pPr lvl="1"/>
            <a:r>
              <a:rPr lang="nl-BE" smtClean="0"/>
              <a:t>herbeluisteren: systeemfout/interpretatiefout?</a:t>
            </a:r>
          </a:p>
          <a:p>
            <a:pPr lvl="1"/>
            <a:r>
              <a:rPr lang="nl-BE" smtClean="0"/>
              <a:t>Simulatiepatiënten spelen 3x30 verschillende casussen, gestandaardiseerd</a:t>
            </a:r>
          </a:p>
          <a:p>
            <a:pPr lvl="1"/>
            <a:endParaRPr lang="nl-BE" smtClean="0"/>
          </a:p>
          <a:p>
            <a:pPr lvl="1"/>
            <a:endParaRPr lang="nl-BE" smtClean="0"/>
          </a:p>
          <a:p>
            <a:pPr lvl="1"/>
            <a:endParaRPr lang="nl-BE" smtClean="0"/>
          </a:p>
          <a:p>
            <a:pPr lvl="1"/>
            <a:endParaRPr lang="nl-BE" dirty="0"/>
          </a:p>
        </p:txBody>
      </p:sp>
    </p:spTree>
    <p:extLst>
      <p:ext uri="{BB962C8B-B14F-4D97-AF65-F5344CB8AC3E}">
        <p14:creationId xmlns:p14="http://schemas.microsoft.com/office/powerpoint/2010/main" val="65395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57200" y="274638"/>
            <a:ext cx="8229600" cy="90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nl-BE" dirty="0" smtClean="0">
                <a:solidFill>
                  <a:schemeClr val="accent3">
                    <a:lumMod val="60000"/>
                    <a:lumOff val="40000"/>
                  </a:schemeClr>
                </a:solidFill>
              </a:rPr>
              <a:t>2</a:t>
            </a:r>
            <a:r>
              <a:rPr lang="nl-BE" dirty="0" smtClean="0"/>
              <a:t>. </a:t>
            </a:r>
            <a:r>
              <a:rPr lang="nl-BE" dirty="0" smtClean="0">
                <a:solidFill>
                  <a:schemeClr val="accent3">
                    <a:lumMod val="60000"/>
                    <a:lumOff val="40000"/>
                  </a:schemeClr>
                </a:solidFill>
              </a:rPr>
              <a:t>Epidemiologisch luik</a:t>
            </a:r>
            <a:endParaRPr lang="nl-BE" dirty="0">
              <a:solidFill>
                <a:schemeClr val="accent3">
                  <a:lumMod val="60000"/>
                  <a:lumOff val="40000"/>
                </a:schemeClr>
              </a:solidFill>
            </a:endParaRPr>
          </a:p>
        </p:txBody>
      </p:sp>
      <p:sp>
        <p:nvSpPr>
          <p:cNvPr id="3" name="Tijdelijke aanduiding voor inhoud 2"/>
          <p:cNvSpPr txBox="1">
            <a:spLocks/>
          </p:cNvSpPr>
          <p:nvPr/>
        </p:nvSpPr>
        <p:spPr>
          <a:xfrm>
            <a:off x="457200" y="1600200"/>
            <a:ext cx="8229600" cy="4525963"/>
          </a:xfrm>
          <a:prstGeom prst="rect">
            <a:avLst/>
          </a:prstGeom>
        </p:spPr>
        <p:txBody>
          <a:bodyPr>
            <a:normAutofit fontScale="85000" lnSpcReduction="20000"/>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doel: </a:t>
            </a:r>
          </a:p>
          <a:p>
            <a:pPr lvl="1"/>
            <a:r>
              <a:rPr lang="nl-BE" dirty="0" smtClean="0"/>
              <a:t>invloed van 1733 triage op patiëntenstromen?</a:t>
            </a:r>
          </a:p>
          <a:p>
            <a:pPr lvl="1"/>
            <a:r>
              <a:rPr lang="nl-BE" dirty="0" smtClean="0"/>
              <a:t>tijdens én buiten de kantooruren</a:t>
            </a:r>
          </a:p>
          <a:p>
            <a:pPr lvl="1"/>
            <a:r>
              <a:rPr lang="nl-BE" dirty="0" smtClean="0"/>
              <a:t>welke ‘</a:t>
            </a:r>
            <a:r>
              <a:rPr lang="nl-BE" dirty="0" err="1" smtClean="0"/>
              <a:t>onplanbare</a:t>
            </a:r>
            <a:r>
              <a:rPr lang="nl-BE" dirty="0" smtClean="0"/>
              <a:t> medische problemen’ worden gepresenteerd</a:t>
            </a:r>
          </a:p>
          <a:p>
            <a:r>
              <a:rPr lang="nl-BE" dirty="0" smtClean="0"/>
              <a:t>Hoe?</a:t>
            </a:r>
          </a:p>
          <a:p>
            <a:pPr lvl="1"/>
            <a:r>
              <a:rPr lang="nl-BE" dirty="0" smtClean="0"/>
              <a:t>metingen in beide regio’s, spoed én HA, binnen en buiten kantooruren</a:t>
            </a:r>
          </a:p>
          <a:p>
            <a:pPr lvl="1"/>
            <a:r>
              <a:rPr lang="nl-BE" dirty="0" smtClean="0"/>
              <a:t>min. 1 dag per week</a:t>
            </a:r>
          </a:p>
          <a:p>
            <a:pPr lvl="1"/>
            <a:r>
              <a:rPr lang="nl-BE" dirty="0" err="1" smtClean="0"/>
              <a:t>onderzoeksmedewerkers</a:t>
            </a:r>
            <a:r>
              <a:rPr lang="nl-BE" dirty="0" smtClean="0"/>
              <a:t> doen bevraging van patiënten</a:t>
            </a:r>
          </a:p>
          <a:p>
            <a:pPr lvl="1"/>
            <a:r>
              <a:rPr lang="nl-BE" dirty="0" smtClean="0"/>
              <a:t>Hoeveel? Waar? Wie? Waarom?</a:t>
            </a:r>
          </a:p>
          <a:p>
            <a:r>
              <a:rPr lang="nl-BE" dirty="0" smtClean="0"/>
              <a:t>Extrapolaties </a:t>
            </a:r>
            <a:r>
              <a:rPr lang="nl-BE" dirty="0" err="1" smtClean="0"/>
              <a:t>dmv</a:t>
            </a:r>
            <a:r>
              <a:rPr lang="nl-BE" dirty="0" smtClean="0"/>
              <a:t> </a:t>
            </a:r>
            <a:r>
              <a:rPr lang="nl-BE" dirty="0" err="1" smtClean="0"/>
              <a:t>iCAREdata</a:t>
            </a:r>
            <a:r>
              <a:rPr lang="nl-BE" dirty="0" smtClean="0"/>
              <a:t> technologie</a:t>
            </a:r>
          </a:p>
          <a:p>
            <a:pPr marL="358775" lvl="1" indent="0">
              <a:buFont typeface="Arial" panose="020B0604020202020204" pitchFamily="34" charset="0"/>
              <a:buNone/>
            </a:pPr>
            <a:endParaRPr lang="nl-BE" dirty="0" smtClean="0"/>
          </a:p>
          <a:p>
            <a:pPr lvl="1"/>
            <a:endParaRPr lang="nl-BE" dirty="0" smtClean="0"/>
          </a:p>
          <a:p>
            <a:pPr lvl="1"/>
            <a:endParaRPr lang="nl-BE" dirty="0"/>
          </a:p>
        </p:txBody>
      </p:sp>
    </p:spTree>
    <p:extLst>
      <p:ext uri="{BB962C8B-B14F-4D97-AF65-F5344CB8AC3E}">
        <p14:creationId xmlns:p14="http://schemas.microsoft.com/office/powerpoint/2010/main" val="339474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475555" y="426182"/>
            <a:ext cx="3008313" cy="1080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nl-BE" dirty="0" smtClean="0">
                <a:solidFill>
                  <a:schemeClr val="accent3">
                    <a:lumMod val="60000"/>
                    <a:lumOff val="40000"/>
                  </a:schemeClr>
                </a:solidFill>
              </a:rPr>
              <a:t>Extra</a:t>
            </a:r>
            <a:endParaRPr lang="nl-BE" dirty="0">
              <a:solidFill>
                <a:schemeClr val="accent3">
                  <a:lumMod val="60000"/>
                  <a:lumOff val="40000"/>
                </a:schemeClr>
              </a:solidFill>
            </a:endParaRPr>
          </a:p>
        </p:txBody>
      </p:sp>
      <p:sp>
        <p:nvSpPr>
          <p:cNvPr id="3" name="Tijdelijke aanduiding voor inhoud 2"/>
          <p:cNvSpPr txBox="1">
            <a:spLocks/>
          </p:cNvSpPr>
          <p:nvPr/>
        </p:nvSpPr>
        <p:spPr>
          <a:xfrm>
            <a:off x="3635896" y="1353050"/>
            <a:ext cx="5111750" cy="5853113"/>
          </a:xfrm>
          <a:prstGeom prst="rect">
            <a:avLst/>
          </a:prstGeom>
        </p:spPr>
        <p:txBody>
          <a:bodyPr/>
          <a:lstStyle>
            <a:lvl1pPr marL="342900" indent="-342900" algn="l" rtl="0" eaLnBrk="0" fontAlgn="base" hangingPunct="0">
              <a:spcBef>
                <a:spcPct val="20000"/>
              </a:spcBef>
              <a:spcAft>
                <a:spcPct val="0"/>
              </a:spcAft>
              <a:buClr>
                <a:srgbClr val="C3D69B"/>
              </a:buClr>
              <a:buFont typeface="Arial" panose="020B0604020202020204" pitchFamily="34" charset="0"/>
              <a:buChar char="•"/>
              <a:defRPr sz="3200" kern="1200">
                <a:solidFill>
                  <a:srgbClr val="46528C"/>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panose="020B0604020202020204" pitchFamily="34" charset="0"/>
              <a:buChar char="–"/>
              <a:defRPr sz="2800" kern="1200">
                <a:solidFill>
                  <a:srgbClr val="46528C"/>
                </a:solidFill>
                <a:latin typeface="+mn-lt"/>
                <a:ea typeface="+mn-ea"/>
                <a:cs typeface="+mn-cs"/>
              </a:defRPr>
            </a:lvl2pPr>
            <a:lvl3pPr marL="1143000" indent="-228600" algn="l" rtl="0" eaLnBrk="0" fontAlgn="base" hangingPunct="0">
              <a:spcBef>
                <a:spcPct val="20000"/>
              </a:spcBef>
              <a:spcAft>
                <a:spcPct val="0"/>
              </a:spcAft>
              <a:buClr>
                <a:srgbClr val="FF0000"/>
              </a:buClr>
              <a:buFont typeface="Arial" panose="020B0604020202020204" pitchFamily="34" charset="0"/>
              <a:buChar char="•"/>
              <a:defRPr sz="2400" kern="1200">
                <a:solidFill>
                  <a:srgbClr val="46528C"/>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46528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BE" dirty="0" smtClean="0"/>
              <a:t>Kunnen we ‘</a:t>
            </a:r>
            <a:r>
              <a:rPr lang="nl-BE" dirty="0" err="1" smtClean="0"/>
              <a:t>onplanbare</a:t>
            </a:r>
            <a:r>
              <a:rPr lang="nl-BE" dirty="0" smtClean="0"/>
              <a:t> zorg’ definiëren?</a:t>
            </a:r>
          </a:p>
          <a:p>
            <a:pPr lvl="1"/>
            <a:r>
              <a:rPr lang="nl-BE" dirty="0" smtClean="0"/>
              <a:t>historisch!</a:t>
            </a:r>
          </a:p>
          <a:p>
            <a:pPr lvl="1"/>
            <a:r>
              <a:rPr lang="nl-BE" dirty="0" smtClean="0"/>
              <a:t>test:</a:t>
            </a:r>
          </a:p>
          <a:p>
            <a:pPr marL="1257300" lvl="2" indent="-342900">
              <a:buFont typeface="Wingdings" panose="05000000000000000000" pitchFamily="2" charset="2"/>
              <a:buChar char="q"/>
            </a:pPr>
            <a:r>
              <a:rPr lang="nl-BE" dirty="0" smtClean="0"/>
              <a:t>acuut</a:t>
            </a:r>
          </a:p>
          <a:p>
            <a:pPr marL="1257300" lvl="2" indent="-342900">
              <a:buFont typeface="Wingdings" panose="05000000000000000000" pitchFamily="2" charset="2"/>
              <a:buChar char="q"/>
            </a:pPr>
            <a:r>
              <a:rPr lang="nl-BE" dirty="0" smtClean="0"/>
              <a:t>incidenteel</a:t>
            </a:r>
          </a:p>
          <a:p>
            <a:pPr marL="1257300" lvl="2" indent="-342900">
              <a:buFont typeface="Wingdings" panose="05000000000000000000" pitchFamily="2" charset="2"/>
              <a:buChar char="q"/>
            </a:pPr>
            <a:r>
              <a:rPr lang="nl-BE" dirty="0" smtClean="0"/>
              <a:t>onverwacht</a:t>
            </a:r>
          </a:p>
          <a:p>
            <a:pPr marL="1257300" lvl="2" indent="-342900">
              <a:buFont typeface="Wingdings" panose="05000000000000000000" pitchFamily="2" charset="2"/>
              <a:buChar char="q"/>
            </a:pPr>
            <a:r>
              <a:rPr lang="nl-BE" dirty="0" smtClean="0"/>
              <a:t>nood aan medische beoordeling op dit ogenblik</a:t>
            </a:r>
          </a:p>
          <a:p>
            <a:pPr lvl="2"/>
            <a:endParaRPr lang="nl-BE" dirty="0" smtClean="0"/>
          </a:p>
          <a:p>
            <a:pPr lvl="1"/>
            <a:endParaRPr lang="nl-BE" dirty="0"/>
          </a:p>
        </p:txBody>
      </p:sp>
      <p:pic>
        <p:nvPicPr>
          <p:cNvPr id="5" name="Afbeelding 4"/>
          <p:cNvPicPr>
            <a:picLocks noChangeAspect="1"/>
          </p:cNvPicPr>
          <p:nvPr/>
        </p:nvPicPr>
        <p:blipFill>
          <a:blip r:embed="rId2"/>
          <a:stretch>
            <a:fillRect/>
          </a:stretch>
        </p:blipFill>
        <p:spPr>
          <a:xfrm>
            <a:off x="611560" y="1531284"/>
            <a:ext cx="2736304" cy="3859820"/>
          </a:xfrm>
          <a:prstGeom prst="rect">
            <a:avLst/>
          </a:prstGeom>
        </p:spPr>
      </p:pic>
    </p:spTree>
    <p:extLst>
      <p:ext uri="{BB962C8B-B14F-4D97-AF65-F5344CB8AC3E}">
        <p14:creationId xmlns:p14="http://schemas.microsoft.com/office/powerpoint/2010/main" val="631116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sjabloon_Domus_Medica">
  <a:themeElements>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fontScheme name="wvvh20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M ppt sjabloon [Compatibiliteitsmodus]" id="{EEF600CC-584D-48B4-BDBD-1A01D818E112}" vid="{65E0FC0C-C573-4374-B788-C9E6F0AEFDFF}"/>
    </a:ext>
  </a:extLst>
</a:theme>
</file>

<file path=ppt/theme/theme2.xml><?xml version="1.0" encoding="utf-8"?>
<a:theme xmlns:a="http://schemas.openxmlformats.org/drawingml/2006/main" name="Volgendepagina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M ppt sjabloon [Compatibiliteitsmodus]" id="{EEF600CC-584D-48B4-BDBD-1A01D818E112}" vid="{DCE87D9F-8409-4657-8550-1F81F03986E9}"/>
    </a:ext>
  </a:extLst>
</a:theme>
</file>

<file path=ppt/theme/theme3.xml><?xml version="1.0" encoding="utf-8"?>
<a:theme xmlns:a="http://schemas.openxmlformats.org/drawingml/2006/main" name="1_Presentatiesjabloon_Domus_Medica">
  <a:themeElements>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fontScheme name="wvvh2003">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vvh2003 1">
        <a:dk1>
          <a:srgbClr val="000000"/>
        </a:dk1>
        <a:lt1>
          <a:srgbClr val="FFFFFF"/>
        </a:lt1>
        <a:dk2>
          <a:srgbClr val="293868"/>
        </a:dk2>
        <a:lt2>
          <a:srgbClr val="D28700"/>
        </a:lt2>
        <a:accent1>
          <a:srgbClr val="AEC56D"/>
        </a:accent1>
        <a:accent2>
          <a:srgbClr val="A20033"/>
        </a:accent2>
        <a:accent3>
          <a:srgbClr val="ACAEB9"/>
        </a:accent3>
        <a:accent4>
          <a:srgbClr val="DADADA"/>
        </a:accent4>
        <a:accent5>
          <a:srgbClr val="D3DFBA"/>
        </a:accent5>
        <a:accent6>
          <a:srgbClr val="92002D"/>
        </a:accent6>
        <a:hlink>
          <a:srgbClr val="CCCCFF"/>
        </a:hlink>
        <a:folHlink>
          <a:srgbClr val="DED67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M ppt sjabloon [Compatibiliteitsmodus]" id="{EEF600CC-584D-48B4-BDBD-1A01D818E112}" vid="{65E0FC0C-C573-4374-B788-C9E6F0AEFDFF}"/>
    </a:ext>
  </a:ext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 witte achtergrond ppt sjabloon</Template>
  <TotalTime>303</TotalTime>
  <Words>744</Words>
  <Application>Microsoft Office PowerPoint</Application>
  <PresentationFormat>Diavoorstelling (4:3)</PresentationFormat>
  <Paragraphs>206</Paragraphs>
  <Slides>19</Slides>
  <Notes>6</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19</vt:i4>
      </vt:variant>
    </vt:vector>
  </HeadingPairs>
  <TitlesOfParts>
    <vt:vector size="25" baseType="lpstr">
      <vt:lpstr>Arial</vt:lpstr>
      <vt:lpstr>Calibri</vt:lpstr>
      <vt:lpstr>Wingdings</vt:lpstr>
      <vt:lpstr>Presentatiesjabloon_Domus_Medica</vt:lpstr>
      <vt:lpstr>Volgendepaginas</vt:lpstr>
      <vt:lpstr>1_Presentatiesjabloon_Domus_Medica</vt:lpstr>
      <vt:lpstr>PowerPoint-presentatie</vt:lpstr>
      <vt:lpstr>PowerPoint-presentatie</vt:lpstr>
      <vt:lpstr>Onderzoeksvraag</vt:lpstr>
      <vt:lpstr>PowerPoint-presentatie</vt:lpstr>
      <vt:lpstr>PowerPoint-presentatie</vt:lpstr>
      <vt:lpstr>PowerPoint-presentatie</vt:lpstr>
      <vt:lpstr>PowerPoint-presentatie</vt:lpstr>
      <vt:lpstr>PowerPoint-presentatie</vt:lpstr>
      <vt:lpstr>PowerPoint-presentatie</vt:lpstr>
      <vt:lpstr>‘onplanbaar probleem’</vt:lpstr>
      <vt:lpstr>PowerPoint-presentatie</vt:lpstr>
      <vt:lpstr>4. Kostprijs van de triage </vt:lpstr>
      <vt:lpstr>PowerPoint-presentatie</vt:lpstr>
      <vt:lpstr>PowerPoint-presentatie</vt:lpstr>
      <vt:lpstr>PowerPoint-presentatie</vt:lpstr>
      <vt:lpstr>Fysieke Triage</vt:lpstr>
      <vt:lpstr>Nieuwe 1733 projecten</vt:lpstr>
      <vt:lpstr>PowerPoint-presentatie</vt:lpstr>
      <vt:lpstr>PowerPoint-presentatie</vt:lpstr>
    </vt:vector>
  </TitlesOfParts>
  <Company>Universiteit Antwerpen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Support</dc:creator>
  <cp:lastModifiedBy>Gert Merckx</cp:lastModifiedBy>
  <cp:revision>34</cp:revision>
  <dcterms:created xsi:type="dcterms:W3CDTF">2016-11-08T09:56:31Z</dcterms:created>
  <dcterms:modified xsi:type="dcterms:W3CDTF">2016-11-25T13:38:36Z</dcterms:modified>
</cp:coreProperties>
</file>