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535" r:id="rId2"/>
    <p:sldId id="677" r:id="rId3"/>
    <p:sldId id="690" r:id="rId4"/>
    <p:sldId id="678" r:id="rId5"/>
    <p:sldId id="680" r:id="rId6"/>
    <p:sldId id="681" r:id="rId7"/>
    <p:sldId id="685" r:id="rId8"/>
    <p:sldId id="653" r:id="rId9"/>
    <p:sldId id="707" r:id="rId10"/>
    <p:sldId id="704" r:id="rId11"/>
    <p:sldId id="657" r:id="rId12"/>
    <p:sldId id="664" r:id="rId13"/>
    <p:sldId id="665" r:id="rId14"/>
    <p:sldId id="705" r:id="rId15"/>
    <p:sldId id="706" r:id="rId16"/>
    <p:sldId id="702" r:id="rId17"/>
    <p:sldId id="475" r:id="rId18"/>
  </p:sldIdLst>
  <p:sldSz cx="9144000" cy="6858000" type="screen4x3"/>
  <p:notesSz cx="6858000" cy="99456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AE65F97-AD38-5F43-9417-B35AAC3E1C78}">
          <p14:sldIdLst>
            <p14:sldId id="535"/>
            <p14:sldId id="677"/>
            <p14:sldId id="690"/>
            <p14:sldId id="678"/>
            <p14:sldId id="680"/>
            <p14:sldId id="681"/>
            <p14:sldId id="685"/>
            <p14:sldId id="653"/>
            <p14:sldId id="707"/>
            <p14:sldId id="704"/>
            <p14:sldId id="657"/>
            <p14:sldId id="664"/>
            <p14:sldId id="665"/>
            <p14:sldId id="705"/>
            <p14:sldId id="706"/>
            <p14:sldId id="702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C00"/>
    <a:srgbClr val="CC4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080-F64F-48A3-B5CE-469AB922FAFD}" type="datetimeFigureOut">
              <a:rPr lang="nl-BE" smtClean="0"/>
              <a:t>22/11/2016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B6DDE-F378-44DF-8D13-882CBCEB19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419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12F1-24F6-4DCF-863D-7364E8F3A184}" type="datetimeFigureOut">
              <a:rPr lang="nl-BE" smtClean="0"/>
              <a:pPr/>
              <a:t>22/11/2016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BFEC-B7CE-4173-8D27-21619E4DF31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04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BFEC-B7CE-4173-8D27-21619E4DF31F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9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BFEC-B7CE-4173-8D27-21619E4DF31F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74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A4DD-3528-44D2-955F-88C386B53520}" type="datetime1">
              <a:rPr lang="nl-BE" smtClean="0"/>
              <a:t>22/11/2016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403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EEE-BE49-4A0E-BBEB-AA7011EB4FF3}" type="datetime1">
              <a:rPr lang="nl-BE" smtClean="0"/>
              <a:t>22/11/2016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995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5AC1-41D6-45F0-94FB-690D79B52C4D}" type="datetime1">
              <a:rPr lang="nl-BE" smtClean="0"/>
              <a:t>22/11/2016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04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6F3-B539-4FF7-AE5D-B6BFFFFF3F49}" type="datetime1">
              <a:rPr lang="nl-BE" smtClean="0"/>
              <a:t>22/11/2016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Tijdelijke aanduiding voor inhou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96144" cy="12961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517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A39B-1468-4A55-8FBB-7A858D2E22A3}" type="datetime1">
              <a:rPr lang="nl-BE" smtClean="0"/>
              <a:t>22/11/2016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93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A1E1-FA90-4793-9D49-D06838BCEFB8}" type="datetime1">
              <a:rPr lang="nl-BE" smtClean="0"/>
              <a:t>22/11/2016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38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88D1-BDC4-4AA7-8662-95119D86A2CD}" type="datetime1">
              <a:rPr lang="nl-BE" smtClean="0"/>
              <a:t>22/11/2016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49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9563-C466-4103-86E3-9819C00D64A7}" type="datetime1">
              <a:rPr lang="nl-BE" smtClean="0"/>
              <a:t>22/11/2016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078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2A7D-ABD0-4591-9B39-C4DE7140151E}" type="datetime1">
              <a:rPr lang="nl-BE" smtClean="0"/>
              <a:t>22/11/2016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73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CEA2-919C-469A-B6AE-CC3820AD531D}" type="datetime1">
              <a:rPr lang="nl-BE" smtClean="0"/>
              <a:t>22/11/2016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625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F129-BDBC-4B84-A66B-E4DD425498FF}" type="datetime1">
              <a:rPr lang="nl-BE" smtClean="0"/>
              <a:t>22/11/2016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567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2B86-669C-4B0A-BB5E-562E53FBDA77}" type="datetime1">
              <a:rPr lang="nl-BE" smtClean="0"/>
              <a:t>22/11/2016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EF96-0F85-4EFA-B107-20788D8807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90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3096344" cy="3096344"/>
          </a:xfrm>
          <a:prstGeom prst="rect">
            <a:avLst/>
          </a:prstGeom>
          <a:effectLst/>
        </p:spPr>
      </p:pic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107504" y="3933056"/>
            <a:ext cx="8856984" cy="2520280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sz="6000" b="1" dirty="0" smtClean="0"/>
              <a:t>Een co-arts in uw kring?!</a:t>
            </a:r>
            <a:br>
              <a:rPr lang="nl-BE" sz="6000" b="1" dirty="0" smtClean="0"/>
            </a:br>
            <a:r>
              <a:rPr lang="nl-BE" sz="3600" b="1" dirty="0" smtClean="0"/>
              <a:t/>
            </a:r>
            <a:br>
              <a:rPr lang="nl-BE" sz="3600" b="1" dirty="0" smtClean="0"/>
            </a:br>
            <a:r>
              <a:rPr lang="nl-BE" sz="3600" b="1" dirty="0"/>
              <a:t>T</a:t>
            </a:r>
            <a:r>
              <a:rPr lang="nl-BE" sz="3600" b="1" dirty="0" smtClean="0"/>
              <a:t>ine Van Haegenborgh</a:t>
            </a:r>
            <a:r>
              <a:rPr lang="nl-BE" sz="6000" b="1" dirty="0" smtClean="0"/>
              <a:t/>
            </a:r>
            <a:br>
              <a:rPr lang="nl-BE" sz="6000" b="1" dirty="0" smtClean="0"/>
            </a:br>
            <a:r>
              <a:rPr lang="nl-BE" sz="3600" b="1" dirty="0" smtClean="0"/>
              <a:t>26/11/2016</a:t>
            </a:r>
            <a:r>
              <a:rPr lang="nl-BE" sz="2700" b="1" dirty="0" smtClean="0"/>
              <a:t/>
            </a:r>
            <a:br>
              <a:rPr lang="nl-BE" sz="2700" b="1" dirty="0" smtClean="0"/>
            </a:br>
            <a:endParaRPr lang="nl-BE" sz="2700" b="1" dirty="0"/>
          </a:p>
        </p:txBody>
      </p:sp>
    </p:spTree>
    <p:extLst>
      <p:ext uri="{BB962C8B-B14F-4D97-AF65-F5344CB8AC3E}">
        <p14:creationId xmlns:p14="http://schemas.microsoft.com/office/powerpoint/2010/main" val="8158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Functie-omschrijving</a:t>
            </a:r>
            <a:r>
              <a:rPr lang="nl-BE" dirty="0"/>
              <a:t> co-arts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b="1" dirty="0"/>
              <a:t>Wat doet de co-arts </a:t>
            </a:r>
            <a:r>
              <a:rPr lang="nl-BE" b="1" u="sng" dirty="0">
                <a:solidFill>
                  <a:schemeClr val="accent6">
                    <a:lumMod val="75000"/>
                  </a:schemeClr>
                </a:solidFill>
              </a:rPr>
              <a:t>niet</a:t>
            </a:r>
            <a:r>
              <a:rPr lang="nl-BE" b="1" dirty="0"/>
              <a:t>?</a:t>
            </a:r>
            <a:endParaRPr lang="nl-BE" dirty="0"/>
          </a:p>
          <a:p>
            <a:pPr lvl="0"/>
            <a:r>
              <a:rPr lang="nl-BE" dirty="0"/>
              <a:t>De co-arts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behandelt</a:t>
            </a:r>
            <a:r>
              <a:rPr lang="nl-BE" dirty="0"/>
              <a:t> zelf geen </a:t>
            </a:r>
            <a:r>
              <a:rPr lang="nl-BE" dirty="0" smtClean="0"/>
              <a:t>problemen</a:t>
            </a:r>
          </a:p>
          <a:p>
            <a:pPr lvl="0"/>
            <a:r>
              <a:rPr lang="nl-BE" dirty="0" smtClean="0"/>
              <a:t>De </a:t>
            </a:r>
            <a:r>
              <a:rPr lang="nl-BE" dirty="0"/>
              <a:t>co-arts heeft geen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controlefunctie</a:t>
            </a:r>
            <a:r>
              <a:rPr lang="nl-BE" dirty="0"/>
              <a:t>.</a:t>
            </a:r>
          </a:p>
          <a:p>
            <a:pPr lvl="0"/>
            <a:r>
              <a:rPr lang="nl-BE" dirty="0"/>
              <a:t>De co-arts is geen o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mbudsman/vrouw</a:t>
            </a:r>
            <a:r>
              <a:rPr lang="nl-BE" dirty="0"/>
              <a:t> om klachten op te vangen of te remediëren.</a:t>
            </a:r>
          </a:p>
          <a:p>
            <a:pPr lvl="0"/>
            <a:r>
              <a:rPr lang="nl-BE" dirty="0"/>
              <a:t>De co-arts is geen soort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teleonthaal</a:t>
            </a:r>
            <a:r>
              <a:rPr lang="nl-BE" dirty="0"/>
              <a:t> voor artsen. De co-arts is niet opgeleid voor anoniem telefonisch contact maar voor een niet-oordelend gesprek van arts tot arts.</a:t>
            </a:r>
          </a:p>
          <a:p>
            <a:pPr lvl="0"/>
            <a:r>
              <a:rPr lang="nl-BE" dirty="0"/>
              <a:t>De co-arts is niet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verantwoordelijk</a:t>
            </a:r>
            <a:r>
              <a:rPr lang="nl-BE" dirty="0"/>
              <a:t> voor de gevolgen van de handelingen van de arts die een probleem heeft.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Co-artsen </a:t>
            </a:r>
            <a:r>
              <a:rPr lang="nl-BE" dirty="0"/>
              <a:t>hebben weliswaar een gevoeligheid en een vaardigheid ontwikkeld om met problemen om te gaan, maar zijn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ook beperkt </a:t>
            </a:r>
            <a:r>
              <a:rPr lang="nl-BE" dirty="0"/>
              <a:t>in hun mogelijkheden.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81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Functie-omschrijving</a:t>
            </a:r>
            <a:r>
              <a:rPr lang="nl-BE" dirty="0" smtClean="0"/>
              <a:t> co-arts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Wat doet de co-arts </a:t>
            </a:r>
            <a:r>
              <a:rPr lang="nl-BE" u="sng" dirty="0" smtClean="0">
                <a:solidFill>
                  <a:srgbClr val="FF6600"/>
                </a:solidFill>
              </a:rPr>
              <a:t>wél</a:t>
            </a:r>
            <a:r>
              <a:rPr lang="nl-BE" dirty="0" smtClean="0"/>
              <a:t>?</a:t>
            </a:r>
          </a:p>
          <a:p>
            <a:r>
              <a:rPr lang="nl-BE" dirty="0" smtClean="0"/>
              <a:t>Niet-oordelend luisteren, ‘</a:t>
            </a:r>
            <a:r>
              <a:rPr lang="nl-BE" b="1" dirty="0" smtClean="0"/>
              <a:t>compassion</a:t>
            </a:r>
            <a:r>
              <a:rPr lang="nl-BE" dirty="0" smtClean="0"/>
              <a:t>’</a:t>
            </a:r>
          </a:p>
          <a:p>
            <a:r>
              <a:rPr lang="nl-BE" b="1" dirty="0" smtClean="0"/>
              <a:t>Faciliteren</a:t>
            </a:r>
            <a:r>
              <a:rPr lang="nl-BE" dirty="0" smtClean="0"/>
              <a:t> evtl voor verdere hulpverlening</a:t>
            </a:r>
          </a:p>
          <a:p>
            <a:r>
              <a:rPr lang="nl-BE" dirty="0" smtClean="0"/>
              <a:t>Peer-to-peer, kwetsbaarheid , </a:t>
            </a:r>
            <a:r>
              <a:rPr lang="nl-BE" b="1" dirty="0" smtClean="0"/>
              <a:t>‘common humanity’</a:t>
            </a:r>
          </a:p>
          <a:p>
            <a:r>
              <a:rPr lang="nl-BE" dirty="0"/>
              <a:t>Vaak informeel, vanuit warme </a:t>
            </a:r>
            <a:r>
              <a:rPr lang="nl-BE" b="1" dirty="0"/>
              <a:t>attitude</a:t>
            </a:r>
            <a:r>
              <a:rPr lang="nl-BE" dirty="0" smtClean="0"/>
              <a:t>!</a:t>
            </a:r>
          </a:p>
          <a:p>
            <a:r>
              <a:rPr lang="nl-BE" dirty="0" smtClean="0"/>
              <a:t>Deel van </a:t>
            </a:r>
            <a:r>
              <a:rPr lang="nl-BE" b="1" dirty="0" smtClean="0"/>
              <a:t>netwerk</a:t>
            </a:r>
            <a:r>
              <a:rPr lang="nl-BE" dirty="0" smtClean="0"/>
              <a:t> D4D met steun, opleiding en advies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8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9" y="4509120"/>
            <a:ext cx="5127558" cy="222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0963"/>
            <a:ext cx="2247900" cy="36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127558" cy="402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534186" y="4883783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rgbClr val="000000"/>
                </a:solidFill>
              </a:rPr>
              <a:t>In vertrouwen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rgbClr val="000000"/>
                </a:solidFill>
              </a:rPr>
              <a:t>Zwijgplicht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rgbClr val="000000"/>
                </a:solidFill>
              </a:rPr>
              <a:t>Niet-oordelend luisteren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2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92488" cy="43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385"/>
            <a:ext cx="4464496" cy="217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0" y="4509120"/>
            <a:ext cx="4427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BE" sz="2200" dirty="0" smtClean="0"/>
              <a:t>Cultuurverandering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200" dirty="0" smtClean="0"/>
              <a:t>Geen </a:t>
            </a:r>
            <a:r>
              <a:rPr lang="nl-BE" sz="2200" dirty="0" err="1" smtClean="0"/>
              <a:t>superdoc’s</a:t>
            </a:r>
            <a:endParaRPr lang="nl-BE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200" dirty="0" smtClean="0"/>
              <a:t>Kwetsbare arts = normale arts en omgekeerd!</a:t>
            </a:r>
            <a:endParaRPr lang="nl-BE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200" dirty="0" smtClean="0"/>
              <a:t>Preventief!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000000"/>
                </a:solidFill>
              </a:rPr>
              <a:t>Elke arts zijn eigen huisarts!!</a:t>
            </a:r>
          </a:p>
        </p:txBody>
      </p:sp>
    </p:spTree>
    <p:extLst>
      <p:ext uri="{BB962C8B-B14F-4D97-AF65-F5344CB8AC3E}">
        <p14:creationId xmlns:p14="http://schemas.microsoft.com/office/powerpoint/2010/main" val="15522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 co-arts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0</a:t>
            </a:r>
            <a:r>
              <a:rPr lang="nl-BE" baseline="30000" dirty="0" smtClean="0"/>
              <a:t>e</a:t>
            </a:r>
            <a:r>
              <a:rPr lang="nl-BE" dirty="0" smtClean="0"/>
              <a:t> lijn</a:t>
            </a:r>
          </a:p>
          <a:p>
            <a:r>
              <a:rPr lang="nl-BE" dirty="0" smtClean="0"/>
              <a:t>Van collega-huisarts tot collega-huisarts</a:t>
            </a:r>
          </a:p>
          <a:p>
            <a:r>
              <a:rPr lang="nl-BE" dirty="0" smtClean="0"/>
              <a:t>Dragen hoog in vaandel:</a:t>
            </a:r>
          </a:p>
          <a:p>
            <a:pPr lvl="1"/>
            <a:r>
              <a:rPr lang="nl-BE" dirty="0" smtClean="0"/>
              <a:t>Minimale drempel</a:t>
            </a:r>
          </a:p>
          <a:p>
            <a:pPr lvl="1"/>
            <a:r>
              <a:rPr lang="nl-BE" dirty="0" smtClean="0"/>
              <a:t>Cultuurverandering</a:t>
            </a:r>
          </a:p>
          <a:p>
            <a:pPr lvl="1"/>
            <a:r>
              <a:rPr lang="nl-BE" dirty="0" smtClean="0"/>
              <a:t>Solidariteit</a:t>
            </a:r>
          </a:p>
          <a:p>
            <a:pPr lvl="1"/>
            <a:r>
              <a:rPr lang="nl-BE" dirty="0" smtClean="0"/>
              <a:t>Kwetsbaarheid van ieder, taboe doorbreken</a:t>
            </a:r>
          </a:p>
          <a:p>
            <a:pPr lvl="1"/>
            <a:r>
              <a:rPr lang="nl-BE" dirty="0" smtClean="0"/>
              <a:t>Iedere arts zijn eigen huisarts</a:t>
            </a:r>
          </a:p>
          <a:p>
            <a:pPr lvl="1"/>
            <a:r>
              <a:rPr lang="nl-BE" dirty="0" smtClean="0"/>
              <a:t>Informele (attitude) vs. formele (functie)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21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Praktisch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nl-BE" dirty="0" smtClean="0"/>
              <a:t>Al een co-arts in uw kring?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(zie website D4D/ kringen </a:t>
            </a:r>
            <a:r>
              <a:rPr lang="nl-BE" dirty="0" err="1" smtClean="0"/>
              <a:t>Domus</a:t>
            </a:r>
            <a:r>
              <a:rPr lang="nl-BE" dirty="0" smtClean="0"/>
              <a:t> </a:t>
            </a:r>
            <a:r>
              <a:rPr lang="nl-BE" dirty="0" err="1" smtClean="0"/>
              <a:t>Medica</a:t>
            </a:r>
            <a:r>
              <a:rPr lang="nl-BE" dirty="0" smtClean="0"/>
              <a:t>)</a:t>
            </a:r>
          </a:p>
          <a:p>
            <a:r>
              <a:rPr lang="nl-BE" dirty="0"/>
              <a:t>	</a:t>
            </a:r>
            <a:r>
              <a:rPr lang="nl-BE" dirty="0" smtClean="0"/>
              <a:t>Idealiter 2 co-artsen </a:t>
            </a:r>
          </a:p>
          <a:p>
            <a:pPr lvl="1"/>
            <a:r>
              <a:rPr lang="nl-BE" dirty="0" smtClean="0"/>
              <a:t>Zo ja: </a:t>
            </a:r>
          </a:p>
          <a:p>
            <a:pPr lvl="2"/>
            <a:r>
              <a:rPr lang="nl-BE" dirty="0" smtClean="0"/>
              <a:t>Bekendmaking : nieuwsbrief, wachtpost,…</a:t>
            </a:r>
          </a:p>
          <a:p>
            <a:pPr lvl="2"/>
            <a:r>
              <a:rPr lang="nl-BE" dirty="0" smtClean="0"/>
              <a:t>Forum geven </a:t>
            </a:r>
          </a:p>
          <a:p>
            <a:pPr lvl="1"/>
            <a:r>
              <a:rPr lang="nl-BE" dirty="0" smtClean="0"/>
              <a:t>Zo nee: opleiding 28/01/2017</a:t>
            </a:r>
          </a:p>
          <a:p>
            <a:pPr marL="457200" lvl="1" indent="0">
              <a:buNone/>
            </a:pPr>
            <a:r>
              <a:rPr lang="nl-BE" dirty="0"/>
              <a:t>	</a:t>
            </a:r>
            <a:r>
              <a:rPr lang="nl-BE" dirty="0" smtClean="0"/>
              <a:t>i.s.m. </a:t>
            </a:r>
            <a:r>
              <a:rPr lang="nl-BE" dirty="0" err="1" smtClean="0"/>
              <a:t>Domus</a:t>
            </a:r>
            <a:r>
              <a:rPr lang="nl-BE" dirty="0" smtClean="0"/>
              <a:t> </a:t>
            </a:r>
            <a:r>
              <a:rPr lang="nl-BE" dirty="0" err="1" smtClean="0"/>
              <a:t>Medica</a:t>
            </a:r>
            <a:r>
              <a:rPr lang="nl-BE" dirty="0" smtClean="0"/>
              <a:t> &amp; Vlaamse Overheid</a:t>
            </a:r>
          </a:p>
          <a:p>
            <a:pPr marL="457200" lvl="1" indent="0">
              <a:buNone/>
            </a:pPr>
            <a:r>
              <a:rPr lang="nl-BE" dirty="0"/>
              <a:t>	</a:t>
            </a:r>
            <a:r>
              <a:rPr lang="nl-BE" dirty="0" smtClean="0">
                <a:sym typeface="Wingdings" pitchFamily="2" charset="2"/>
              </a:rPr>
              <a:t> inschrijving  via Domus Medica</a:t>
            </a:r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10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16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119" y="0"/>
            <a:ext cx="1380623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47115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FFFF00"/>
                </a:solidFill>
              </a:rPr>
              <a:t>De co-arts is </a:t>
            </a:r>
          </a:p>
          <a:p>
            <a:r>
              <a:rPr lang="nl-BE" sz="2400" b="1" dirty="0" smtClean="0">
                <a:solidFill>
                  <a:srgbClr val="FFFF00"/>
                </a:solidFill>
              </a:rPr>
              <a:t>lid van de kring</a:t>
            </a:r>
            <a:endParaRPr lang="nl-BE" sz="2400" b="1" dirty="0">
              <a:solidFill>
                <a:srgbClr val="FFFF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012160" y="394958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FFFF00"/>
                </a:solidFill>
              </a:rPr>
              <a:t>Idealiter 2 co-artsen </a:t>
            </a:r>
          </a:p>
          <a:p>
            <a:r>
              <a:rPr lang="nl-BE" sz="2400" b="1" dirty="0" smtClean="0">
                <a:solidFill>
                  <a:srgbClr val="FFFF00"/>
                </a:solidFill>
              </a:rPr>
              <a:t>per kring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979712" y="612291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FFFF00"/>
                </a:solidFill>
              </a:rPr>
              <a:t>Co-arts mag bestuurslid zijn, maar liever niet</a:t>
            </a:r>
            <a:endParaRPr lang="nl-BE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64704"/>
            <a:ext cx="3170921" cy="3170921"/>
          </a:xfrm>
          <a:prstGeom prst="rect">
            <a:avLst/>
          </a:prstGeom>
          <a:effectLst/>
        </p:spPr>
      </p:pic>
      <p:sp>
        <p:nvSpPr>
          <p:cNvPr id="3" name="Rechthoek 2"/>
          <p:cNvSpPr/>
          <p:nvPr/>
        </p:nvSpPr>
        <p:spPr>
          <a:xfrm>
            <a:off x="1631640" y="4365104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400" dirty="0" smtClean="0">
                <a:solidFill>
                  <a:srgbClr val="FF6600"/>
                </a:solidFill>
              </a:rPr>
              <a:t>www.doctors4doctors.be </a:t>
            </a:r>
            <a:endParaRPr lang="nl-BE" sz="4400" dirty="0">
              <a:solidFill>
                <a:srgbClr val="FF6600"/>
              </a:solidFill>
            </a:endParaRPr>
          </a:p>
          <a:p>
            <a:pPr algn="ctr"/>
            <a:r>
              <a:rPr lang="nl-BE" sz="4400" dirty="0">
                <a:solidFill>
                  <a:srgbClr val="FF6600"/>
                </a:solidFill>
              </a:rPr>
              <a:t>info@doctors4doctors.be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9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nl-BE" dirty="0" smtClean="0"/>
              <a:t>Geschiedenis D4D</a:t>
            </a:r>
          </a:p>
          <a:p>
            <a:r>
              <a:rPr lang="nl-BE" dirty="0" smtClean="0"/>
              <a:t>Missie, visie &amp; Waarden D4D</a:t>
            </a:r>
          </a:p>
          <a:p>
            <a:r>
              <a:rPr lang="nl-BE" dirty="0" smtClean="0"/>
              <a:t>Activiteiten D4D</a:t>
            </a:r>
          </a:p>
          <a:p>
            <a:pPr marL="0" indent="0">
              <a:buNone/>
            </a:pPr>
            <a:r>
              <a:rPr lang="nl-BE" dirty="0">
                <a:sym typeface="Webdings"/>
              </a:rPr>
              <a:t> </a:t>
            </a:r>
            <a:r>
              <a:rPr lang="nl-BE" dirty="0" smtClean="0">
                <a:sym typeface="Webdings"/>
              </a:rPr>
              <a:t> </a:t>
            </a:r>
            <a:r>
              <a:rPr lang="nl-BE" dirty="0" smtClean="0"/>
              <a:t>Co-artsen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4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Geschiedenis D4D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Toename burnout en werkgerelateerde klachten</a:t>
            </a:r>
          </a:p>
          <a:p>
            <a:r>
              <a:rPr lang="nl-BE" dirty="0" smtClean="0"/>
              <a:t>D4D is gegroeid vanuit de basis</a:t>
            </a:r>
          </a:p>
          <a:p>
            <a:pPr lvl="1"/>
            <a:r>
              <a:rPr lang="nl-BE" dirty="0" smtClean="0"/>
              <a:t>RIZIV-werkgroep 2007 </a:t>
            </a: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KCE-studie 2010-2011</a:t>
            </a: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werkgroep</a:t>
            </a: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…</a:t>
            </a:r>
            <a:endParaRPr lang="nl-BE" dirty="0" smtClean="0"/>
          </a:p>
          <a:p>
            <a:pPr lvl="1"/>
            <a:r>
              <a:rPr lang="nl-BE" dirty="0" smtClean="0"/>
              <a:t>2011: 4 mensen die starten: huisarts, psychiater, psycholoog en coach </a:t>
            </a:r>
            <a:r>
              <a:rPr lang="nl-BE" dirty="0" smtClean="0">
                <a:sym typeface="Wingdings"/>
              </a:rPr>
              <a:t> world café</a:t>
            </a:r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2013: start ‘D4D’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2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nl-BE" dirty="0" smtClean="0"/>
              <a:t>D4D - Missie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3600" dirty="0" smtClean="0">
                <a:solidFill>
                  <a:srgbClr val="000000"/>
                </a:solidFill>
              </a:rPr>
              <a:t>Door structurele </a:t>
            </a:r>
            <a:r>
              <a:rPr lang="nl-BE" sz="3600" b="1" dirty="0">
                <a:solidFill>
                  <a:srgbClr val="000000"/>
                </a:solidFill>
              </a:rPr>
              <a:t>omkadering </a:t>
            </a:r>
            <a:r>
              <a:rPr lang="nl-BE" sz="3600" dirty="0" smtClean="0">
                <a:solidFill>
                  <a:srgbClr val="000000"/>
                </a:solidFill>
              </a:rPr>
              <a:t>en </a:t>
            </a:r>
            <a:r>
              <a:rPr lang="nl-BE" sz="3600" b="1" dirty="0" smtClean="0">
                <a:solidFill>
                  <a:srgbClr val="000000"/>
                </a:solidFill>
              </a:rPr>
              <a:t>ondersteuning </a:t>
            </a:r>
            <a:r>
              <a:rPr lang="nl-BE" sz="3600" dirty="0" smtClean="0">
                <a:solidFill>
                  <a:srgbClr val="000000"/>
                </a:solidFill>
              </a:rPr>
              <a:t>en </a:t>
            </a:r>
            <a:r>
              <a:rPr lang="nl-BE" sz="3600" b="1" dirty="0" smtClean="0">
                <a:solidFill>
                  <a:srgbClr val="000000"/>
                </a:solidFill>
              </a:rPr>
              <a:t>preventieve</a:t>
            </a:r>
            <a:r>
              <a:rPr lang="nl-BE" sz="3600" dirty="0" smtClean="0">
                <a:solidFill>
                  <a:srgbClr val="000000"/>
                </a:solidFill>
              </a:rPr>
              <a:t> </a:t>
            </a:r>
            <a:r>
              <a:rPr lang="nl-BE" sz="3600" dirty="0">
                <a:solidFill>
                  <a:srgbClr val="000000"/>
                </a:solidFill>
              </a:rPr>
              <a:t>acties </a:t>
            </a:r>
            <a:endParaRPr lang="nl-BE" sz="3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nl-BE" sz="3600" dirty="0" smtClean="0">
                <a:solidFill>
                  <a:srgbClr val="000000"/>
                </a:solidFill>
              </a:rPr>
              <a:t>voorkomen </a:t>
            </a:r>
            <a:r>
              <a:rPr lang="nl-BE" sz="3600" dirty="0">
                <a:solidFill>
                  <a:srgbClr val="000000"/>
                </a:solidFill>
              </a:rPr>
              <a:t/>
            </a:r>
            <a:br>
              <a:rPr lang="nl-BE" sz="3600" dirty="0">
                <a:solidFill>
                  <a:srgbClr val="000000"/>
                </a:solidFill>
              </a:rPr>
            </a:br>
            <a:r>
              <a:rPr lang="nl-BE" sz="3600" dirty="0">
                <a:solidFill>
                  <a:srgbClr val="000000"/>
                </a:solidFill>
              </a:rPr>
              <a:t>dat artsen gaan </a:t>
            </a:r>
            <a:r>
              <a:rPr lang="nl-BE" sz="3600" dirty="0" smtClean="0">
                <a:solidFill>
                  <a:srgbClr val="000000"/>
                </a:solidFill>
              </a:rPr>
              <a:t>disfunctioneren.</a:t>
            </a:r>
            <a:br>
              <a:rPr lang="nl-BE" sz="3600" dirty="0" smtClean="0">
                <a:solidFill>
                  <a:srgbClr val="000000"/>
                </a:solidFill>
              </a:rPr>
            </a:br>
            <a:endParaRPr lang="nl-BE" sz="3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nl-BE" sz="3600" dirty="0" smtClean="0">
                <a:solidFill>
                  <a:srgbClr val="000000"/>
                </a:solidFill>
              </a:rPr>
              <a:t>Het welvoelen van een arts is bepalend voor de kwaliteit van zijn/haar werk!</a:t>
            </a:r>
            <a:endParaRPr lang="nl-BE" sz="3600" dirty="0">
              <a:solidFill>
                <a:srgbClr val="00000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5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b="1" dirty="0" smtClean="0"/>
              <a:t>D4D - Visie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BE" sz="4000" dirty="0" smtClean="0">
                <a:solidFill>
                  <a:srgbClr val="000000"/>
                </a:solidFill>
              </a:rPr>
              <a:t>Aanspreekpunt, laagdrempelig</a:t>
            </a:r>
            <a:endParaRPr lang="nl-BE" sz="4000" dirty="0">
              <a:solidFill>
                <a:srgbClr val="000000"/>
              </a:solidFill>
            </a:endParaRPr>
          </a:p>
          <a:p>
            <a:r>
              <a:rPr lang="nl-BE" sz="4000" dirty="0" smtClean="0">
                <a:solidFill>
                  <a:srgbClr val="000000"/>
                </a:solidFill>
              </a:rPr>
              <a:t>Cultuurverandering</a:t>
            </a:r>
            <a:endParaRPr lang="nl-BE" sz="4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4000" dirty="0">
                <a:solidFill>
                  <a:srgbClr val="000000"/>
                </a:solidFill>
              </a:rPr>
              <a:t>	</a:t>
            </a:r>
            <a:r>
              <a:rPr lang="nl-BE" dirty="0">
                <a:solidFill>
                  <a:srgbClr val="000000"/>
                </a:solidFill>
              </a:rPr>
              <a:t>preventieve acties</a:t>
            </a:r>
            <a:br>
              <a:rPr lang="nl-BE" dirty="0">
                <a:solidFill>
                  <a:srgbClr val="000000"/>
                </a:solidFill>
              </a:rPr>
            </a:br>
            <a:r>
              <a:rPr lang="nl-BE" dirty="0">
                <a:solidFill>
                  <a:srgbClr val="000000"/>
                </a:solidFill>
              </a:rPr>
              <a:t> 	</a:t>
            </a:r>
            <a:r>
              <a:rPr lang="nl-BE" dirty="0" smtClean="0">
                <a:solidFill>
                  <a:srgbClr val="000000"/>
                </a:solidFill>
              </a:rPr>
              <a:t>zelfzorg</a:t>
            </a:r>
            <a:endParaRPr lang="nl-B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rgbClr val="000000"/>
                </a:solidFill>
              </a:rPr>
              <a:t>	gezondheidspromotie en attitude</a:t>
            </a:r>
            <a:endParaRPr lang="nl-BE" b="1" dirty="0">
              <a:solidFill>
                <a:srgbClr val="000000"/>
              </a:solidFill>
            </a:endParaRPr>
          </a:p>
          <a:p>
            <a:r>
              <a:rPr lang="nl-BE" sz="4000" dirty="0" smtClean="0">
                <a:solidFill>
                  <a:srgbClr val="000000"/>
                </a:solidFill>
              </a:rPr>
              <a:t>Samenwerking – netwerk – multidisciplinair – bottom up</a:t>
            </a:r>
            <a:endParaRPr lang="nl-BE" sz="4000" b="1" dirty="0">
              <a:solidFill>
                <a:srgbClr val="00000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19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nl-BE" dirty="0" smtClean="0"/>
              <a:t>D4D - 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nl-BE" b="1" dirty="0" smtClean="0">
                <a:solidFill>
                  <a:srgbClr val="000000"/>
                </a:solidFill>
              </a:rPr>
              <a:t>Vrijwilligheid</a:t>
            </a:r>
            <a:r>
              <a:rPr lang="nl-BE" dirty="0" smtClean="0">
                <a:solidFill>
                  <a:srgbClr val="000000"/>
                </a:solidFill>
              </a:rPr>
              <a:t> </a:t>
            </a:r>
            <a:r>
              <a:rPr lang="nl-BE" dirty="0">
                <a:solidFill>
                  <a:srgbClr val="000000"/>
                </a:solidFill>
              </a:rPr>
              <a:t>vanwege de </a:t>
            </a:r>
            <a:r>
              <a:rPr lang="nl-BE" dirty="0" smtClean="0">
                <a:solidFill>
                  <a:srgbClr val="000000"/>
                </a:solidFill>
              </a:rPr>
              <a:t>arts-patiënt</a:t>
            </a:r>
            <a:r>
              <a:rPr lang="nl-BE" dirty="0">
                <a:solidFill>
                  <a:srgbClr val="000000"/>
                </a:solidFill>
              </a:rPr>
              <a:t/>
            </a:r>
            <a:br>
              <a:rPr lang="nl-BE" dirty="0">
                <a:solidFill>
                  <a:srgbClr val="000000"/>
                </a:solidFill>
              </a:rPr>
            </a:br>
            <a:endParaRPr lang="nl-BE" dirty="0">
              <a:solidFill>
                <a:srgbClr val="000000"/>
              </a:solidFill>
            </a:endParaRPr>
          </a:p>
          <a:p>
            <a:r>
              <a:rPr lang="nl-BE" dirty="0" smtClean="0">
                <a:solidFill>
                  <a:srgbClr val="000000"/>
                </a:solidFill>
              </a:rPr>
              <a:t>Absolute </a:t>
            </a:r>
            <a:r>
              <a:rPr lang="nl-BE" b="1" dirty="0">
                <a:solidFill>
                  <a:srgbClr val="000000"/>
                </a:solidFill>
              </a:rPr>
              <a:t>discretie</a:t>
            </a: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smtClean="0">
                <a:solidFill>
                  <a:srgbClr val="000000"/>
                </a:solidFill>
              </a:rPr>
              <a:t>en zwijgplicht</a:t>
            </a:r>
          </a:p>
          <a:p>
            <a:pPr marL="0" indent="0">
              <a:buNone/>
            </a:pPr>
            <a:endParaRPr lang="nl-BE" dirty="0" smtClean="0">
              <a:solidFill>
                <a:srgbClr val="000000"/>
              </a:solidFill>
            </a:endParaRPr>
          </a:p>
          <a:p>
            <a:r>
              <a:rPr lang="nl-BE" dirty="0" smtClean="0">
                <a:solidFill>
                  <a:srgbClr val="000000"/>
                </a:solidFill>
              </a:rPr>
              <a:t>Vertrouwen en </a:t>
            </a:r>
            <a:r>
              <a:rPr lang="nl-BE" b="1" dirty="0" smtClean="0">
                <a:solidFill>
                  <a:srgbClr val="000000"/>
                </a:solidFill>
              </a:rPr>
              <a:t>veiligheid</a:t>
            </a:r>
          </a:p>
          <a:p>
            <a:pPr marL="0" indent="0">
              <a:buNone/>
            </a:pPr>
            <a:endParaRPr lang="nl-BE" dirty="0">
              <a:solidFill>
                <a:srgbClr val="000000"/>
              </a:solidFill>
            </a:endParaRPr>
          </a:p>
          <a:p>
            <a:r>
              <a:rPr lang="nl-BE" dirty="0" smtClean="0">
                <a:solidFill>
                  <a:srgbClr val="000000"/>
                </a:solidFill>
              </a:rPr>
              <a:t>Geen </a:t>
            </a:r>
            <a:r>
              <a:rPr lang="nl-BE" dirty="0">
                <a:solidFill>
                  <a:srgbClr val="000000"/>
                </a:solidFill>
              </a:rPr>
              <a:t>commerciële </a:t>
            </a:r>
            <a:r>
              <a:rPr lang="nl-BE" dirty="0" smtClean="0">
                <a:solidFill>
                  <a:srgbClr val="000000"/>
                </a:solidFill>
              </a:rPr>
              <a:t>organisatie</a:t>
            </a:r>
          </a:p>
          <a:p>
            <a:endParaRPr lang="nl-B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5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nl-BE" dirty="0" smtClean="0"/>
              <a:t>Activiteiten D4D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2453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Aanspreekpunt – </a:t>
            </a:r>
            <a:r>
              <a:rPr lang="nl-BE" b="1" dirty="0" smtClean="0"/>
              <a:t>website </a:t>
            </a:r>
            <a:r>
              <a:rPr lang="nl-BE" dirty="0" smtClean="0"/>
              <a:t>(1</a:t>
            </a:r>
            <a:r>
              <a:rPr lang="nl-BE" baseline="30000" dirty="0" smtClean="0"/>
              <a:t>e</a:t>
            </a:r>
            <a:r>
              <a:rPr lang="nl-BE" dirty="0" smtClean="0"/>
              <a:t> niveau)</a:t>
            </a:r>
            <a:endParaRPr lang="nl-BE" b="1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Met uitbouw operationeel netwerk (2</a:t>
            </a:r>
            <a:r>
              <a:rPr lang="nl-BE" baseline="30000" dirty="0" smtClean="0"/>
              <a:t>e</a:t>
            </a:r>
            <a:r>
              <a:rPr lang="nl-BE" dirty="0" smtClean="0"/>
              <a:t> niveau)</a:t>
            </a:r>
          </a:p>
          <a:p>
            <a:pPr marL="457200" lvl="1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Pilootregio Antwerpen</a:t>
            </a:r>
          </a:p>
          <a:p>
            <a:r>
              <a:rPr lang="nl-BE" b="1" dirty="0" smtClean="0"/>
              <a:t>Workshops</a:t>
            </a:r>
            <a:r>
              <a:rPr lang="nl-BE" dirty="0" smtClean="0"/>
              <a:t> i.s.m. partners rond burn-out, zelfzorg, assertiviteit, </a:t>
            </a:r>
            <a:r>
              <a:rPr lang="nl-BE" dirty="0" err="1" smtClean="0"/>
              <a:t>time-management</a:t>
            </a:r>
            <a:r>
              <a:rPr lang="nl-BE" dirty="0" smtClean="0"/>
              <a:t>, samenwerking,…</a:t>
            </a:r>
          </a:p>
          <a:p>
            <a:r>
              <a:rPr lang="nl-BE" b="1" dirty="0" smtClean="0"/>
              <a:t>Intervisiegroepen</a:t>
            </a:r>
          </a:p>
          <a:p>
            <a:r>
              <a:rPr lang="nl-BE" b="1" dirty="0" smtClean="0"/>
              <a:t>Studiedagen</a:t>
            </a:r>
            <a:r>
              <a:rPr lang="nl-BE" dirty="0" smtClean="0"/>
              <a:t>/ </a:t>
            </a:r>
            <a:r>
              <a:rPr lang="nl-BE" b="1" dirty="0" smtClean="0"/>
              <a:t>opleidingen</a:t>
            </a:r>
          </a:p>
          <a:p>
            <a:r>
              <a:rPr lang="nl-BE" b="1" dirty="0" smtClean="0"/>
              <a:t>Co-artsen</a:t>
            </a:r>
            <a:r>
              <a:rPr lang="nl-BE" b="1" dirty="0"/>
              <a:t> </a:t>
            </a:r>
            <a:r>
              <a:rPr lang="nl-BE" dirty="0" smtClean="0"/>
              <a:t>(start 2015) (0</a:t>
            </a:r>
            <a:r>
              <a:rPr lang="nl-BE" baseline="30000" dirty="0" smtClean="0"/>
              <a:t>e</a:t>
            </a:r>
            <a:r>
              <a:rPr lang="nl-BE" dirty="0" smtClean="0"/>
              <a:t> niveau)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35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43000"/>
          </a:xfrm>
        </p:spPr>
        <p:txBody>
          <a:bodyPr/>
          <a:lstStyle/>
          <a:p>
            <a:r>
              <a:rPr lang="nl-BE" dirty="0" smtClean="0"/>
              <a:t>	Van gatekeeper tot co-arts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" name="Tijdelijke aanduiding voor inhoud 4" descr="C:\Users\Annelies Van Linden\Documents\D4D 2015 09 08\Project gatekeepers\Andere naam voor gatekeepers\wordle 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5" y="1600200"/>
            <a:ext cx="683581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0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Verloop project co-artsen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Project co-artsen</a:t>
            </a:r>
          </a:p>
          <a:p>
            <a:pPr lvl="1"/>
            <a:r>
              <a:rPr lang="nl-BE" dirty="0" smtClean="0"/>
              <a:t>Pilootproject 2015</a:t>
            </a:r>
          </a:p>
          <a:p>
            <a:pPr lvl="2"/>
            <a:r>
              <a:rPr lang="nl-BE" dirty="0" smtClean="0"/>
              <a:t>i.s.m. </a:t>
            </a:r>
            <a:r>
              <a:rPr lang="nl-BE" dirty="0" err="1" smtClean="0"/>
              <a:t>Domus</a:t>
            </a:r>
            <a:r>
              <a:rPr lang="nl-BE" dirty="0" smtClean="0"/>
              <a:t> </a:t>
            </a:r>
            <a:r>
              <a:rPr lang="nl-BE" dirty="0" err="1" smtClean="0"/>
              <a:t>Medica</a:t>
            </a:r>
            <a:endParaRPr lang="nl-BE" dirty="0" smtClean="0"/>
          </a:p>
          <a:p>
            <a:pPr lvl="2"/>
            <a:r>
              <a:rPr lang="nl-BE" dirty="0" smtClean="0"/>
              <a:t>Met steun van Koning Boudewijnstichting</a:t>
            </a:r>
          </a:p>
          <a:p>
            <a:pPr lvl="1"/>
            <a:r>
              <a:rPr lang="nl-BE" dirty="0" smtClean="0"/>
              <a:t>Verdere opleiding nu</a:t>
            </a:r>
          </a:p>
          <a:p>
            <a:pPr lvl="2"/>
            <a:r>
              <a:rPr lang="nl-BE" dirty="0" smtClean="0"/>
              <a:t>i.s.m. </a:t>
            </a:r>
            <a:r>
              <a:rPr lang="nl-BE" dirty="0" err="1" smtClean="0"/>
              <a:t>Domus</a:t>
            </a:r>
            <a:r>
              <a:rPr lang="nl-BE" dirty="0" smtClean="0"/>
              <a:t> </a:t>
            </a:r>
            <a:r>
              <a:rPr lang="nl-BE" dirty="0" err="1" smtClean="0"/>
              <a:t>Medica</a:t>
            </a:r>
            <a:endParaRPr lang="nl-BE" dirty="0" smtClean="0"/>
          </a:p>
          <a:p>
            <a:pPr lvl="2"/>
            <a:r>
              <a:rPr lang="nl-BE" dirty="0" smtClean="0"/>
              <a:t>Met steun van de Vlaamse Overheid</a:t>
            </a:r>
          </a:p>
          <a:p>
            <a:endParaRPr lang="nl-BE" dirty="0" smtClean="0"/>
          </a:p>
          <a:p>
            <a:r>
              <a:rPr lang="nl-BE" dirty="0" smtClean="0"/>
              <a:t>31 co-artsen opgeleid (3 dagen) binnen 18 kringen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F96-0F85-4EFA-B107-20788D88078B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9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363</Words>
  <Application>Microsoft Office PowerPoint</Application>
  <PresentationFormat>Diavoorstelling (4:3)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Webdings</vt:lpstr>
      <vt:lpstr>Wingdings</vt:lpstr>
      <vt:lpstr>Office-thema</vt:lpstr>
      <vt:lpstr> Een co-arts in uw kring?!  Tine Van Haegenborgh 26/11/2016 </vt:lpstr>
      <vt:lpstr>Inhoud</vt:lpstr>
      <vt:lpstr>Geschiedenis D4D</vt:lpstr>
      <vt:lpstr>D4D - Missie</vt:lpstr>
      <vt:lpstr>D4D - Visie</vt:lpstr>
      <vt:lpstr>D4D - Waarden</vt:lpstr>
      <vt:lpstr>Activiteiten D4D</vt:lpstr>
      <vt:lpstr> Van gatekeeper tot co-arts</vt:lpstr>
      <vt:lpstr>Verloop project co-artsen</vt:lpstr>
      <vt:lpstr>Functie-omschrijving co-arts</vt:lpstr>
      <vt:lpstr>Functie-omschrijving co-arts</vt:lpstr>
      <vt:lpstr>PowerPoint-presentatie</vt:lpstr>
      <vt:lpstr>PowerPoint-presentatie</vt:lpstr>
      <vt:lpstr>Conclusie co-arts</vt:lpstr>
      <vt:lpstr>Praktisch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Corilus</dc:creator>
  <cp:lastModifiedBy>Gert Merckx</cp:lastModifiedBy>
  <cp:revision>192</cp:revision>
  <cp:lastPrinted>2015-09-11T20:38:48Z</cp:lastPrinted>
  <dcterms:created xsi:type="dcterms:W3CDTF">2013-11-04T15:46:41Z</dcterms:created>
  <dcterms:modified xsi:type="dcterms:W3CDTF">2016-11-22T08:23:15Z</dcterms:modified>
</cp:coreProperties>
</file>