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0" r:id="rId4"/>
    <p:sldId id="260" r:id="rId5"/>
    <p:sldId id="259" r:id="rId6"/>
    <p:sldId id="261" r:id="rId7"/>
    <p:sldId id="265" r:id="rId8"/>
    <p:sldId id="266" r:id="rId9"/>
    <p:sldId id="267" r:id="rId10"/>
    <p:sldId id="268" r:id="rId11"/>
    <p:sldId id="269" r:id="rId12"/>
    <p:sldId id="271" r:id="rId13"/>
  </p:sldIdLst>
  <p:sldSz cx="9144000" cy="6858000" type="screen4x3"/>
  <p:notesSz cx="6669088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26FB2-D529-4F3F-A63F-7E1305A1AA70}" type="datetimeFigureOut">
              <a:rPr lang="nl-BE" smtClean="0"/>
              <a:pPr/>
              <a:t>24/11/2016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FC2C1-260E-4872-83BC-A2FA4D48F265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92121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63EF5-BFCF-4657-B0D8-E96910474A53}" type="datetimeFigureOut">
              <a:rPr lang="nl-BE" smtClean="0"/>
              <a:pPr/>
              <a:t>24/11/2016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735B6-5EAD-4742-839A-06856CB4BD34}" type="slidenum">
              <a:rPr lang="nl-BE" smtClean="0"/>
              <a:pPr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5603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Ecology</a:t>
            </a:r>
            <a:r>
              <a:rPr lang="nl-NL" baseline="0" dirty="0" smtClean="0"/>
              <a:t> of </a:t>
            </a:r>
            <a:r>
              <a:rPr lang="nl-NL" baseline="0" dirty="0" err="1" smtClean="0"/>
              <a:t>medical</a:t>
            </a:r>
            <a:r>
              <a:rPr lang="nl-NL" baseline="0" dirty="0" smtClean="0"/>
              <a:t> care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E7783-4471-4078-A965-92074268CF65}" type="slidenum">
              <a:rPr lang="nl-BE" smtClean="0"/>
              <a:pPr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4811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E7783-4471-4078-A965-92074268CF65}" type="slidenum">
              <a:rPr lang="nl-BE" smtClean="0"/>
              <a:pPr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5918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2F418-CC8C-4580-9ACB-E9EF43062D89}" type="datetimeFigureOut">
              <a:rPr lang="nl-BE" smtClean="0"/>
              <a:pPr/>
              <a:t>24/11/2016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51D1-1F97-4226-AF87-BAFADBD0D6F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2F418-CC8C-4580-9ACB-E9EF43062D89}" type="datetimeFigureOut">
              <a:rPr lang="nl-BE" smtClean="0"/>
              <a:pPr/>
              <a:t>24/11/2016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51D1-1F97-4226-AF87-BAFADBD0D6F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2F418-CC8C-4580-9ACB-E9EF43062D89}" type="datetimeFigureOut">
              <a:rPr lang="nl-BE" smtClean="0"/>
              <a:pPr/>
              <a:t>24/11/2016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51D1-1F97-4226-AF87-BAFADBD0D6F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2F418-CC8C-4580-9ACB-E9EF43062D89}" type="datetimeFigureOut">
              <a:rPr lang="nl-BE" smtClean="0"/>
              <a:pPr/>
              <a:t>24/11/2016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51D1-1F97-4226-AF87-BAFADBD0D6F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2F418-CC8C-4580-9ACB-E9EF43062D89}" type="datetimeFigureOut">
              <a:rPr lang="nl-BE" smtClean="0"/>
              <a:pPr/>
              <a:t>24/11/2016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51D1-1F97-4226-AF87-BAFADBD0D6F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2F418-CC8C-4580-9ACB-E9EF43062D89}" type="datetimeFigureOut">
              <a:rPr lang="nl-BE" smtClean="0"/>
              <a:pPr/>
              <a:t>24/11/2016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51D1-1F97-4226-AF87-BAFADBD0D6F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2F418-CC8C-4580-9ACB-E9EF43062D89}" type="datetimeFigureOut">
              <a:rPr lang="nl-BE" smtClean="0"/>
              <a:pPr/>
              <a:t>24/11/2016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51D1-1F97-4226-AF87-BAFADBD0D6F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2F418-CC8C-4580-9ACB-E9EF43062D89}" type="datetimeFigureOut">
              <a:rPr lang="nl-BE" smtClean="0"/>
              <a:pPr/>
              <a:t>24/11/2016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51D1-1F97-4226-AF87-BAFADBD0D6F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2F418-CC8C-4580-9ACB-E9EF43062D89}" type="datetimeFigureOut">
              <a:rPr lang="nl-BE" smtClean="0"/>
              <a:pPr/>
              <a:t>24/11/2016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51D1-1F97-4226-AF87-BAFADBD0D6F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2F418-CC8C-4580-9ACB-E9EF43062D89}" type="datetimeFigureOut">
              <a:rPr lang="nl-BE" smtClean="0"/>
              <a:pPr/>
              <a:t>24/11/2016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51D1-1F97-4226-AF87-BAFADBD0D6F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2F418-CC8C-4580-9ACB-E9EF43062D89}" type="datetimeFigureOut">
              <a:rPr lang="nl-BE" smtClean="0"/>
              <a:pPr/>
              <a:t>24/11/2016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51D1-1F97-4226-AF87-BAFADBD0D6F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2F418-CC8C-4580-9ACB-E9EF43062D89}" type="datetimeFigureOut">
              <a:rPr lang="nl-BE" smtClean="0"/>
              <a:pPr/>
              <a:t>24/11/2016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D51D1-1F97-4226-AF87-BAFADBD0D6FA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3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Relationship Id="rId9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domusmedica.be/vorming/vorming-voor-lok-s.html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28083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nl-BE" sz="5400" b="1" dirty="0" smtClean="0">
                <a:solidFill>
                  <a:schemeClr val="accent1">
                    <a:lumMod val="75000"/>
                  </a:schemeClr>
                </a:solidFill>
              </a:rPr>
              <a:t>“U BENT TOCH OOK STAGIAIR(E) GEWEEST?”</a:t>
            </a:r>
            <a:endParaRPr lang="nl-BE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229200"/>
            <a:ext cx="1823980" cy="126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logo KUL 20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5733256"/>
            <a:ext cx="1872208" cy="668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076056" y="4797152"/>
          <a:ext cx="1767383" cy="567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5" imgW="5563377" imgH="1790476" progId="">
                  <p:embed/>
                </p:oleObj>
              </mc:Choice>
              <mc:Fallback>
                <p:oleObj r:id="rId5" imgW="5563377" imgH="1790476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797152"/>
                        <a:ext cx="1767383" cy="5673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123728" y="4797152"/>
          <a:ext cx="246359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7" imgW="7104762" imgH="1657581" progId="">
                  <p:embed/>
                </p:oleObj>
              </mc:Choice>
              <mc:Fallback>
                <p:oleObj r:id="rId7" imgW="7104762" imgH="1657581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797152"/>
                        <a:ext cx="2463593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 descr="Logo-domus-3-(zonder-vereniging-van)-(RGB)-(300dpi-5x5cm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92280" y="5445224"/>
            <a:ext cx="1027574" cy="1027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800" b="1" dirty="0" smtClean="0">
                <a:solidFill>
                  <a:schemeClr val="accent1">
                    <a:lumMod val="75000"/>
                  </a:schemeClr>
                </a:solidFill>
              </a:rPr>
              <a:t>GOEDE REDENEN OM STAGEBEGELEIDER TE WORDEN:</a:t>
            </a:r>
            <a:endParaRPr lang="nl-B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nl-BE" sz="1900" dirty="0" smtClean="0">
                <a:solidFill>
                  <a:schemeClr val="accent1">
                    <a:lumMod val="75000"/>
                  </a:schemeClr>
                </a:solidFill>
              </a:rPr>
              <a:t>9</a:t>
            </a:r>
            <a:r>
              <a:rPr lang="nl-BE" sz="1900" dirty="0">
                <a:solidFill>
                  <a:schemeClr val="accent1">
                    <a:lumMod val="75000"/>
                  </a:schemeClr>
                </a:solidFill>
              </a:rPr>
              <a:t>/ opleidingspraktijken zijn een belangrijke meerwaarde in een </a:t>
            </a:r>
            <a:r>
              <a:rPr lang="nl-BE" sz="2000" b="1" dirty="0">
                <a:solidFill>
                  <a:schemeClr val="accent1">
                    <a:lumMod val="75000"/>
                  </a:schemeClr>
                </a:solidFill>
              </a:rPr>
              <a:t>huisartsenkring</a:t>
            </a:r>
            <a:r>
              <a:rPr lang="nl-BE" sz="2000" b="1" dirty="0">
                <a:solidFill>
                  <a:srgbClr val="002060"/>
                </a:solidFill>
              </a:rPr>
              <a:t/>
            </a:r>
            <a:br>
              <a:rPr lang="nl-BE" sz="2000" b="1" dirty="0">
                <a:solidFill>
                  <a:srgbClr val="002060"/>
                </a:solidFill>
              </a:rPr>
            </a:br>
            <a:r>
              <a:rPr lang="nl-BE" sz="1900" b="1" dirty="0">
                <a:solidFill>
                  <a:schemeClr val="accent6">
                    <a:lumMod val="75000"/>
                  </a:schemeClr>
                </a:solidFill>
              </a:rPr>
              <a:t>= meerwaarde voor collega’s huisartsen in de </a:t>
            </a:r>
            <a:r>
              <a:rPr lang="nl-BE" sz="1900" b="1" dirty="0" err="1">
                <a:solidFill>
                  <a:schemeClr val="accent6">
                    <a:lumMod val="75000"/>
                  </a:schemeClr>
                </a:solidFill>
              </a:rPr>
              <a:t>HA-Kring</a:t>
            </a:r>
            <a:r>
              <a:rPr lang="nl-BE" sz="1900" b="1" dirty="0">
                <a:solidFill>
                  <a:schemeClr val="accent6">
                    <a:lumMod val="75000"/>
                  </a:schemeClr>
                </a:solidFill>
              </a:rPr>
              <a:t>!</a:t>
            </a:r>
          </a:p>
          <a:p>
            <a:pPr lvl="0">
              <a:lnSpc>
                <a:spcPct val="150000"/>
              </a:lnSpc>
              <a:buNone/>
            </a:pPr>
            <a:endParaRPr lang="nl-BE" sz="1900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  <a:buNone/>
            </a:pPr>
            <a:r>
              <a:rPr lang="nl-BE" sz="2800" b="1" dirty="0">
                <a:solidFill>
                  <a:schemeClr val="accent1">
                    <a:lumMod val="75000"/>
                  </a:schemeClr>
                </a:solidFill>
              </a:rPr>
              <a:t>10/ </a:t>
            </a:r>
            <a:r>
              <a:rPr lang="nl-BE" sz="2800" b="1" dirty="0" smtClean="0">
                <a:solidFill>
                  <a:schemeClr val="accent1">
                    <a:lumMod val="75000"/>
                  </a:schemeClr>
                </a:solidFill>
              </a:rPr>
              <a:t>Opleiden </a:t>
            </a:r>
            <a:r>
              <a:rPr lang="nl-BE" sz="2800" b="1" dirty="0">
                <a:solidFill>
                  <a:schemeClr val="accent1">
                    <a:lumMod val="75000"/>
                  </a:schemeClr>
                </a:solidFill>
              </a:rPr>
              <a:t>is vaak gewoon prettig en verfrissend</a:t>
            </a:r>
            <a:r>
              <a:rPr lang="nl-BE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nl-BE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nl-BE" b="1" dirty="0">
                <a:solidFill>
                  <a:schemeClr val="accent6">
                    <a:lumMod val="75000"/>
                  </a:schemeClr>
                </a:solidFill>
              </a:rPr>
              <a:t>= toename van de levenskwaliteit </a:t>
            </a:r>
            <a:r>
              <a:rPr lang="nl-BE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nl-BE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nl-BE" b="1" dirty="0" smtClean="0">
                <a:solidFill>
                  <a:schemeClr val="accent6">
                    <a:lumMod val="75000"/>
                  </a:schemeClr>
                </a:solidFill>
              </a:rPr>
              <a:t>    van </a:t>
            </a:r>
            <a:r>
              <a:rPr lang="nl-BE" b="1" dirty="0">
                <a:solidFill>
                  <a:schemeClr val="accent6">
                    <a:lumMod val="75000"/>
                  </a:schemeClr>
                </a:solidFill>
              </a:rPr>
              <a:t>de huisarts!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pPr/>
              <a:t>10</a:t>
            </a:fld>
            <a:endParaRPr lang="nl-BE" noProof="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3008313" cy="1162050"/>
          </a:xfrm>
        </p:spPr>
        <p:txBody>
          <a:bodyPr>
            <a:normAutofit/>
          </a:bodyPr>
          <a:lstStyle/>
          <a:p>
            <a:pPr algn="ctr"/>
            <a:r>
              <a:rPr lang="nl-BE" sz="2400" dirty="0" smtClean="0">
                <a:solidFill>
                  <a:schemeClr val="accent1">
                    <a:lumMod val="75000"/>
                  </a:schemeClr>
                </a:solidFill>
              </a:rPr>
              <a:t>MEER INFORMATIE OVER STAGES ?</a:t>
            </a:r>
            <a:endParaRPr lang="nl-BE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322712" cy="4691063"/>
          </a:xfrm>
        </p:spPr>
        <p:txBody>
          <a:bodyPr>
            <a:normAutofit fontScale="92500" lnSpcReduction="10000"/>
          </a:bodyPr>
          <a:lstStyle/>
          <a:p>
            <a:endParaRPr lang="nl-BE" dirty="0" smtClean="0"/>
          </a:p>
          <a:p>
            <a:endParaRPr lang="nl-BE" dirty="0" smtClean="0"/>
          </a:p>
          <a:p>
            <a:r>
              <a:rPr lang="nl-BE" sz="1700" b="1" dirty="0" smtClean="0"/>
              <a:t>1. Gratis </a:t>
            </a:r>
            <a:r>
              <a:rPr lang="nl-BE" sz="1700" b="1" dirty="0"/>
              <a:t>vorming voor kringen</a:t>
            </a:r>
          </a:p>
          <a:p>
            <a:r>
              <a:rPr lang="nl-BE" sz="1800" b="1" i="1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http://www.domusmedica.be/vorming/vorming-voor-lok-s.html</a:t>
            </a:r>
            <a:endParaRPr lang="nl-BE" sz="1800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BE" sz="1800" i="1" dirty="0" smtClean="0">
                <a:solidFill>
                  <a:schemeClr val="accent1">
                    <a:lumMod val="75000"/>
                  </a:schemeClr>
                </a:solidFill>
              </a:rPr>
              <a:t>+ 20 minuten info: meer details over nieuwe </a:t>
            </a:r>
            <a:r>
              <a:rPr lang="nl-BE" sz="1800" i="1" dirty="0" smtClean="0">
                <a:solidFill>
                  <a:schemeClr val="accent1">
                    <a:lumMod val="75000"/>
                  </a:schemeClr>
                </a:solidFill>
              </a:rPr>
              <a:t>curriculum </a:t>
            </a:r>
            <a:r>
              <a:rPr lang="nl-BE" sz="1800" i="1" dirty="0" smtClean="0">
                <a:solidFill>
                  <a:schemeClr val="accent1">
                    <a:lumMod val="75000"/>
                  </a:schemeClr>
                </a:solidFill>
              </a:rPr>
              <a:t>en de stages;</a:t>
            </a:r>
          </a:p>
          <a:p>
            <a:r>
              <a:rPr lang="nl-BE" sz="1800" i="1" dirty="0" smtClean="0">
                <a:solidFill>
                  <a:schemeClr val="accent1">
                    <a:lumMod val="75000"/>
                  </a:schemeClr>
                </a:solidFill>
              </a:rPr>
              <a:t>+ medisch thema door </a:t>
            </a:r>
            <a:r>
              <a:rPr lang="nl-BE" sz="1800" i="1" dirty="0" err="1" smtClean="0">
                <a:solidFill>
                  <a:schemeClr val="accent1">
                    <a:lumMod val="75000"/>
                  </a:schemeClr>
                </a:solidFill>
              </a:rPr>
              <a:t>experten-professoren</a:t>
            </a:r>
            <a:r>
              <a:rPr lang="nl-BE" sz="1800" i="1" dirty="0" smtClean="0">
                <a:solidFill>
                  <a:schemeClr val="accent1">
                    <a:lumMod val="75000"/>
                  </a:schemeClr>
                </a:solidFill>
              </a:rPr>
              <a:t> en/of praktijkassistenten van de verschillende Vakgroepen HAG </a:t>
            </a:r>
            <a:endParaRPr lang="nl-BE" sz="18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BE" sz="18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BE" sz="2400" b="1" dirty="0" smtClean="0"/>
              <a:t>2. Interuniversitaire Website</a:t>
            </a:r>
          </a:p>
          <a:p>
            <a:pPr algn="ctr"/>
            <a:r>
              <a:rPr lang="nl-BE" sz="2400" b="1" dirty="0" err="1" smtClean="0">
                <a:solidFill>
                  <a:schemeClr val="accent1">
                    <a:lumMod val="75000"/>
                  </a:schemeClr>
                </a:solidFill>
              </a:rPr>
              <a:t>www.huisartsenstage.be</a:t>
            </a:r>
            <a:endParaRPr lang="nl-BE" sz="24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nl-BE" dirty="0" smtClean="0"/>
          </a:p>
          <a:p>
            <a:endParaRPr lang="nl-BE" dirty="0"/>
          </a:p>
          <a:p>
            <a:endParaRPr lang="nl-BE" dirty="0" smtClean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4098" name="Picture 2" descr="C:\Users\u0029799\AppData\Local\Microsoft\Windows\Temporary Internet Files\Content.IE5\L8VBAQAD\information-security[1]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14" y="1484784"/>
            <a:ext cx="4643486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DANK VOOR UW AANDACHT</a:t>
            </a:r>
            <a:endParaRPr lang="nl-BE" dirty="0"/>
          </a:p>
        </p:txBody>
      </p:sp>
      <p:pic>
        <p:nvPicPr>
          <p:cNvPr id="5122" name="Picture 2" descr="C:\Users\u0029799\AppData\Local\Microsoft\Windows\Temporary Internet Files\Content.IE5\PZVG3N2M\preview_question_and_answer_site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43273" y="1600200"/>
            <a:ext cx="5657454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4392488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accent1">
                    <a:lumMod val="75000"/>
                  </a:schemeClr>
                </a:solidFill>
              </a:rPr>
              <a:t>EVEN  UW  AANDACHT  VOOR </a:t>
            </a:r>
            <a:r>
              <a:rPr lang="nl-NL" sz="5400" b="1" dirty="0" smtClean="0">
                <a:solidFill>
                  <a:schemeClr val="accent1">
                    <a:lumMod val="75000"/>
                  </a:schemeClr>
                </a:solidFill>
              </a:rPr>
              <a:t>HUISARTSENSTAGE</a:t>
            </a:r>
            <a:r>
              <a:rPr lang="nl-NL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nl-NL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sz="3200" dirty="0" smtClean="0">
                <a:solidFill>
                  <a:srgbClr val="C00000"/>
                </a:solidFill>
              </a:rPr>
              <a:t>NOODKREET VANWEGE ALLE UNIVERSITEITEN!</a:t>
            </a:r>
            <a:endParaRPr lang="nl-BE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sz="3600" dirty="0" smtClean="0">
                <a:solidFill>
                  <a:srgbClr val="C00000"/>
                </a:solidFill>
              </a:rPr>
              <a:t>DRINGEND </a:t>
            </a:r>
            <a:r>
              <a:rPr lang="nl-BE" sz="3600" dirty="0" smtClean="0"/>
              <a:t/>
            </a:r>
            <a:br>
              <a:rPr lang="nl-BE" sz="3600" dirty="0" smtClean="0"/>
            </a:br>
            <a:r>
              <a:rPr lang="nl-BE" sz="3600" b="1" dirty="0" smtClean="0">
                <a:solidFill>
                  <a:srgbClr val="C00000"/>
                </a:solidFill>
              </a:rPr>
              <a:t>MEER </a:t>
            </a:r>
            <a:r>
              <a:rPr lang="nl-BE" sz="3600" dirty="0" smtClean="0">
                <a:solidFill>
                  <a:srgbClr val="C00000"/>
                </a:solidFill>
              </a:rPr>
              <a:t>STAGEBEGELEIDERS GEVRAAGD!</a:t>
            </a:r>
            <a:endParaRPr lang="nl-BE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nl-BE" sz="4000" dirty="0"/>
          </a:p>
          <a:p>
            <a:pPr algn="ctr">
              <a:buNone/>
            </a:pPr>
            <a:r>
              <a:rPr lang="nl-BE" sz="4000" dirty="0" smtClean="0">
                <a:solidFill>
                  <a:schemeClr val="accent6">
                    <a:lumMod val="75000"/>
                  </a:schemeClr>
                </a:solidFill>
              </a:rPr>
              <a:t>KRINGEN MAKEN HUN LEDEN BEWUST</a:t>
            </a:r>
          </a:p>
          <a:p>
            <a:pPr algn="ctr">
              <a:buNone/>
            </a:pPr>
            <a:endParaRPr lang="nl-BE" sz="4000" dirty="0" smtClean="0"/>
          </a:p>
          <a:p>
            <a:pPr algn="ctr">
              <a:buNone/>
            </a:pPr>
            <a:r>
              <a:rPr lang="nl-BE" sz="4000" dirty="0" smtClean="0">
                <a:solidFill>
                  <a:schemeClr val="accent1">
                    <a:lumMod val="75000"/>
                  </a:schemeClr>
                </a:solidFill>
              </a:rPr>
              <a:t>CULTUURVERANDERING</a:t>
            </a:r>
            <a:endParaRPr lang="nl-BE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dirty="0" smtClean="0">
                <a:solidFill>
                  <a:schemeClr val="accent1">
                    <a:lumMod val="75000"/>
                  </a:schemeClr>
                </a:solidFill>
              </a:rPr>
              <a:t>BELANG VAN PRAKTIJKONDERWIJS</a:t>
            </a:r>
            <a:endParaRPr lang="nl-BE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BE" sz="2400" dirty="0" smtClean="0"/>
              <a:t>Theoretische concepten worden getoetst in de dagelijkse praktijk</a:t>
            </a:r>
          </a:p>
          <a:p>
            <a:pPr>
              <a:buFontTx/>
              <a:buChar char="-"/>
            </a:pPr>
            <a:r>
              <a:rPr lang="nl-BE" sz="2400" dirty="0"/>
              <a:t> </a:t>
            </a:r>
            <a:r>
              <a:rPr lang="nl-BE" sz="2400" dirty="0" smtClean="0"/>
              <a:t>De student moet basisvaardigheden kunnen oefenen</a:t>
            </a:r>
          </a:p>
          <a:p>
            <a:pPr>
              <a:buFontTx/>
              <a:buChar char="-"/>
            </a:pPr>
            <a:r>
              <a:rPr lang="nl-BE" sz="2400" dirty="0" smtClean="0"/>
              <a:t>Ervaringskennis van de begeleider moet toegevoegd worden</a:t>
            </a:r>
          </a:p>
          <a:p>
            <a:pPr>
              <a:buFontTx/>
              <a:buChar char="-"/>
            </a:pPr>
            <a:r>
              <a:rPr lang="nl-BE" sz="2400" dirty="0"/>
              <a:t> </a:t>
            </a:r>
            <a:r>
              <a:rPr lang="nl-BE" sz="2400" dirty="0" smtClean="0"/>
              <a:t> …</a:t>
            </a:r>
            <a:endParaRPr lang="nl-BE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75050" y="188640"/>
            <a:ext cx="5111750" cy="6120680"/>
          </a:xfrm>
        </p:spPr>
        <p:txBody>
          <a:bodyPr/>
          <a:lstStyle/>
          <a:p>
            <a:pPr algn="ctr">
              <a:buNone/>
            </a:pPr>
            <a:r>
              <a:rPr lang="nl-BE" b="1" dirty="0" smtClean="0">
                <a:solidFill>
                  <a:schemeClr val="accent1">
                    <a:lumMod val="75000"/>
                  </a:schemeClr>
                </a:solidFill>
              </a:rPr>
              <a:t>THEORIE + PRAKTIJK</a:t>
            </a:r>
            <a:r>
              <a:rPr lang="nl-BE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br>
              <a:rPr lang="nl-BE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BE" dirty="0" smtClean="0">
                <a:solidFill>
                  <a:schemeClr val="accent1">
                    <a:lumMod val="75000"/>
                  </a:schemeClr>
                </a:solidFill>
              </a:rPr>
              <a:t>TWEE KANTEN VAN DE MEDAILLE</a:t>
            </a:r>
            <a:endParaRPr lang="nl-B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4" name="Picture 6" descr="C:\Users\u0029799\AppData\Local\Microsoft\Windows\Temporary Internet Files\Content.IE5\U2W5L89G\Medal_niepodleglosci_Polska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132856"/>
            <a:ext cx="3816424" cy="31455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468313" y="593726"/>
            <a:ext cx="4824412" cy="5535613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endParaRPr lang="nl-BE"/>
          </a:p>
        </p:txBody>
      </p:sp>
      <p:sp>
        <p:nvSpPr>
          <p:cNvPr id="6" name="Rechthoek 5"/>
          <p:cNvSpPr/>
          <p:nvPr/>
        </p:nvSpPr>
        <p:spPr>
          <a:xfrm>
            <a:off x="938213" y="1346201"/>
            <a:ext cx="4354512" cy="47831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endParaRPr lang="nl-BE"/>
          </a:p>
        </p:txBody>
      </p:sp>
      <p:sp>
        <p:nvSpPr>
          <p:cNvPr id="7" name="Rechthoek 6"/>
          <p:cNvSpPr/>
          <p:nvPr/>
        </p:nvSpPr>
        <p:spPr>
          <a:xfrm>
            <a:off x="3851275" y="5019676"/>
            <a:ext cx="1441450" cy="108108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endParaRPr lang="nl-BE"/>
          </a:p>
        </p:txBody>
      </p:sp>
      <p:sp>
        <p:nvSpPr>
          <p:cNvPr id="8" name="Rechthoek 7"/>
          <p:cNvSpPr/>
          <p:nvPr/>
        </p:nvSpPr>
        <p:spPr>
          <a:xfrm>
            <a:off x="4749336" y="5739859"/>
            <a:ext cx="504056" cy="36004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endParaRPr lang="nl-BE"/>
          </a:p>
        </p:txBody>
      </p:sp>
      <p:sp>
        <p:nvSpPr>
          <p:cNvPr id="9" name="Rechthoek 8"/>
          <p:cNvSpPr/>
          <p:nvPr/>
        </p:nvSpPr>
        <p:spPr>
          <a:xfrm>
            <a:off x="5127626" y="5883276"/>
            <a:ext cx="144463" cy="180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anchor="ctr"/>
          <a:lstStyle/>
          <a:p>
            <a:pPr algn="ctr">
              <a:defRPr/>
            </a:pPr>
            <a:endParaRPr lang="nl-BE"/>
          </a:p>
        </p:txBody>
      </p:sp>
      <p:sp>
        <p:nvSpPr>
          <p:cNvPr id="11273" name="Tekstvak 9"/>
          <p:cNvSpPr txBox="1">
            <a:spLocks noChangeArrowheads="1"/>
          </p:cNvSpPr>
          <p:nvPr/>
        </p:nvSpPr>
        <p:spPr bwMode="auto">
          <a:xfrm>
            <a:off x="2339975" y="692150"/>
            <a:ext cx="2961047" cy="46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nl-NL" altLang="nl-BE">
                <a:latin typeface="Arial" charset="0"/>
                <a:cs typeface="Arial" charset="0"/>
              </a:rPr>
              <a:t>Algemene bevolking</a:t>
            </a:r>
            <a:endParaRPr lang="nl-BE" altLang="nl-BE">
              <a:latin typeface="Arial" charset="0"/>
              <a:cs typeface="Arial" charset="0"/>
            </a:endParaRPr>
          </a:p>
        </p:txBody>
      </p:sp>
      <p:sp>
        <p:nvSpPr>
          <p:cNvPr id="11274" name="Tekstvak 10"/>
          <p:cNvSpPr txBox="1">
            <a:spLocks noChangeArrowheads="1"/>
          </p:cNvSpPr>
          <p:nvPr/>
        </p:nvSpPr>
        <p:spPr bwMode="auto">
          <a:xfrm>
            <a:off x="1835151" y="2565400"/>
            <a:ext cx="3902010" cy="46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nl-NL" altLang="nl-BE" dirty="0">
                <a:latin typeface="Arial" charset="0"/>
                <a:cs typeface="Arial" charset="0"/>
              </a:rPr>
              <a:t>Heeft gezondheidsklachten</a:t>
            </a:r>
            <a:endParaRPr lang="nl-BE" altLang="nl-BE" dirty="0">
              <a:latin typeface="Arial" charset="0"/>
              <a:cs typeface="Arial" charset="0"/>
            </a:endParaRPr>
          </a:p>
        </p:txBody>
      </p:sp>
      <p:sp>
        <p:nvSpPr>
          <p:cNvPr id="11275" name="Tekstvak 11"/>
          <p:cNvSpPr txBox="1">
            <a:spLocks noChangeArrowheads="1"/>
          </p:cNvSpPr>
          <p:nvPr/>
        </p:nvSpPr>
        <p:spPr bwMode="auto">
          <a:xfrm>
            <a:off x="5467350" y="4651376"/>
            <a:ext cx="1840954" cy="830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30" tIns="45715" rIns="91430" bIns="45715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nl-NL" altLang="nl-BE" dirty="0">
                <a:latin typeface="Arial" charset="0"/>
                <a:cs typeface="Arial" charset="0"/>
              </a:rPr>
              <a:t>Bezoekt de huisarts</a:t>
            </a:r>
            <a:endParaRPr lang="nl-BE" altLang="nl-BE" dirty="0">
              <a:latin typeface="Arial" charset="0"/>
              <a:cs typeface="Arial" charset="0"/>
            </a:endParaRPr>
          </a:p>
        </p:txBody>
      </p:sp>
      <p:sp>
        <p:nvSpPr>
          <p:cNvPr id="11276" name="Tekstvak 12"/>
          <p:cNvSpPr txBox="1">
            <a:spLocks noChangeArrowheads="1"/>
          </p:cNvSpPr>
          <p:nvPr/>
        </p:nvSpPr>
        <p:spPr bwMode="auto">
          <a:xfrm>
            <a:off x="5970587" y="5440590"/>
            <a:ext cx="1539184" cy="46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nl-NL" altLang="nl-BE" dirty="0">
                <a:latin typeface="Arial" charset="0"/>
                <a:cs typeface="Arial" charset="0"/>
              </a:rPr>
              <a:t>verwijzing</a:t>
            </a:r>
            <a:endParaRPr lang="nl-BE" altLang="nl-BE" dirty="0">
              <a:latin typeface="Arial" charset="0"/>
              <a:cs typeface="Arial" charset="0"/>
            </a:endParaRPr>
          </a:p>
        </p:txBody>
      </p:sp>
      <p:sp>
        <p:nvSpPr>
          <p:cNvPr id="11277" name="Tekstvak 13"/>
          <p:cNvSpPr txBox="1">
            <a:spLocks noChangeArrowheads="1"/>
          </p:cNvSpPr>
          <p:nvPr/>
        </p:nvSpPr>
        <p:spPr bwMode="auto">
          <a:xfrm>
            <a:off x="6063457" y="5944395"/>
            <a:ext cx="1298733" cy="46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nl-NL" altLang="nl-BE" dirty="0">
                <a:latin typeface="Arial" charset="0"/>
                <a:cs typeface="Arial" charset="0"/>
              </a:rPr>
              <a:t>opname</a:t>
            </a:r>
            <a:endParaRPr lang="nl-BE" altLang="nl-BE" dirty="0">
              <a:latin typeface="Arial" charset="0"/>
              <a:cs typeface="Arial" charset="0"/>
            </a:endParaRPr>
          </a:p>
        </p:txBody>
      </p:sp>
      <p:cxnSp>
        <p:nvCxnSpPr>
          <p:cNvPr id="16" name="Rechte verbindingslijn met pijl 15"/>
          <p:cNvCxnSpPr/>
          <p:nvPr/>
        </p:nvCxnSpPr>
        <p:spPr>
          <a:xfrm flipV="1">
            <a:off x="4983164" y="5739859"/>
            <a:ext cx="878681" cy="719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>
            <a:stCxn id="9" idx="3"/>
          </p:cNvCxnSpPr>
          <p:nvPr/>
        </p:nvCxnSpPr>
        <p:spPr>
          <a:xfrm>
            <a:off x="5272089" y="5973764"/>
            <a:ext cx="698499" cy="2635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jdelijke aanduiding voor voettekst 1"/>
          <p:cNvSpPr>
            <a:spLocks noGrp="1"/>
          </p:cNvSpPr>
          <p:nvPr>
            <p:ph type="ftr" sz="quarter" idx="10"/>
          </p:nvPr>
        </p:nvSpPr>
        <p:spPr>
          <a:xfrm>
            <a:off x="193675" y="6249989"/>
            <a:ext cx="3786188" cy="365125"/>
          </a:xfrm>
        </p:spPr>
        <p:txBody>
          <a:bodyPr/>
          <a:lstStyle/>
          <a:p>
            <a:pPr>
              <a:defRPr/>
            </a:pPr>
            <a:endParaRPr lang="nl-BE" dirty="0"/>
          </a:p>
        </p:txBody>
      </p:sp>
      <p:cxnSp>
        <p:nvCxnSpPr>
          <p:cNvPr id="14" name="Rechte verbindingslijn met pijl 13"/>
          <p:cNvCxnSpPr>
            <a:endCxn id="11275" idx="1"/>
          </p:cNvCxnSpPr>
          <p:nvPr/>
        </p:nvCxnSpPr>
        <p:spPr>
          <a:xfrm flipV="1">
            <a:off x="4983164" y="5066870"/>
            <a:ext cx="484186" cy="2343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hthoek 14"/>
          <p:cNvSpPr/>
          <p:nvPr/>
        </p:nvSpPr>
        <p:spPr>
          <a:xfrm>
            <a:off x="5970588" y="5560219"/>
            <a:ext cx="1625749" cy="7540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nl-BE"/>
          </a:p>
        </p:txBody>
      </p:sp>
      <p:sp>
        <p:nvSpPr>
          <p:cNvPr id="17" name="Rechthoek 16"/>
          <p:cNvSpPr/>
          <p:nvPr/>
        </p:nvSpPr>
        <p:spPr>
          <a:xfrm>
            <a:off x="5621338" y="4725145"/>
            <a:ext cx="2767087" cy="2945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nl-BE"/>
          </a:p>
        </p:txBody>
      </p:sp>
      <p:sp>
        <p:nvSpPr>
          <p:cNvPr id="19" name="Tekstvak 18"/>
          <p:cNvSpPr txBox="1"/>
          <p:nvPr/>
        </p:nvSpPr>
        <p:spPr>
          <a:xfrm>
            <a:off x="7596337" y="5775848"/>
            <a:ext cx="1298733" cy="369322"/>
          </a:xfrm>
          <a:prstGeom prst="rect">
            <a:avLst/>
          </a:prstGeom>
          <a:noFill/>
        </p:spPr>
        <p:txBody>
          <a:bodyPr wrap="none" lIns="91430" tIns="45715" rIns="91430" bIns="45715" rtlCol="0">
            <a:spAutoFit/>
          </a:bodyPr>
          <a:lstStyle/>
          <a:p>
            <a:r>
              <a:rPr lang="nl-NL" dirty="0" smtClean="0"/>
              <a:t>ZIEKENHUIS</a:t>
            </a:r>
            <a:endParaRPr lang="nl-BE" dirty="0"/>
          </a:p>
        </p:txBody>
      </p:sp>
      <p:sp>
        <p:nvSpPr>
          <p:cNvPr id="21" name="Tekstvak 20"/>
          <p:cNvSpPr txBox="1"/>
          <p:nvPr/>
        </p:nvSpPr>
        <p:spPr>
          <a:xfrm>
            <a:off x="5467350" y="404664"/>
            <a:ext cx="3569146" cy="2123648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nl-BE" sz="2200" b="1" dirty="0"/>
              <a:t>ZO VROEG </a:t>
            </a:r>
            <a:r>
              <a:rPr lang="nl-BE" sz="2200" b="1" dirty="0" smtClean="0"/>
              <a:t>MOGELIJK </a:t>
            </a:r>
            <a:br>
              <a:rPr lang="nl-BE" sz="2200" b="1" dirty="0" smtClean="0"/>
            </a:br>
            <a:r>
              <a:rPr lang="nl-BE" sz="2200" b="1" dirty="0" smtClean="0"/>
              <a:t>EN ZO VEEL MOGELIJK </a:t>
            </a:r>
            <a:br>
              <a:rPr lang="nl-BE" sz="2200" b="1" dirty="0" smtClean="0"/>
            </a:br>
            <a:r>
              <a:rPr lang="nl-BE" sz="2200" b="1" dirty="0" smtClean="0"/>
              <a:t>IN HET CURRICULUM: </a:t>
            </a:r>
            <a:br>
              <a:rPr lang="nl-BE" sz="2200" b="1" dirty="0" smtClean="0"/>
            </a:br>
            <a:r>
              <a:rPr lang="nl-BE" sz="2200" b="1" dirty="0" smtClean="0">
                <a:solidFill>
                  <a:schemeClr val="accent4">
                    <a:lumMod val="75000"/>
                  </a:schemeClr>
                </a:solidFill>
              </a:rPr>
              <a:t>CONTACT </a:t>
            </a:r>
            <a:r>
              <a:rPr lang="nl-BE" sz="2200" b="1" dirty="0">
                <a:solidFill>
                  <a:schemeClr val="accent4">
                    <a:lumMod val="75000"/>
                  </a:schemeClr>
                </a:solidFill>
              </a:rPr>
              <a:t>MET DE HUISARTSENPRAKTIJK- </a:t>
            </a:r>
            <a:r>
              <a:rPr lang="nl-BE" sz="22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nl-BE" sz="22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l-BE" sz="2200" b="1" dirty="0" smtClean="0"/>
              <a:t>WAAROM</a:t>
            </a:r>
            <a:r>
              <a:rPr lang="nl-BE" sz="2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1322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 smtClean="0">
                <a:solidFill>
                  <a:schemeClr val="accent1">
                    <a:lumMod val="75000"/>
                  </a:schemeClr>
                </a:solidFill>
              </a:rPr>
              <a:t>MOGELIJKHEDEN BIEDEN IN JOUW HUISARTSENPRAKTIJK</a:t>
            </a:r>
            <a:endParaRPr lang="nl-BE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nl-BE" sz="2000" dirty="0" smtClean="0">
                <a:solidFill>
                  <a:schemeClr val="accent1">
                    <a:lumMod val="75000"/>
                  </a:schemeClr>
                </a:solidFill>
              </a:rPr>
              <a:t>Kennismakingstages HAG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nl-BE" sz="2000" dirty="0" smtClean="0">
                <a:solidFill>
                  <a:schemeClr val="accent1">
                    <a:lumMod val="75000"/>
                  </a:schemeClr>
                </a:solidFill>
              </a:rPr>
              <a:t>Kortere stages HAG en EGZ</a:t>
            </a:r>
            <a:br>
              <a:rPr lang="nl-BE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BE" sz="2000" dirty="0" smtClean="0">
                <a:solidFill>
                  <a:schemeClr val="accent1">
                    <a:lumMod val="75000"/>
                  </a:schemeClr>
                </a:solidFill>
              </a:rPr>
              <a:t>(bvb 5 dagen)</a:t>
            </a:r>
          </a:p>
          <a:p>
            <a:pPr>
              <a:lnSpc>
                <a:spcPct val="150000"/>
              </a:lnSpc>
              <a:buNone/>
            </a:pPr>
            <a:r>
              <a:rPr lang="nl-BE" sz="2000" dirty="0" smtClean="0">
                <a:solidFill>
                  <a:schemeClr val="accent1">
                    <a:lumMod val="75000"/>
                  </a:schemeClr>
                </a:solidFill>
              </a:rPr>
              <a:t>-    Basisstage HAG</a:t>
            </a:r>
          </a:p>
          <a:p>
            <a:pPr>
              <a:lnSpc>
                <a:spcPct val="150000"/>
              </a:lnSpc>
              <a:buNone/>
            </a:pPr>
            <a:r>
              <a:rPr lang="nl-BE" sz="2000" dirty="0" smtClean="0">
                <a:solidFill>
                  <a:schemeClr val="accent1">
                    <a:lumMod val="75000"/>
                  </a:schemeClr>
                </a:solidFill>
              </a:rPr>
              <a:t>-    Participatiestage HAG</a:t>
            </a:r>
            <a:endParaRPr lang="nl-BE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nl-BE" sz="2000" dirty="0" smtClean="0">
                <a:solidFill>
                  <a:schemeClr val="accent1">
                    <a:lumMod val="75000"/>
                  </a:schemeClr>
                </a:solidFill>
              </a:rPr>
              <a:t>(vervolgopleiding: </a:t>
            </a:r>
            <a:br>
              <a:rPr lang="nl-BE" sz="2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BE" sz="2000" dirty="0" smtClean="0">
                <a:solidFill>
                  <a:schemeClr val="accent1">
                    <a:lumMod val="75000"/>
                  </a:schemeClr>
                </a:solidFill>
              </a:rPr>
              <a:t>HAIO opleiden)</a:t>
            </a:r>
          </a:p>
          <a:p>
            <a:pPr algn="ctr">
              <a:buNone/>
            </a:pPr>
            <a:r>
              <a:rPr lang="nl-BE" sz="2000" b="1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</a:p>
          <a:p>
            <a:pPr algn="ctr">
              <a:buNone/>
            </a:pPr>
            <a:r>
              <a:rPr lang="nl-BE" sz="2000" b="1" dirty="0" smtClean="0">
                <a:solidFill>
                  <a:schemeClr val="accent1">
                    <a:lumMod val="75000"/>
                  </a:schemeClr>
                </a:solidFill>
              </a:rPr>
              <a:t>GROEITRAJECT  ALS  STAGEMEESTER</a:t>
            </a:r>
          </a:p>
        </p:txBody>
      </p:sp>
      <p:pic>
        <p:nvPicPr>
          <p:cNvPr id="5" name="Picture 2" descr="C:\Users\u0029799\AppData\Local\Microsoft\Windows\Temporary Internet Files\Content.IE5\86U7TBQZ\Genius-choice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916832"/>
            <a:ext cx="3888432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489887"/>
              </p:ext>
            </p:extLst>
          </p:nvPr>
        </p:nvGraphicFramePr>
        <p:xfrm>
          <a:off x="1187624" y="4293096"/>
          <a:ext cx="6294984" cy="201163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73746"/>
                <a:gridCol w="1573746"/>
                <a:gridCol w="1573746"/>
                <a:gridCol w="1573746"/>
              </a:tblGrid>
              <a:tr h="173399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3</a:t>
                      </a:r>
                      <a:r>
                        <a:rPr lang="nl-NL" sz="1800" baseline="30000" dirty="0" smtClean="0"/>
                        <a:t>de</a:t>
                      </a:r>
                      <a:r>
                        <a:rPr lang="nl-NL" sz="1800" dirty="0" smtClean="0"/>
                        <a:t> </a:t>
                      </a:r>
                      <a:r>
                        <a:rPr lang="nl-NL" sz="1800" dirty="0" err="1" smtClean="0"/>
                        <a:t>master</a:t>
                      </a:r>
                      <a:r>
                        <a:rPr lang="nl-NL" sz="1800" dirty="0" smtClean="0"/>
                        <a:t> </a:t>
                      </a:r>
                      <a:r>
                        <a:rPr lang="nl-NL" sz="1800" baseline="0" dirty="0" smtClean="0"/>
                        <a:t> NC</a:t>
                      </a:r>
                      <a:endParaRPr lang="nl-BE" sz="1800" b="0" dirty="0"/>
                    </a:p>
                  </a:txBody>
                  <a:tcPr marL="91441" marR="91441" marT="45714" marB="45714"/>
                </a:tc>
                <a:tc>
                  <a:txBody>
                    <a:bodyPr/>
                    <a:lstStyle/>
                    <a:p>
                      <a:endParaRPr lang="nl-BE" sz="1800" dirty="0"/>
                    </a:p>
                  </a:txBody>
                  <a:tcPr marL="91441" marR="91441" marT="45714" marB="45714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4</a:t>
                      </a:r>
                      <a:r>
                        <a:rPr lang="nl-NL" sz="1800" baseline="30000" dirty="0" smtClean="0"/>
                        <a:t>de</a:t>
                      </a:r>
                      <a:r>
                        <a:rPr lang="nl-NL" sz="1800" dirty="0" smtClean="0"/>
                        <a:t> </a:t>
                      </a:r>
                      <a:r>
                        <a:rPr lang="nl-NL" sz="1800" dirty="0" err="1" smtClean="0"/>
                        <a:t>master</a:t>
                      </a:r>
                      <a:r>
                        <a:rPr lang="nl-NL" sz="1800" dirty="0" smtClean="0"/>
                        <a:t> OC</a:t>
                      </a:r>
                      <a:endParaRPr lang="nl-BE" sz="1800" b="0" dirty="0"/>
                    </a:p>
                  </a:txBody>
                  <a:tcPr marL="91441" marR="91441" marT="45714" marB="45714"/>
                </a:tc>
                <a:tc>
                  <a:txBody>
                    <a:bodyPr/>
                    <a:lstStyle/>
                    <a:p>
                      <a:endParaRPr lang="nl-BE" sz="1800" dirty="0"/>
                    </a:p>
                  </a:txBody>
                  <a:tcPr marL="91441" marR="91441" marT="45714" marB="45714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427608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Basisstage </a:t>
                      </a:r>
                      <a:endParaRPr lang="nl-BE" sz="1800" dirty="0"/>
                    </a:p>
                  </a:txBody>
                  <a:tcPr marL="91441" marR="91441"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/>
                        <a:t>Basisstage </a:t>
                      </a:r>
                      <a:endParaRPr lang="nl-BE" sz="1800" dirty="0" smtClean="0"/>
                    </a:p>
                    <a:p>
                      <a:endParaRPr lang="nl-BE" sz="1800" dirty="0"/>
                    </a:p>
                  </a:txBody>
                  <a:tcPr marL="91441" marR="91441" marT="45714" marB="45714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ZH-stage</a:t>
                      </a:r>
                      <a:endParaRPr lang="nl-BE" sz="1800" dirty="0"/>
                    </a:p>
                  </a:txBody>
                  <a:tcPr marL="91441" marR="91441" marT="45714" marB="45714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Participatiestage</a:t>
                      </a:r>
                      <a:endParaRPr lang="nl-BE" sz="1800" dirty="0"/>
                    </a:p>
                  </a:txBody>
                  <a:tcPr marL="91441" marR="91441" marT="45714" marB="45714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73399"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2</a:t>
                      </a:r>
                      <a:r>
                        <a:rPr lang="nl-NL" sz="1800" baseline="30000" dirty="0" smtClean="0"/>
                        <a:t>de</a:t>
                      </a:r>
                      <a:r>
                        <a:rPr lang="nl-NL" sz="1800" baseline="0" dirty="0" smtClean="0"/>
                        <a:t> </a:t>
                      </a:r>
                      <a:r>
                        <a:rPr lang="nl-NL" sz="1800" baseline="0" dirty="0" err="1" smtClean="0"/>
                        <a:t>master</a:t>
                      </a:r>
                      <a:r>
                        <a:rPr lang="nl-NL" sz="1800" baseline="0" dirty="0" smtClean="0"/>
                        <a:t> NC</a:t>
                      </a:r>
                      <a:endParaRPr lang="nl-BE" sz="1800" b="1" dirty="0"/>
                    </a:p>
                  </a:txBody>
                  <a:tcPr marL="91441" marR="91441" marT="45714" marB="45714"/>
                </a:tc>
                <a:tc>
                  <a:txBody>
                    <a:bodyPr/>
                    <a:lstStyle/>
                    <a:p>
                      <a:endParaRPr lang="nl-BE" sz="1800" dirty="0"/>
                    </a:p>
                  </a:txBody>
                  <a:tcPr marL="91441" marR="91441" marT="45714" marB="45714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3</a:t>
                      </a:r>
                      <a:r>
                        <a:rPr lang="nl-NL" sz="1800" baseline="30000" dirty="0" smtClean="0"/>
                        <a:t>de</a:t>
                      </a:r>
                      <a:r>
                        <a:rPr lang="nl-NL" sz="1800" dirty="0" smtClean="0"/>
                        <a:t> </a:t>
                      </a:r>
                      <a:r>
                        <a:rPr lang="nl-NL" sz="1800" dirty="0" err="1" smtClean="0"/>
                        <a:t>master</a:t>
                      </a:r>
                      <a:r>
                        <a:rPr lang="nl-NL" sz="1800" dirty="0" smtClean="0"/>
                        <a:t> NC</a:t>
                      </a:r>
                      <a:endParaRPr lang="nl-BE" sz="1800" b="1" dirty="0"/>
                    </a:p>
                  </a:txBody>
                  <a:tcPr marL="91441" marR="91441" marT="45714" marB="45714"/>
                </a:tc>
                <a:tc>
                  <a:txBody>
                    <a:bodyPr/>
                    <a:lstStyle/>
                    <a:p>
                      <a:endParaRPr lang="nl-BE" sz="1800" dirty="0"/>
                    </a:p>
                  </a:txBody>
                  <a:tcPr marL="91441" marR="91441" marT="45714" marB="45714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427608">
                <a:tc>
                  <a:txBody>
                    <a:bodyPr/>
                    <a:lstStyle/>
                    <a:p>
                      <a:endParaRPr lang="nl-BE" sz="1800" dirty="0"/>
                    </a:p>
                  </a:txBody>
                  <a:tcPr marL="91441" marR="91441"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dirty="0" smtClean="0"/>
                        <a:t>Basisstage</a:t>
                      </a:r>
                      <a:endParaRPr lang="nl-BE" sz="1800" dirty="0" smtClean="0"/>
                    </a:p>
                    <a:p>
                      <a:endParaRPr lang="nl-BE" sz="1800" dirty="0"/>
                    </a:p>
                  </a:txBody>
                  <a:tcPr marL="91441" marR="91441" marT="45714" marB="45714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Basisstage </a:t>
                      </a:r>
                      <a:endParaRPr lang="nl-BE" sz="1800" dirty="0"/>
                    </a:p>
                  </a:txBody>
                  <a:tcPr marL="91441" marR="91441" marT="45714" marB="45714"/>
                </a:tc>
                <a:tc>
                  <a:txBody>
                    <a:bodyPr/>
                    <a:lstStyle/>
                    <a:p>
                      <a:r>
                        <a:rPr lang="nl-NL" sz="1800" dirty="0" smtClean="0"/>
                        <a:t>Participatiestage</a:t>
                      </a:r>
                      <a:endParaRPr lang="nl-BE" sz="1800" dirty="0"/>
                    </a:p>
                  </a:txBody>
                  <a:tcPr marL="91441" marR="91441" marT="45714" marB="45714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245" name="Tekstvak 8"/>
          <p:cNvSpPr txBox="1">
            <a:spLocks noChangeArrowheads="1"/>
          </p:cNvSpPr>
          <p:nvPr/>
        </p:nvSpPr>
        <p:spPr bwMode="auto">
          <a:xfrm>
            <a:off x="2051720" y="3789040"/>
            <a:ext cx="1184920" cy="369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nl-NL" altLang="nl-BE" sz="1800" b="1" dirty="0"/>
              <a:t>2016-2017</a:t>
            </a:r>
            <a:endParaRPr lang="nl-BE" altLang="nl-BE" sz="1800" b="1" dirty="0"/>
          </a:p>
        </p:txBody>
      </p:sp>
      <p:sp>
        <p:nvSpPr>
          <p:cNvPr id="9246" name="Tekstvak 9"/>
          <p:cNvSpPr txBox="1">
            <a:spLocks noChangeArrowheads="1"/>
          </p:cNvSpPr>
          <p:nvPr/>
        </p:nvSpPr>
        <p:spPr bwMode="auto">
          <a:xfrm>
            <a:off x="1198510" y="1124744"/>
            <a:ext cx="7673747" cy="954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nl-NL" altLang="nl-BE" sz="2800" b="1" dirty="0" smtClean="0"/>
              <a:t>2 cohorte studenten studeren af in hetzelfde jaar </a:t>
            </a:r>
          </a:p>
          <a:p>
            <a:r>
              <a:rPr lang="nl-NL" altLang="nl-BE" sz="2800" b="1" dirty="0" smtClean="0"/>
              <a:t>2017-2018</a:t>
            </a:r>
            <a:endParaRPr lang="nl-BE" altLang="nl-BE" sz="2800" b="1" dirty="0"/>
          </a:p>
        </p:txBody>
      </p:sp>
      <p:sp>
        <p:nvSpPr>
          <p:cNvPr id="9247" name="Tekstvak 5"/>
          <p:cNvSpPr txBox="1">
            <a:spLocks noChangeArrowheads="1"/>
          </p:cNvSpPr>
          <p:nvPr/>
        </p:nvSpPr>
        <p:spPr bwMode="auto">
          <a:xfrm>
            <a:off x="1187624" y="260648"/>
            <a:ext cx="4791214" cy="707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5" rIns="91430" bIns="45715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nl-NL" altLang="nl-BE" sz="4000" dirty="0"/>
              <a:t>“Dubbele cohort”</a:t>
            </a:r>
            <a:endParaRPr lang="nl-BE" altLang="nl-BE" sz="4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2147682" y="6292057"/>
            <a:ext cx="6244720" cy="365125"/>
          </a:xfrm>
        </p:spPr>
        <p:txBody>
          <a:bodyPr/>
          <a:lstStyle/>
          <a:p>
            <a:endParaRPr lang="nl-BE" dirty="0"/>
          </a:p>
        </p:txBody>
      </p:sp>
      <p:sp>
        <p:nvSpPr>
          <p:cNvPr id="2" name="Rechthoek 1"/>
          <p:cNvSpPr/>
          <p:nvPr/>
        </p:nvSpPr>
        <p:spPr>
          <a:xfrm>
            <a:off x="5292080" y="3789030"/>
            <a:ext cx="1191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altLang="nl-BE" b="1" dirty="0"/>
              <a:t>2017-2018</a:t>
            </a:r>
            <a:endParaRPr lang="nl-BE" altLang="nl-BE" b="1" dirty="0"/>
          </a:p>
        </p:txBody>
      </p:sp>
    </p:spTree>
    <p:extLst>
      <p:ext uri="{BB962C8B-B14F-4D97-AF65-F5344CB8AC3E}">
        <p14:creationId xmlns:p14="http://schemas.microsoft.com/office/powerpoint/2010/main" val="297427104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2800" b="1" dirty="0">
                <a:solidFill>
                  <a:schemeClr val="accent1">
                    <a:lumMod val="75000"/>
                  </a:schemeClr>
                </a:solidFill>
              </a:rPr>
              <a:t>GOEDE REDENEN OM STAGEBEGELEIDER TE WORDEN:</a:t>
            </a:r>
            <a:endParaRPr lang="nl-N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50000"/>
              </a:lnSpc>
            </a:pPr>
            <a:r>
              <a:rPr lang="nl-BE" sz="1900" dirty="0">
                <a:solidFill>
                  <a:schemeClr val="accent1">
                    <a:lumMod val="75000"/>
                  </a:schemeClr>
                </a:solidFill>
              </a:rPr>
              <a:t>1/ Studenten in contact brengen met de HAG opdat ze later op het traject bewust voor het beroep kunnen kiezen </a:t>
            </a:r>
            <a:r>
              <a:rPr lang="nl-BE" sz="1900" dirty="0">
                <a:solidFill>
                  <a:srgbClr val="002060"/>
                </a:solidFill>
              </a:rPr>
              <a:t/>
            </a:r>
            <a:br>
              <a:rPr lang="nl-BE" sz="1900" dirty="0">
                <a:solidFill>
                  <a:srgbClr val="002060"/>
                </a:solidFill>
              </a:rPr>
            </a:br>
            <a:r>
              <a:rPr lang="nl-BE" sz="1900" b="1" dirty="0">
                <a:solidFill>
                  <a:schemeClr val="accent6">
                    <a:lumMod val="75000"/>
                  </a:schemeClr>
                </a:solidFill>
              </a:rPr>
              <a:t>= zorgen dat er huisartsen zijn in de toekomst!</a:t>
            </a:r>
          </a:p>
          <a:p>
            <a:pPr lvl="0">
              <a:lnSpc>
                <a:spcPct val="150000"/>
              </a:lnSpc>
            </a:pPr>
            <a:r>
              <a:rPr lang="nl-BE" sz="1900" dirty="0">
                <a:solidFill>
                  <a:schemeClr val="accent1">
                    <a:lumMod val="75000"/>
                  </a:schemeClr>
                </a:solidFill>
              </a:rPr>
              <a:t>2/ D</a:t>
            </a:r>
            <a:r>
              <a:rPr lang="nl-BE" sz="1900" dirty="0" smtClean="0">
                <a:solidFill>
                  <a:schemeClr val="accent1">
                    <a:lumMod val="75000"/>
                  </a:schemeClr>
                </a:solidFill>
              </a:rPr>
              <a:t>e </a:t>
            </a:r>
            <a:r>
              <a:rPr lang="nl-BE" sz="1900" dirty="0">
                <a:solidFill>
                  <a:schemeClr val="accent1">
                    <a:lumMod val="75000"/>
                  </a:schemeClr>
                </a:solidFill>
              </a:rPr>
              <a:t>student </a:t>
            </a:r>
            <a:r>
              <a:rPr lang="nl-BE" sz="1900" dirty="0" smtClean="0">
                <a:solidFill>
                  <a:schemeClr val="accent1">
                    <a:lumMod val="75000"/>
                  </a:schemeClr>
                </a:solidFill>
              </a:rPr>
              <a:t>leert jouw </a:t>
            </a:r>
            <a:r>
              <a:rPr lang="nl-BE" sz="1900" dirty="0">
                <a:solidFill>
                  <a:schemeClr val="accent1">
                    <a:lumMod val="75000"/>
                  </a:schemeClr>
                </a:solidFill>
              </a:rPr>
              <a:t>praktijk en de regio </a:t>
            </a:r>
            <a:r>
              <a:rPr lang="nl-BE" sz="1900" dirty="0" smtClean="0">
                <a:solidFill>
                  <a:schemeClr val="accent1">
                    <a:lumMod val="75000"/>
                  </a:schemeClr>
                </a:solidFill>
              </a:rPr>
              <a:t>kennen, komt eventueel terug voor </a:t>
            </a:r>
            <a:r>
              <a:rPr lang="nl-BE" sz="1900" dirty="0" err="1">
                <a:solidFill>
                  <a:schemeClr val="accent1">
                    <a:lumMod val="75000"/>
                  </a:schemeClr>
                </a:solidFill>
              </a:rPr>
              <a:t>Haio-schap</a:t>
            </a:r>
            <a:r>
              <a:rPr lang="nl-BE" sz="19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nl-BE" sz="1900" dirty="0" smtClean="0">
                <a:solidFill>
                  <a:schemeClr val="accent1">
                    <a:lumMod val="75000"/>
                  </a:schemeClr>
                </a:solidFill>
              </a:rPr>
              <a:t>en blijft in de buurt werken</a:t>
            </a:r>
            <a:r>
              <a:rPr lang="nl-BE" sz="1900" dirty="0">
                <a:solidFill>
                  <a:srgbClr val="002060"/>
                </a:solidFill>
              </a:rPr>
              <a:t/>
            </a:r>
            <a:br>
              <a:rPr lang="nl-BE" sz="1900" dirty="0">
                <a:solidFill>
                  <a:srgbClr val="002060"/>
                </a:solidFill>
              </a:rPr>
            </a:br>
            <a:r>
              <a:rPr lang="nl-BE" sz="19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nl-BE" sz="1900" b="1" dirty="0">
                <a:solidFill>
                  <a:schemeClr val="accent6">
                    <a:lumMod val="75000"/>
                  </a:schemeClr>
                </a:solidFill>
              </a:rPr>
              <a:t>= zorgen voor opvolging in je regio! </a:t>
            </a:r>
          </a:p>
          <a:p>
            <a:pPr lvl="0">
              <a:lnSpc>
                <a:spcPct val="150000"/>
              </a:lnSpc>
            </a:pPr>
            <a:r>
              <a:rPr lang="nl-BE" sz="1900" dirty="0">
                <a:solidFill>
                  <a:schemeClr val="accent1">
                    <a:lumMod val="75000"/>
                  </a:schemeClr>
                </a:solidFill>
              </a:rPr>
              <a:t>3/ Studenten brengen up-to-date informatie </a:t>
            </a:r>
            <a:r>
              <a:rPr lang="nl-BE" sz="1900" dirty="0" smtClean="0">
                <a:solidFill>
                  <a:schemeClr val="accent1">
                    <a:lumMod val="75000"/>
                  </a:schemeClr>
                </a:solidFill>
              </a:rPr>
              <a:t>mee</a:t>
            </a:r>
            <a:r>
              <a:rPr lang="nl-BE" sz="1900" dirty="0">
                <a:solidFill>
                  <a:srgbClr val="002060"/>
                </a:solidFill>
              </a:rPr>
              <a:t/>
            </a:r>
            <a:br>
              <a:rPr lang="nl-BE" sz="1900" dirty="0">
                <a:solidFill>
                  <a:srgbClr val="002060"/>
                </a:solidFill>
              </a:rPr>
            </a:br>
            <a:r>
              <a:rPr lang="nl-BE" sz="1900" b="1" dirty="0">
                <a:solidFill>
                  <a:schemeClr val="accent6">
                    <a:lumMod val="75000"/>
                  </a:schemeClr>
                </a:solidFill>
              </a:rPr>
              <a:t>=  een goede vorm van bijscholing en levenslang leren</a:t>
            </a:r>
            <a:r>
              <a:rPr lang="nl-BE" sz="1900" b="1" dirty="0" smtClean="0">
                <a:solidFill>
                  <a:schemeClr val="accent6">
                    <a:lumMod val="75000"/>
                  </a:schemeClr>
                </a:solidFill>
              </a:rPr>
              <a:t>!</a:t>
            </a:r>
          </a:p>
          <a:p>
            <a:pPr>
              <a:lnSpc>
                <a:spcPct val="150000"/>
              </a:lnSpc>
            </a:pPr>
            <a:r>
              <a:rPr lang="nl-BE" sz="1900" dirty="0" smtClean="0">
                <a:solidFill>
                  <a:schemeClr val="accent1">
                    <a:lumMod val="75000"/>
                  </a:schemeClr>
                </a:solidFill>
              </a:rPr>
              <a:t>4/Je reflecteert automatisch meer over eigen functioneren als huisarts </a:t>
            </a:r>
            <a:br>
              <a:rPr lang="nl-BE" sz="19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BE" sz="1900" b="1" dirty="0" smtClean="0">
                <a:solidFill>
                  <a:schemeClr val="accent6">
                    <a:lumMod val="75000"/>
                  </a:schemeClr>
                </a:solidFill>
              </a:rPr>
              <a:t>= groeikansen voor je eigen ontwikkeling!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pPr/>
              <a:t>8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888289208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BE" sz="2800" b="1" dirty="0">
                <a:solidFill>
                  <a:schemeClr val="accent1">
                    <a:lumMod val="75000"/>
                  </a:schemeClr>
                </a:solidFill>
              </a:rPr>
              <a:t>GOEDE REDENEN OM STAGEBEGELEIDER TE WORDEN:</a:t>
            </a:r>
            <a:endParaRPr lang="nl-B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  <a:buNone/>
            </a:pPr>
            <a:r>
              <a:rPr lang="nl-BE" sz="1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l-BE" sz="1900" dirty="0" smtClean="0">
                <a:solidFill>
                  <a:schemeClr val="accent1">
                    <a:lumMod val="75000"/>
                  </a:schemeClr>
                </a:solidFill>
              </a:rPr>
              <a:t>     5</a:t>
            </a:r>
            <a:r>
              <a:rPr lang="nl-BE" sz="1900" dirty="0">
                <a:solidFill>
                  <a:schemeClr val="accent1">
                    <a:lumMod val="75000"/>
                  </a:schemeClr>
                </a:solidFill>
              </a:rPr>
              <a:t>/ De kwaliteit van zorgverlening komt automatisch mee(r) aan bod </a:t>
            </a:r>
            <a:r>
              <a:rPr lang="nl-BE" sz="1900" dirty="0">
                <a:solidFill>
                  <a:srgbClr val="002060"/>
                </a:solidFill>
              </a:rPr>
              <a:t/>
            </a:r>
            <a:br>
              <a:rPr lang="nl-BE" sz="1900" dirty="0">
                <a:solidFill>
                  <a:srgbClr val="002060"/>
                </a:solidFill>
              </a:rPr>
            </a:br>
            <a:r>
              <a:rPr lang="nl-BE" sz="1900" b="1" dirty="0">
                <a:solidFill>
                  <a:schemeClr val="accent6">
                    <a:lumMod val="75000"/>
                  </a:schemeClr>
                </a:solidFill>
              </a:rPr>
              <a:t>= ontwikkeling van zorgkwaliteit!</a:t>
            </a:r>
          </a:p>
          <a:p>
            <a:pPr lvl="0">
              <a:lnSpc>
                <a:spcPct val="150000"/>
              </a:lnSpc>
            </a:pPr>
            <a:r>
              <a:rPr lang="nl-BE" sz="1900" dirty="0">
                <a:solidFill>
                  <a:schemeClr val="accent1">
                    <a:lumMod val="75000"/>
                  </a:schemeClr>
                </a:solidFill>
              </a:rPr>
              <a:t>6/ De </a:t>
            </a:r>
            <a:r>
              <a:rPr lang="nl-BE" sz="1900" dirty="0" smtClean="0">
                <a:solidFill>
                  <a:schemeClr val="accent1">
                    <a:lumMod val="75000"/>
                  </a:schemeClr>
                </a:solidFill>
              </a:rPr>
              <a:t>praktijkorganisatie komt onder de loep</a:t>
            </a:r>
            <a:r>
              <a:rPr lang="nl-BE" sz="1900" dirty="0">
                <a:solidFill>
                  <a:srgbClr val="002060"/>
                </a:solidFill>
              </a:rPr>
              <a:t/>
            </a:r>
            <a:br>
              <a:rPr lang="nl-BE" sz="1900" dirty="0">
                <a:solidFill>
                  <a:srgbClr val="002060"/>
                </a:solidFill>
              </a:rPr>
            </a:br>
            <a:r>
              <a:rPr lang="nl-BE" sz="1900" b="1" dirty="0">
                <a:solidFill>
                  <a:schemeClr val="accent6">
                    <a:lumMod val="75000"/>
                  </a:schemeClr>
                </a:solidFill>
              </a:rPr>
              <a:t>= ontwikkeling van goede praktijkorganisatie !</a:t>
            </a:r>
          </a:p>
          <a:p>
            <a:pPr lvl="0">
              <a:lnSpc>
                <a:spcPct val="150000"/>
              </a:lnSpc>
            </a:pPr>
            <a:r>
              <a:rPr lang="nl-BE" sz="1900" dirty="0">
                <a:solidFill>
                  <a:schemeClr val="accent1">
                    <a:lumMod val="75000"/>
                  </a:schemeClr>
                </a:solidFill>
              </a:rPr>
              <a:t>7/Opdrachten die studenten moeten uitvoeren kunnen bijdragen tot de kwaliteit van zorg voor de patiënten </a:t>
            </a:r>
            <a:r>
              <a:rPr lang="nl-BE" sz="1900" dirty="0">
                <a:solidFill>
                  <a:srgbClr val="002060"/>
                </a:solidFill>
              </a:rPr>
              <a:t/>
            </a:r>
            <a:br>
              <a:rPr lang="nl-BE" sz="1900" dirty="0">
                <a:solidFill>
                  <a:srgbClr val="002060"/>
                </a:solidFill>
              </a:rPr>
            </a:br>
            <a:r>
              <a:rPr lang="nl-BE" sz="1900" b="1" dirty="0">
                <a:solidFill>
                  <a:schemeClr val="accent6">
                    <a:lumMod val="75000"/>
                  </a:schemeClr>
                </a:solidFill>
              </a:rPr>
              <a:t>= toename van de kwaliteit van patiëntenzorg</a:t>
            </a:r>
            <a:r>
              <a:rPr lang="nl-BE" sz="1900" b="1" dirty="0" smtClean="0">
                <a:solidFill>
                  <a:schemeClr val="accent6">
                    <a:lumMod val="75000"/>
                  </a:schemeClr>
                </a:solidFill>
              </a:rPr>
              <a:t>!</a:t>
            </a:r>
          </a:p>
          <a:p>
            <a:pPr lvl="0">
              <a:lnSpc>
                <a:spcPct val="150000"/>
              </a:lnSpc>
            </a:pPr>
            <a:r>
              <a:rPr lang="nl-BE" sz="1900" dirty="0" smtClean="0">
                <a:solidFill>
                  <a:schemeClr val="accent1">
                    <a:lumMod val="75000"/>
                  </a:schemeClr>
                </a:solidFill>
              </a:rPr>
              <a:t>8/ Studenten luisteren met nieuwe aandacht naar het verhaal van de patiënt</a:t>
            </a:r>
            <a:br>
              <a:rPr lang="nl-BE" sz="19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BE" sz="1900" b="1" dirty="0" smtClean="0">
                <a:solidFill>
                  <a:schemeClr val="accent6">
                    <a:lumMod val="75000"/>
                  </a:schemeClr>
                </a:solidFill>
              </a:rPr>
              <a:t>= verhoogde patiëntentevredenheid </a:t>
            </a:r>
            <a:endParaRPr lang="nl-BE" sz="19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None/>
            </a:pPr>
            <a:endParaRPr lang="nl-BE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pPr/>
              <a:t>9</a:t>
            </a:fld>
            <a:endParaRPr lang="nl-BE" noProof="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235</Words>
  <Application>Microsoft Office PowerPoint</Application>
  <PresentationFormat>Diavoorstelling (4:3)</PresentationFormat>
  <Paragraphs>79</Paragraphs>
  <Slides>12</Slides>
  <Notes>3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0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 Theme</vt:lpstr>
      <vt:lpstr>“U BENT TOCH OOK STAGIAIR(E) GEWEEST?”</vt:lpstr>
      <vt:lpstr>EVEN  UW  AANDACHT  VOOR HUISARTSENSTAGE  NOODKREET VANWEGE ALLE UNIVERSITEITEN!</vt:lpstr>
      <vt:lpstr>DRINGEND  MEER STAGEBEGELEIDERS GEVRAAGD!</vt:lpstr>
      <vt:lpstr>BELANG VAN PRAKTIJKONDERWIJS</vt:lpstr>
      <vt:lpstr>PowerPoint-presentatie</vt:lpstr>
      <vt:lpstr>MOGELIJKHEDEN BIEDEN IN JOUW HUISARTSENPRAKTIJK</vt:lpstr>
      <vt:lpstr>PowerPoint-presentatie</vt:lpstr>
      <vt:lpstr>GOEDE REDENEN OM STAGEBEGELEIDER TE WORDEN:</vt:lpstr>
      <vt:lpstr>GOEDE REDENEN OM STAGEBEGELEIDER TE WORDEN:</vt:lpstr>
      <vt:lpstr>GOEDE REDENEN OM STAGEBEGELEIDER TE WORDEN:</vt:lpstr>
      <vt:lpstr>MEER INFORMATIE OVER STAGES ?</vt:lpstr>
      <vt:lpstr>DANK VOOR UW AANDACHT</vt:lpstr>
    </vt:vector>
  </TitlesOfParts>
  <Company>KULEUVEN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“U BENT TOCH OOK STAGIAIR(E) GEWEEST?”</dc:title>
  <dc:creator>Sabine De Weirdt</dc:creator>
  <cp:lastModifiedBy>An De Sutter</cp:lastModifiedBy>
  <cp:revision>19</cp:revision>
  <dcterms:created xsi:type="dcterms:W3CDTF">2016-11-14T15:32:59Z</dcterms:created>
  <dcterms:modified xsi:type="dcterms:W3CDTF">2016-11-24T16:16:20Z</dcterms:modified>
</cp:coreProperties>
</file>