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58" r:id="rId4"/>
    <p:sldId id="280" r:id="rId5"/>
    <p:sldId id="282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650" autoAdjust="0"/>
  </p:normalViewPr>
  <p:slideViewPr>
    <p:cSldViewPr>
      <p:cViewPr varScale="1">
        <p:scale>
          <a:sx n="64" d="100"/>
          <a:sy n="64" d="100"/>
        </p:scale>
        <p:origin x="-141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42900-ED15-4F8F-8FCA-05250D475AA6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75902-A579-4E83-886F-17BF605F7A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9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75902-A579-4E83-886F-17BF605F7A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75902-A579-4E83-886F-17BF605F7A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6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75902-A579-4E83-886F-17BF605F7A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75902-A579-4E83-886F-17BF605F7A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6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75902-A579-4E83-886F-17BF605F7A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130425"/>
            <a:ext cx="7486650" cy="108267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9000"/>
            <a:ext cx="7088187" cy="720725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rgbClr val="007C92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C95D299-E895-481C-87E5-F4BFB433BD14}" type="slidenum">
              <a:rPr lang="en-US"/>
              <a:pPr/>
              <a:t>‹nr.›</a:t>
            </a:fld>
            <a:endParaRPr lang="en-US"/>
          </a:p>
        </p:txBody>
      </p:sp>
      <p:pic>
        <p:nvPicPr>
          <p:cNvPr id="11271" name="Picture 7" descr="L-logo RIZIV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0"/>
            <a:ext cx="1514475" cy="1343025"/>
          </a:xfrm>
          <a:prstGeom prst="rect">
            <a:avLst/>
          </a:prstGeom>
          <a:noFill/>
        </p:spPr>
      </p:pic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611188" y="1628775"/>
            <a:ext cx="6350" cy="47529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 flipV="1">
            <a:off x="611188" y="6381750"/>
            <a:ext cx="59055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482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B3E83-E581-4BCC-B6FF-13691664BD3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7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3" y="333375"/>
            <a:ext cx="1963737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333375"/>
            <a:ext cx="5743575" cy="5792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07546-8166-4A1D-A190-08914ABF935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85750"/>
            <a:ext cx="7083425" cy="714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2588" y="1485900"/>
            <a:ext cx="4198937" cy="484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485900"/>
            <a:ext cx="4200525" cy="484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574800" y="6562725"/>
            <a:ext cx="6313488" cy="295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16913" y="6553200"/>
            <a:ext cx="690562" cy="304800"/>
          </a:xfrm>
        </p:spPr>
        <p:txBody>
          <a:bodyPr/>
          <a:lstStyle>
            <a:lvl1pPr>
              <a:defRPr/>
            </a:lvl1pPr>
          </a:lstStyle>
          <a:p>
            <a:fld id="{BBA491B2-80D7-4325-97FF-DB52756FC966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2"/>
          </p:nvPr>
        </p:nvSpPr>
        <p:spPr>
          <a:xfrm>
            <a:off x="395288" y="6565900"/>
            <a:ext cx="1023937" cy="2921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53824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85750"/>
            <a:ext cx="7083425" cy="714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2588" y="1485900"/>
            <a:ext cx="4198937" cy="484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33925" y="1485900"/>
            <a:ext cx="4200525" cy="2347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33925" y="3986213"/>
            <a:ext cx="4200525" cy="2347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574800" y="6562725"/>
            <a:ext cx="6313488" cy="295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316913" y="6553200"/>
            <a:ext cx="690562" cy="304800"/>
          </a:xfrm>
        </p:spPr>
        <p:txBody>
          <a:bodyPr/>
          <a:lstStyle>
            <a:lvl1pPr>
              <a:defRPr/>
            </a:lvl1pPr>
          </a:lstStyle>
          <a:p>
            <a:fld id="{876FE269-8E3B-4E65-B5AC-3556E94432B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2"/>
          </p:nvPr>
        </p:nvSpPr>
        <p:spPr>
          <a:xfrm>
            <a:off x="395288" y="6565900"/>
            <a:ext cx="1023937" cy="2921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9371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DB721-CC42-4367-99F2-EA066CA408C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0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BB39D-1767-4F6C-93EA-9DAF6968392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28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2350" y="1600200"/>
            <a:ext cx="38544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AAD3E-1608-4FE9-AC16-DACEA0EDDCD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A939-30BF-4CC9-9D49-E753DF5E0B9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8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8A503-849F-4824-8A4E-1F2B090DFD8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557ED-98B0-4B60-B693-8F43BE1FBAA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6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03B4D-4900-46C5-84DC-5956B7B6D83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4E7F5-0C8D-4FAD-BDF5-B4320AEE46F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7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333375"/>
            <a:ext cx="6851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597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AB582B-A79F-4745-9728-E4AA7884E40A}" type="slidenum">
              <a:rPr lang="en-US"/>
              <a:pPr/>
              <a:t>‹nr.›</a:t>
            </a:fld>
            <a:endParaRPr lang="en-US"/>
          </a:p>
        </p:txBody>
      </p:sp>
      <p:pic>
        <p:nvPicPr>
          <p:cNvPr id="1031" name="Picture 7" descr="L-logo RIZIV 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3850" y="0"/>
            <a:ext cx="1514475" cy="1343025"/>
          </a:xfrm>
          <a:prstGeom prst="rect">
            <a:avLst/>
          </a:prstGeom>
          <a:noFill/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611188" y="1628775"/>
            <a:ext cx="6350" cy="47529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H="1" flipV="1">
            <a:off x="611188" y="6381750"/>
            <a:ext cx="59055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719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484785"/>
            <a:ext cx="7488832" cy="2664296"/>
          </a:xfrm>
        </p:spPr>
        <p:txBody>
          <a:bodyPr/>
          <a:lstStyle/>
          <a:p>
            <a:pPr algn="ctr"/>
            <a:r>
              <a:rPr lang="nl-BE" b="0" dirty="0" smtClean="0"/>
              <a:t>Samenwerkingsovereenkomst</a:t>
            </a:r>
            <a:br>
              <a:rPr lang="nl-BE" b="0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endParaRPr lang="nl-BE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71600" y="4653136"/>
            <a:ext cx="74888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C9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9pPr>
          </a:lstStyle>
          <a:p>
            <a:pPr algn="ctr"/>
            <a:r>
              <a:rPr lang="nl-BE" sz="2000" b="0" dirty="0"/>
              <a:t>Dr Roger Toelen</a:t>
            </a:r>
          </a:p>
          <a:p>
            <a:pPr algn="ctr"/>
            <a:r>
              <a:rPr lang="nl-BE" sz="2000" b="0" dirty="0"/>
              <a:t>Adviseur Generaal</a:t>
            </a:r>
          </a:p>
          <a:p>
            <a:pPr algn="ctr"/>
            <a:r>
              <a:rPr lang="nl-BE" sz="2000" b="0" dirty="0"/>
              <a:t>Geneesheer </a:t>
            </a:r>
            <a:r>
              <a:rPr lang="nl-BE" sz="2000" b="0" dirty="0" smtClean="0"/>
              <a:t>Directeur</a:t>
            </a:r>
          </a:p>
          <a:p>
            <a:pPr algn="ctr"/>
            <a:r>
              <a:rPr lang="nl-BE" sz="2000" b="0" dirty="0" smtClean="0"/>
              <a:t>Dienst voor Uitkeringen - RIZIV</a:t>
            </a:r>
            <a:endParaRPr lang="nl-BE" sz="2000" b="0" dirty="0"/>
          </a:p>
          <a:p>
            <a:pPr algn="ctr"/>
            <a:endParaRPr lang="nl-BE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98203" y="404664"/>
            <a:ext cx="6851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C9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9pPr>
          </a:lstStyle>
          <a:p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763688" y="404663"/>
            <a:ext cx="6851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C9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C92"/>
                </a:solidFill>
                <a:latin typeface="Verdana" pitchFamily="34" charset="0"/>
              </a:defRPr>
            </a:lvl9pPr>
          </a:lstStyle>
          <a:p>
            <a:r>
              <a:rPr lang="nl-BE" sz="3200" dirty="0"/>
              <a:t>“TRIO-project” Vlaanderen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688" y="2667000"/>
            <a:ext cx="1533128" cy="1533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2635399"/>
            <a:ext cx="2015673" cy="1596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35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BE" dirty="0"/>
              <a:t>N </a:t>
            </a:r>
            <a:r>
              <a:rPr lang="nl-BE" dirty="0" err="1"/>
              <a:t>inv</a:t>
            </a:r>
            <a:r>
              <a:rPr lang="nl-BE" dirty="0"/>
              <a:t> </a:t>
            </a:r>
            <a:r>
              <a:rPr lang="nl-BE" dirty="0" smtClean="0"/>
              <a:t> </a:t>
            </a:r>
            <a:r>
              <a:rPr lang="nl-BE" dirty="0"/>
              <a:t>120.000 (1995) → 350.000 (2014</a:t>
            </a:r>
            <a:r>
              <a:rPr lang="nl-BE" dirty="0" smtClean="0"/>
              <a:t>)</a:t>
            </a:r>
          </a:p>
          <a:p>
            <a:pPr marL="0" indent="0" algn="ctr">
              <a:buNone/>
            </a:pPr>
            <a:endParaRPr lang="fr-BE" dirty="0"/>
          </a:p>
          <a:p>
            <a:pPr marL="0" indent="0" algn="ctr">
              <a:buNone/>
            </a:pPr>
            <a:r>
              <a:rPr lang="nl-BE" dirty="0" smtClean="0"/>
              <a:t>Anno 2016:</a:t>
            </a:r>
          </a:p>
          <a:p>
            <a:pPr marL="0" indent="0" algn="ctr">
              <a:buNone/>
            </a:pPr>
            <a:endParaRPr lang="nl-BE" dirty="0" smtClean="0"/>
          </a:p>
          <a:p>
            <a:pPr marL="0" indent="0" algn="ctr">
              <a:buNone/>
            </a:pPr>
            <a:r>
              <a:rPr lang="nl-BE" dirty="0" smtClean="0"/>
              <a:t>1,7 </a:t>
            </a:r>
            <a:r>
              <a:rPr lang="nl-BE" dirty="0"/>
              <a:t>miljard € primaire AO </a:t>
            </a:r>
            <a:r>
              <a:rPr lang="nl-BE" dirty="0" smtClean="0"/>
              <a:t>/ </a:t>
            </a:r>
            <a:r>
              <a:rPr lang="nl-BE" dirty="0"/>
              <a:t>750.000 </a:t>
            </a:r>
            <a:r>
              <a:rPr lang="nl-BE" dirty="0" smtClean="0"/>
              <a:t>ziekte-aangiften</a:t>
            </a:r>
            <a:endParaRPr lang="fr-BE" dirty="0"/>
          </a:p>
          <a:p>
            <a:pPr marL="0" indent="0" algn="ctr">
              <a:buNone/>
            </a:pPr>
            <a:r>
              <a:rPr lang="nl-BE" dirty="0"/>
              <a:t>5 miljard  € invaliditeit </a:t>
            </a:r>
            <a:r>
              <a:rPr lang="nl-BE" dirty="0" smtClean="0"/>
              <a:t>/ </a:t>
            </a:r>
            <a:r>
              <a:rPr lang="nl-BE" dirty="0"/>
              <a:t>385.165 </a:t>
            </a:r>
            <a:r>
              <a:rPr lang="nl-BE" dirty="0" smtClean="0"/>
              <a:t>INV</a:t>
            </a:r>
          </a:p>
          <a:p>
            <a:pPr marL="0" indent="0" algn="ctr">
              <a:buNone/>
            </a:pPr>
            <a:r>
              <a:rPr lang="nl-BE" b="1" dirty="0" smtClean="0">
                <a:solidFill>
                  <a:srgbClr val="FF0000"/>
                </a:solidFill>
              </a:rPr>
              <a:t>= 6,8 miljard €</a:t>
            </a:r>
            <a:endParaRPr lang="fr-BE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nl-BE" dirty="0"/>
              <a:t> </a:t>
            </a:r>
            <a:endParaRPr lang="fr-BE" dirty="0"/>
          </a:p>
          <a:p>
            <a:pPr marL="0" indent="0" algn="ctr">
              <a:buNone/>
            </a:pPr>
            <a:r>
              <a:rPr lang="nl-BE" dirty="0" smtClean="0"/>
              <a:t>budget </a:t>
            </a:r>
            <a:r>
              <a:rPr lang="nl-BE" dirty="0"/>
              <a:t>uitkering &gt; budget werkloosheid</a:t>
            </a:r>
            <a:endParaRPr lang="fr-BE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DB721-CC42-4367-99F2-EA066CA408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203" y="404664"/>
            <a:ext cx="6851650" cy="777875"/>
          </a:xfrm>
        </p:spPr>
        <p:txBody>
          <a:bodyPr/>
          <a:lstStyle/>
          <a:p>
            <a:r>
              <a:rPr lang="nl-BE" sz="3200" dirty="0" smtClean="0"/>
              <a:t>Acties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BE" dirty="0" smtClean="0"/>
              <a:t>Diagnose: Redenen ? Oorzaken ?</a:t>
            </a:r>
          </a:p>
          <a:p>
            <a:pPr marL="0" indent="0" algn="ctr">
              <a:buNone/>
            </a:pPr>
            <a:endParaRPr lang="nl-BE" dirty="0" smtClean="0"/>
          </a:p>
          <a:p>
            <a:pPr marL="0" indent="0" algn="ctr">
              <a:buNone/>
            </a:pPr>
            <a:endParaRPr lang="nl-BE" dirty="0" smtClean="0"/>
          </a:p>
          <a:p>
            <a:pPr marL="0" indent="0" algn="ctr">
              <a:buNone/>
            </a:pPr>
            <a:r>
              <a:rPr lang="nl-BE" dirty="0" smtClean="0"/>
              <a:t>Therapie: begeleiding naar (aangepast) werk</a:t>
            </a:r>
          </a:p>
          <a:p>
            <a:pPr marL="0" indent="0" algn="ctr">
              <a:buNone/>
            </a:pPr>
            <a:endParaRPr lang="nl-BE" dirty="0" smtClean="0"/>
          </a:p>
          <a:p>
            <a:pPr marL="0" indent="0" algn="ctr">
              <a:buNone/>
            </a:pPr>
            <a:endParaRPr lang="nl-BE" dirty="0" smtClean="0"/>
          </a:p>
          <a:p>
            <a:pPr marL="0" indent="0" algn="ctr">
              <a:buNone/>
            </a:pPr>
            <a:r>
              <a:rPr lang="nl-BE" dirty="0" smtClean="0"/>
              <a:t>Therapieplan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DB721-CC42-4367-99F2-EA066CA408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PIJL-OMLAAG 5"/>
          <p:cNvSpPr/>
          <p:nvPr/>
        </p:nvSpPr>
        <p:spPr>
          <a:xfrm>
            <a:off x="4572000" y="227687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PIJL-OMLAAG 6"/>
          <p:cNvSpPr/>
          <p:nvPr/>
        </p:nvSpPr>
        <p:spPr>
          <a:xfrm>
            <a:off x="4586522" y="364502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05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203" y="404664"/>
            <a:ext cx="6851650" cy="777875"/>
          </a:xfrm>
        </p:spPr>
        <p:txBody>
          <a:bodyPr/>
          <a:lstStyle/>
          <a:p>
            <a:r>
              <a:rPr lang="nl-BE" sz="3200" dirty="0" smtClean="0"/>
              <a:t>Acties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AO = multifactorieel → multidisciplinaire aanpak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Betrekken van + taakverdeling tussen:</a:t>
            </a:r>
          </a:p>
          <a:p>
            <a:pPr marL="914400" lvl="1" indent="-514350"/>
            <a:r>
              <a:rPr lang="nl-BE" dirty="0" smtClean="0"/>
              <a:t>Behandelende arts</a:t>
            </a:r>
          </a:p>
          <a:p>
            <a:pPr marL="914400" lvl="1" indent="-514350"/>
            <a:r>
              <a:rPr lang="nl-BE" dirty="0" smtClean="0"/>
              <a:t>Bedrijfsarts / arbeidshygiënist</a:t>
            </a:r>
          </a:p>
          <a:p>
            <a:pPr marL="914400" lvl="1" indent="-514350"/>
            <a:r>
              <a:rPr lang="nl-BE" dirty="0" smtClean="0"/>
              <a:t>Adviserend arts VI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Vereist overlegplatform</a:t>
            </a:r>
          </a:p>
          <a:p>
            <a:pPr marL="914400" lvl="1" indent="-514350"/>
            <a:r>
              <a:rPr lang="nl-BE" dirty="0" smtClean="0"/>
              <a:t>Officieel overlegplatform in creatie (2017)</a:t>
            </a:r>
          </a:p>
          <a:p>
            <a:pPr marL="914400" lvl="1" indent="-514350"/>
            <a:r>
              <a:rPr lang="nl-BE" dirty="0" smtClean="0">
                <a:solidFill>
                  <a:srgbClr val="FF0000"/>
                </a:solidFill>
              </a:rPr>
              <a:t>TRIO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err="1" smtClean="0"/>
              <a:t>Responsabiliseren</a:t>
            </a:r>
            <a:r>
              <a:rPr lang="nl-BE" dirty="0" smtClean="0"/>
              <a:t> WG + WN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DB721-CC42-4367-99F2-EA066CA408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203" y="404664"/>
            <a:ext cx="6851650" cy="777875"/>
          </a:xfrm>
        </p:spPr>
        <p:txBody>
          <a:bodyPr/>
          <a:lstStyle/>
          <a:p>
            <a:r>
              <a:rPr lang="nl-BE" sz="3200" dirty="0" smtClean="0"/>
              <a:t>TRIO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err="1" smtClean="0"/>
              <a:t>Quid</a:t>
            </a:r>
            <a:r>
              <a:rPr lang="nl-BE" dirty="0" smtClean="0"/>
              <a:t> TRIO Wallonië en Brussel ?</a:t>
            </a:r>
          </a:p>
          <a:p>
            <a:r>
              <a:rPr lang="nl-BE" dirty="0" err="1" smtClean="0"/>
              <a:t>Olv</a:t>
            </a:r>
            <a:r>
              <a:rPr lang="nl-BE" dirty="0" smtClean="0"/>
              <a:t> Société </a:t>
            </a:r>
            <a:r>
              <a:rPr lang="nl-BE" dirty="0" err="1" smtClean="0"/>
              <a:t>Scientifique</a:t>
            </a:r>
            <a:r>
              <a:rPr lang="nl-BE" dirty="0" smtClean="0"/>
              <a:t> de </a:t>
            </a:r>
            <a:r>
              <a:rPr lang="nl-BE" dirty="0" err="1" smtClean="0"/>
              <a:t>Médecine</a:t>
            </a:r>
            <a:r>
              <a:rPr lang="nl-BE" dirty="0" smtClean="0"/>
              <a:t> Générale</a:t>
            </a:r>
          </a:p>
          <a:p>
            <a:r>
              <a:rPr lang="nl-BE" dirty="0" smtClean="0"/>
              <a:t>10 TRIO groepen</a:t>
            </a:r>
          </a:p>
          <a:p>
            <a:r>
              <a:rPr lang="nl-BE" dirty="0" smtClean="0"/>
              <a:t>2012 – heden gewerkt aan:</a:t>
            </a:r>
          </a:p>
          <a:p>
            <a:pPr lvl="1"/>
            <a:r>
              <a:rPr lang="nl-BE" dirty="0" smtClean="0"/>
              <a:t>Verbeteren contacten onderling</a:t>
            </a:r>
          </a:p>
          <a:p>
            <a:pPr lvl="1"/>
            <a:r>
              <a:rPr lang="nl-BE" dirty="0" smtClean="0"/>
              <a:t>Preventie ruglijden en werk</a:t>
            </a:r>
          </a:p>
          <a:p>
            <a:pPr lvl="1"/>
            <a:r>
              <a:rPr lang="nl-BE" dirty="0" err="1" smtClean="0"/>
              <a:t>Burnout</a:t>
            </a:r>
            <a:r>
              <a:rPr lang="nl-BE" dirty="0" smtClean="0"/>
              <a:t> en werk</a:t>
            </a:r>
          </a:p>
          <a:p>
            <a:pPr lvl="1"/>
            <a:r>
              <a:rPr lang="nl-BE" dirty="0" smtClean="0"/>
              <a:t>Borstkanker en werk</a:t>
            </a:r>
          </a:p>
          <a:p>
            <a:pPr lvl="1"/>
            <a:r>
              <a:rPr lang="nl-BE" dirty="0" smtClean="0"/>
              <a:t>Gedeeltelijke werkhervattingen</a:t>
            </a:r>
          </a:p>
          <a:p>
            <a:pPr lvl="1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DB721-CC42-4367-99F2-EA066CA408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203" y="404664"/>
            <a:ext cx="6851650" cy="777875"/>
          </a:xfrm>
        </p:spPr>
        <p:txBody>
          <a:bodyPr/>
          <a:lstStyle/>
          <a:p>
            <a:r>
              <a:rPr lang="nl-BE" sz="3200" dirty="0" smtClean="0"/>
              <a:t>Andere actualiteit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Installatie van multidisciplinair team</a:t>
            </a:r>
          </a:p>
          <a:p>
            <a:pPr lvl="1"/>
            <a:r>
              <a:rPr lang="nl-BE" dirty="0" smtClean="0"/>
              <a:t>Bij AG@VI</a:t>
            </a:r>
          </a:p>
          <a:p>
            <a:pPr lvl="1"/>
            <a:r>
              <a:rPr lang="nl-BE" dirty="0" smtClean="0"/>
              <a:t>In DU@RIZIV</a:t>
            </a:r>
          </a:p>
          <a:p>
            <a:r>
              <a:rPr lang="nl-BE" dirty="0" smtClean="0"/>
              <a:t>Elektronische ziekteaangifte (KBSZ; einde 2017)</a:t>
            </a:r>
          </a:p>
          <a:p>
            <a:r>
              <a:rPr lang="nl-BE" dirty="0" smtClean="0"/>
              <a:t>Andere definitie AO “art 100” (tegen …?)</a:t>
            </a:r>
          </a:p>
          <a:p>
            <a:r>
              <a:rPr lang="nl-BE" dirty="0" smtClean="0"/>
              <a:t>Kenniscentrum AO bij DU@RIZIV</a:t>
            </a:r>
          </a:p>
          <a:p>
            <a:r>
              <a:rPr lang="nl-BE" dirty="0" smtClean="0"/>
              <a:t>Disability management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DB721-CC42-4367-99F2-EA066CA408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5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ck-off - 2016-06-28 results">
  <a:themeElements>
    <a:clrScheme name="riziv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izivnew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ziv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Kick-off - 2016-06-28 results</Template>
  <TotalTime>0</TotalTime>
  <Words>183</Words>
  <Application>Microsoft Office PowerPoint</Application>
  <PresentationFormat>Diavoorstelling (4:3)</PresentationFormat>
  <Paragraphs>62</Paragraphs>
  <Slides>6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Kick-off - 2016-06-28 results</vt:lpstr>
      <vt:lpstr>Samenwerkingsovereenkomst   </vt:lpstr>
      <vt:lpstr>PowerPoint-presentatie</vt:lpstr>
      <vt:lpstr>Acties</vt:lpstr>
      <vt:lpstr>Acties</vt:lpstr>
      <vt:lpstr>TRIO</vt:lpstr>
      <vt:lpstr>Andere actualiteit</vt:lpstr>
    </vt:vector>
  </TitlesOfParts>
  <Company>R.I.Z.I.V. - I.N.A.M.I.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PAO</dc:title>
  <dc:creator>Mark Willems</dc:creator>
  <cp:lastModifiedBy>Roger Toelen</cp:lastModifiedBy>
  <cp:revision>19</cp:revision>
  <dcterms:created xsi:type="dcterms:W3CDTF">2016-08-10T12:07:14Z</dcterms:created>
  <dcterms:modified xsi:type="dcterms:W3CDTF">2016-11-23T13:53:01Z</dcterms:modified>
</cp:coreProperties>
</file>