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62" r:id="rId2"/>
  </p:sldMasterIdLst>
  <p:notesMasterIdLst>
    <p:notesMasterId r:id="rId10"/>
  </p:notesMasterIdLst>
  <p:handoutMasterIdLst>
    <p:handoutMasterId r:id="rId11"/>
  </p:handoutMasterIdLst>
  <p:sldIdLst>
    <p:sldId id="287" r:id="rId3"/>
    <p:sldId id="292" r:id="rId4"/>
    <p:sldId id="300" r:id="rId5"/>
    <p:sldId id="302" r:id="rId6"/>
    <p:sldId id="304" r:id="rId7"/>
    <p:sldId id="305" r:id="rId8"/>
    <p:sldId id="306" r:id="rId9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652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710" autoAdjust="0"/>
  </p:normalViewPr>
  <p:slideViewPr>
    <p:cSldViewPr>
      <p:cViewPr varScale="1">
        <p:scale>
          <a:sx n="70" d="100"/>
          <a:sy n="70" d="100"/>
        </p:scale>
        <p:origin x="-13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6605EF6-9FEE-4DFA-B454-9EA6B1B15C61}" type="slidenum">
              <a:rPr lang="en-US" altLang="nl-BE"/>
              <a:pPr/>
              <a:t>‹nr.›</a:t>
            </a:fld>
            <a:endParaRPr lang="en-US" altLang="nl-BE"/>
          </a:p>
        </p:txBody>
      </p:sp>
    </p:spTree>
    <p:extLst>
      <p:ext uri="{BB962C8B-B14F-4D97-AF65-F5344CB8AC3E}">
        <p14:creationId xmlns:p14="http://schemas.microsoft.com/office/powerpoint/2010/main" val="40996007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 smtClean="0"/>
              <a:t>Klik om de opmaakprofielen van de modeltekst te bewerken</a:t>
            </a:r>
          </a:p>
          <a:p>
            <a:pPr lvl="1"/>
            <a:r>
              <a:rPr lang="nl-NL" noProof="0" smtClean="0"/>
              <a:t>Tweede niveau</a:t>
            </a:r>
          </a:p>
          <a:p>
            <a:pPr lvl="2"/>
            <a:r>
              <a:rPr lang="nl-NL" noProof="0" smtClean="0"/>
              <a:t>Derde niveau</a:t>
            </a:r>
          </a:p>
          <a:p>
            <a:pPr lvl="3"/>
            <a:r>
              <a:rPr lang="nl-NL" noProof="0" smtClean="0"/>
              <a:t>Vierde niveau</a:t>
            </a:r>
          </a:p>
          <a:p>
            <a:pPr lvl="4"/>
            <a:r>
              <a:rPr lang="nl-NL" noProof="0" smtClean="0"/>
              <a:t>Vijfde niveau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CC85EE8-4C28-4C39-8D04-DEC330A22593}" type="slidenum">
              <a:rPr lang="nl-NL" altLang="nl-BE"/>
              <a:pPr/>
              <a:t>‹nr.›</a:t>
            </a:fld>
            <a:endParaRPr lang="nl-NL" altLang="nl-BE"/>
          </a:p>
        </p:txBody>
      </p:sp>
    </p:spTree>
    <p:extLst>
      <p:ext uri="{BB962C8B-B14F-4D97-AF65-F5344CB8AC3E}">
        <p14:creationId xmlns:p14="http://schemas.microsoft.com/office/powerpoint/2010/main" val="20625395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5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BE" altLang="nl-BE" dirty="0" smtClean="0">
              <a:latin typeface="Arial" panose="020B0604020202020204" pitchFamily="34" charset="0"/>
            </a:endParaRPr>
          </a:p>
        </p:txBody>
      </p:sp>
      <p:sp>
        <p:nvSpPr>
          <p:cNvPr id="8196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3A22A95-BDF5-40D5-B464-D1A34CABE36E}" type="slidenum">
              <a:rPr lang="nl-NL" altLang="nl-BE"/>
              <a:pPr eaLnBrk="1" hangingPunct="1"/>
              <a:t>1</a:t>
            </a:fld>
            <a:endParaRPr lang="nl-NL" altLang="nl-BE" dirty="0"/>
          </a:p>
        </p:txBody>
      </p:sp>
    </p:spTree>
    <p:extLst>
      <p:ext uri="{BB962C8B-B14F-4D97-AF65-F5344CB8AC3E}">
        <p14:creationId xmlns:p14="http://schemas.microsoft.com/office/powerpoint/2010/main" val="42711383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3"/>
          <p:cNvSpPr>
            <a:spLocks noGrp="1"/>
          </p:cNvSpPr>
          <p:nvPr>
            <p:ph type="sldNum" sz="quarter" idx="10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7BCFEB4C-CC29-4747-9F22-08AE4F1F519F}" type="slidenum">
              <a:rPr lang="en-US" altLang="en-US"/>
              <a:pPr/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6206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1484783"/>
            <a:ext cx="5486400" cy="38164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BE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291094-EBF9-4251-8763-ED82BAF3F24F}" type="datetimeFigureOut">
              <a:rPr lang="nl-BE"/>
              <a:pPr>
                <a:defRPr/>
              </a:pPr>
              <a:t>20/11/2016</a:t>
            </a:fld>
            <a:endParaRPr lang="nl-BE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ABB582-E70D-4E99-B3EA-07DE86CA4FBF}" type="slidenum">
              <a:rPr lang="nl-BE" altLang="nl-BE"/>
              <a:pPr/>
              <a:t>‹nr.›</a:t>
            </a:fld>
            <a:endParaRPr lang="nl-BE" altLang="nl-BE"/>
          </a:p>
        </p:txBody>
      </p:sp>
    </p:spTree>
    <p:extLst>
      <p:ext uri="{BB962C8B-B14F-4D97-AF65-F5344CB8AC3E}">
        <p14:creationId xmlns:p14="http://schemas.microsoft.com/office/powerpoint/2010/main" val="3660880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043758" cy="1143000"/>
          </a:xfrm>
        </p:spPr>
        <p:txBody>
          <a:bodyPr/>
          <a:lstStyle>
            <a:lvl1pPr>
              <a:defRPr baseline="0">
                <a:solidFill>
                  <a:schemeClr val="accent3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nl-NL" dirty="0" smtClean="0"/>
              <a:t>Klik om de stijl te bewerken</a:t>
            </a:r>
            <a:endParaRPr lang="nl-BE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F28772-050A-47E9-843F-7FA204FAF96F}" type="datetimeFigureOut">
              <a:rPr lang="nl-BE"/>
              <a:pPr>
                <a:defRPr/>
              </a:pPr>
              <a:t>20/11/2016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FE1BCB-6BE0-4197-8E31-AEE6DFFA756E}" type="slidenum">
              <a:rPr lang="nl-BE" altLang="nl-BE"/>
              <a:pPr/>
              <a:t>‹nr.›</a:t>
            </a:fld>
            <a:endParaRPr lang="nl-BE" altLang="nl-BE"/>
          </a:p>
        </p:txBody>
      </p:sp>
    </p:spTree>
    <p:extLst>
      <p:ext uri="{BB962C8B-B14F-4D97-AF65-F5344CB8AC3E}">
        <p14:creationId xmlns:p14="http://schemas.microsoft.com/office/powerpoint/2010/main" val="6561249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>
            <a:lvl1pPr algn="r">
              <a:defRPr sz="4400">
                <a:solidFill>
                  <a:schemeClr val="accent3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nl-NL" dirty="0" smtClean="0"/>
              <a:t>Klik om de stijl te bewerken</a:t>
            </a:r>
            <a:endParaRPr lang="nl-BE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15E53D-9B36-4CDF-B572-06DC49554F58}" type="datetimeFigureOut">
              <a:rPr lang="nl-BE"/>
              <a:pPr>
                <a:defRPr/>
              </a:pPr>
              <a:t>20/11/2016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AFDFC8-A61B-463C-A847-D5CC686F5329}" type="slidenum">
              <a:rPr lang="nl-BE" altLang="nl-BE"/>
              <a:pPr/>
              <a:t>‹nr.›</a:t>
            </a:fld>
            <a:endParaRPr lang="nl-BE" altLang="nl-BE"/>
          </a:p>
        </p:txBody>
      </p:sp>
    </p:spTree>
    <p:extLst>
      <p:ext uri="{BB962C8B-B14F-4D97-AF65-F5344CB8AC3E}">
        <p14:creationId xmlns:p14="http://schemas.microsoft.com/office/powerpoint/2010/main" val="74406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>
            <a:lvl1pPr>
              <a:defRPr>
                <a:solidFill>
                  <a:srgbClr val="46528C"/>
                </a:solidFill>
              </a:defRPr>
            </a:lvl1pPr>
          </a:lstStyle>
          <a:p>
            <a:r>
              <a:rPr lang="nl-NL" dirty="0" smtClean="0"/>
              <a:t>Klik om de stijl te bewerken</a:t>
            </a:r>
            <a:endParaRPr lang="nl-BE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41F40C-9947-4936-8778-A9770B5BB0A5}" type="datetimeFigureOut">
              <a:rPr lang="nl-BE"/>
              <a:pPr>
                <a:defRPr/>
              </a:pPr>
              <a:t>20/11/2016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3E6DC2-968E-4798-90EE-6ABFBCDCA401}" type="slidenum">
              <a:rPr lang="nl-BE" altLang="nl-BE"/>
              <a:pPr/>
              <a:t>‹nr.›</a:t>
            </a:fld>
            <a:endParaRPr lang="nl-BE" altLang="nl-BE"/>
          </a:p>
        </p:txBody>
      </p:sp>
    </p:spTree>
    <p:extLst>
      <p:ext uri="{BB962C8B-B14F-4D97-AF65-F5344CB8AC3E}">
        <p14:creationId xmlns:p14="http://schemas.microsoft.com/office/powerpoint/2010/main" val="2823046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chemeClr val="accent3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nl-NL" dirty="0" smtClean="0"/>
              <a:t>Klik om de stijl te bewerken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F6F8F2-D712-48F9-BD80-E8754A03D518}" type="datetimeFigureOut">
              <a:rPr lang="nl-BE"/>
              <a:pPr>
                <a:defRPr/>
              </a:pPr>
              <a:t>20/11/2016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CC4FAF-83FC-4633-8F61-4C4FE5B7FBDD}" type="slidenum">
              <a:rPr lang="nl-BE" altLang="nl-BE"/>
              <a:pPr/>
              <a:t>‹nr.›</a:t>
            </a:fld>
            <a:endParaRPr lang="nl-BE" altLang="nl-BE"/>
          </a:p>
        </p:txBody>
      </p:sp>
    </p:spTree>
    <p:extLst>
      <p:ext uri="{BB962C8B-B14F-4D97-AF65-F5344CB8AC3E}">
        <p14:creationId xmlns:p14="http://schemas.microsoft.com/office/powerpoint/2010/main" val="629816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14348" y="2714621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0" cap="none" baseline="0">
                <a:solidFill>
                  <a:srgbClr val="46528C"/>
                </a:solidFill>
                <a:latin typeface="+mn-lt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BE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14348" y="1785927"/>
            <a:ext cx="7772400" cy="500066"/>
          </a:xfrm>
        </p:spPr>
        <p:txBody>
          <a:bodyPr anchor="b">
            <a:noAutofit/>
          </a:bodyPr>
          <a:lstStyle>
            <a:lvl1pPr marL="0" indent="0">
              <a:buNone/>
              <a:defRPr sz="4000">
                <a:solidFill>
                  <a:srgbClr val="46528C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204BCF-6AD4-44FF-AEF4-4E5DCA13A1E1}" type="datetimeFigureOut">
              <a:rPr lang="nl-BE"/>
              <a:pPr>
                <a:defRPr/>
              </a:pPr>
              <a:t>20/11/2016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35FCB2-2322-4A65-9B58-A482BB279654}" type="slidenum">
              <a:rPr lang="nl-BE" altLang="nl-BE"/>
              <a:pPr/>
              <a:t>‹nr.›</a:t>
            </a:fld>
            <a:endParaRPr lang="nl-BE" altLang="nl-BE"/>
          </a:p>
        </p:txBody>
      </p:sp>
    </p:spTree>
    <p:extLst>
      <p:ext uri="{BB962C8B-B14F-4D97-AF65-F5344CB8AC3E}">
        <p14:creationId xmlns:p14="http://schemas.microsoft.com/office/powerpoint/2010/main" val="1984280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sz="4000">
                <a:solidFill>
                  <a:schemeClr val="accent3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nl-NL" dirty="0" smtClean="0"/>
              <a:t>Klik om de stijl te bewerken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E6B8F9-464B-4B15-BAE2-A68ED1B44D6D}" type="datetimeFigureOut">
              <a:rPr lang="nl-BE"/>
              <a:pPr>
                <a:defRPr/>
              </a:pPr>
              <a:t>20/11/2016</a:t>
            </a:fld>
            <a:endParaRPr lang="nl-BE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6336C6-8F1A-49B7-8B39-6E5B43E8BDFC}" type="slidenum">
              <a:rPr lang="nl-BE" altLang="nl-BE"/>
              <a:pPr/>
              <a:t>‹nr.›</a:t>
            </a:fld>
            <a:endParaRPr lang="nl-BE" altLang="nl-BE"/>
          </a:p>
        </p:txBody>
      </p:sp>
    </p:spTree>
    <p:extLst>
      <p:ext uri="{BB962C8B-B14F-4D97-AF65-F5344CB8AC3E}">
        <p14:creationId xmlns:p14="http://schemas.microsoft.com/office/powerpoint/2010/main" val="1410835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chemeClr val="accent3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nl-NL" dirty="0" smtClean="0"/>
              <a:t>Klik om de stijl te bewerken</a:t>
            </a:r>
            <a:endParaRPr lang="nl-BE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76380D-FB8C-46FF-9DCD-C6D5304F9DB3}" type="datetimeFigureOut">
              <a:rPr lang="nl-BE"/>
              <a:pPr>
                <a:defRPr/>
              </a:pPr>
              <a:t>20/11/2016</a:t>
            </a:fld>
            <a:endParaRPr lang="nl-BE"/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441BA6-552B-4E22-B7BF-8450E2A84EE7}" type="slidenum">
              <a:rPr lang="nl-BE" altLang="nl-BE"/>
              <a:pPr/>
              <a:t>‹nr.›</a:t>
            </a:fld>
            <a:endParaRPr lang="nl-BE" altLang="nl-BE"/>
          </a:p>
        </p:txBody>
      </p:sp>
    </p:spTree>
    <p:extLst>
      <p:ext uri="{BB962C8B-B14F-4D97-AF65-F5344CB8AC3E}">
        <p14:creationId xmlns:p14="http://schemas.microsoft.com/office/powerpoint/2010/main" val="1069219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2844" y="357166"/>
            <a:ext cx="7072362" cy="1143000"/>
          </a:xfrm>
        </p:spPr>
        <p:txBody>
          <a:bodyPr/>
          <a:lstStyle>
            <a:lvl1pPr>
              <a:defRPr baseline="0">
                <a:solidFill>
                  <a:schemeClr val="accent3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nl-NL" dirty="0" smtClean="0"/>
              <a:t>Klik om de stijl te bewerken</a:t>
            </a:r>
            <a:endParaRPr lang="nl-BE" dirty="0"/>
          </a:p>
        </p:txBody>
      </p:sp>
      <p:sp>
        <p:nvSpPr>
          <p:cNvPr id="3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242F7-ECCF-4D78-A95B-4127F6400358}" type="datetimeFigureOut">
              <a:rPr lang="nl-BE"/>
              <a:pPr>
                <a:defRPr/>
              </a:pPr>
              <a:t>20/11/2016</a:t>
            </a:fld>
            <a:endParaRPr lang="nl-BE"/>
          </a:p>
        </p:txBody>
      </p:sp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35D410-60FF-48B3-993D-65E61F0ACE61}" type="slidenum">
              <a:rPr lang="nl-BE" altLang="nl-BE"/>
              <a:pPr/>
              <a:t>‹nr.›</a:t>
            </a:fld>
            <a:endParaRPr lang="nl-BE" altLang="nl-BE"/>
          </a:p>
        </p:txBody>
      </p:sp>
    </p:spTree>
    <p:extLst>
      <p:ext uri="{BB962C8B-B14F-4D97-AF65-F5344CB8AC3E}">
        <p14:creationId xmlns:p14="http://schemas.microsoft.com/office/powerpoint/2010/main" val="2979240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31FBF8-0A2B-4FAC-B601-54AB76F5A67C}" type="datetimeFigureOut">
              <a:rPr lang="nl-BE"/>
              <a:pPr>
                <a:defRPr/>
              </a:pPr>
              <a:t>20/11/2016</a:t>
            </a:fld>
            <a:endParaRPr lang="nl-BE"/>
          </a:p>
        </p:txBody>
      </p:sp>
      <p:sp>
        <p:nvSpPr>
          <p:cNvPr id="3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228513-E937-4D96-8FFE-DB32CEFF0E5B}" type="slidenum">
              <a:rPr lang="nl-BE" altLang="nl-BE"/>
              <a:pPr/>
              <a:t>‹nr.›</a:t>
            </a:fld>
            <a:endParaRPr lang="nl-BE" altLang="nl-BE"/>
          </a:p>
        </p:txBody>
      </p:sp>
    </p:spTree>
    <p:extLst>
      <p:ext uri="{BB962C8B-B14F-4D97-AF65-F5344CB8AC3E}">
        <p14:creationId xmlns:p14="http://schemas.microsoft.com/office/powerpoint/2010/main" val="1121055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000240"/>
            <a:ext cx="5111751" cy="41259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BE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1" y="2000240"/>
            <a:ext cx="3008313" cy="41259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383BA-279D-430C-8EF5-04122120FAB3}" type="datetimeFigureOut">
              <a:rPr lang="nl-BE"/>
              <a:pPr>
                <a:defRPr/>
              </a:pPr>
              <a:t>20/11/2016</a:t>
            </a:fld>
            <a:endParaRPr lang="nl-BE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FE8B59-2CEA-43E6-9151-31581722834C}" type="slidenum">
              <a:rPr lang="nl-BE" altLang="nl-BE"/>
              <a:pPr/>
              <a:t>‹nr.›</a:t>
            </a:fld>
            <a:endParaRPr lang="nl-BE" altLang="nl-BE"/>
          </a:p>
        </p:txBody>
      </p:sp>
    </p:spTree>
    <p:extLst>
      <p:ext uri="{BB962C8B-B14F-4D97-AF65-F5344CB8AC3E}">
        <p14:creationId xmlns:p14="http://schemas.microsoft.com/office/powerpoint/2010/main" val="202463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6528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Afbeelding 7" descr="PowerPoint Kop 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43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Afbeelding 8" descr="PowerPoint Lijn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765925"/>
            <a:ext cx="9144000" cy="9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725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BE" smtClean="0"/>
              <a:t>Klik om de stijl te bewerken</a:t>
            </a:r>
            <a:endParaRPr lang="nl-BE" altLang="nl-BE" smtClean="0"/>
          </a:p>
        </p:txBody>
      </p:sp>
      <p:sp>
        <p:nvSpPr>
          <p:cNvPr id="2051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BE" dirty="0" smtClean="0"/>
              <a:t>Klik om de modelstijlen te bewerken</a:t>
            </a:r>
          </a:p>
          <a:p>
            <a:pPr lvl="1"/>
            <a:r>
              <a:rPr lang="nl-NL" altLang="nl-BE" dirty="0" smtClean="0"/>
              <a:t>Tweede niveau</a:t>
            </a:r>
          </a:p>
          <a:p>
            <a:pPr lvl="2"/>
            <a:r>
              <a:rPr lang="nl-NL" altLang="nl-BE" dirty="0" smtClean="0"/>
              <a:t>Derde niveau</a:t>
            </a:r>
          </a:p>
          <a:p>
            <a:pPr lvl="3"/>
            <a:r>
              <a:rPr lang="nl-NL" altLang="nl-BE" dirty="0" smtClean="0"/>
              <a:t>Vierde niveau</a:t>
            </a:r>
          </a:p>
          <a:p>
            <a:pPr lvl="4"/>
            <a:r>
              <a:rPr lang="nl-NL" altLang="nl-BE" dirty="0" smtClean="0"/>
              <a:t>Vijfde niveau</a:t>
            </a:r>
            <a:endParaRPr lang="nl-BE" altLang="nl-BE" dirty="0" smtClean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FB94A64E-B130-4A72-8858-6C6632EDB12A}" type="datetimeFigureOut">
              <a:rPr lang="nl-BE"/>
              <a:pPr>
                <a:defRPr/>
              </a:pPr>
              <a:t>20/11/2016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09D78165-D155-4119-B865-A63ED5618712}" type="slidenum">
              <a:rPr lang="nl-BE" altLang="nl-BE"/>
              <a:pPr/>
              <a:t>‹nr.›</a:t>
            </a:fld>
            <a:endParaRPr lang="nl-BE" altLang="nl-BE"/>
          </a:p>
        </p:txBody>
      </p:sp>
      <p:pic>
        <p:nvPicPr>
          <p:cNvPr id="2055" name="Afbeelding 6" descr="PowerPoint Kop Master.jp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40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Afbeelding 7" descr="PowerPoint Lijn.jpg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765925"/>
            <a:ext cx="9144000" cy="9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3D69B"/>
        </a:buClr>
        <a:buFont typeface="Arial" panose="020B0604020202020204" pitchFamily="34" charset="0"/>
        <a:buChar char="•"/>
        <a:defRPr sz="3200" kern="1200">
          <a:solidFill>
            <a:srgbClr val="46528C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E46C0A"/>
        </a:buClr>
        <a:buFont typeface="Arial" panose="020B0604020202020204" pitchFamily="34" charset="0"/>
        <a:buChar char="–"/>
        <a:defRPr sz="2800" kern="1200">
          <a:solidFill>
            <a:srgbClr val="46528C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Arial" panose="020B0604020202020204" pitchFamily="34" charset="0"/>
        <a:buChar char="•"/>
        <a:defRPr sz="2400" kern="1200">
          <a:solidFill>
            <a:srgbClr val="46528C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rgbClr val="46528C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rgbClr val="46528C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331640" y="2708920"/>
            <a:ext cx="6400800" cy="74295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</a:lstStyle>
          <a:p>
            <a:pPr eaLnBrk="0" hangingPunct="0">
              <a:spcBef>
                <a:spcPct val="20000"/>
              </a:spcBef>
              <a:defRPr/>
            </a:pPr>
            <a:r>
              <a:rPr lang="nl-NL" altLang="nl-NL" sz="4400" kern="0" dirty="0">
                <a:latin typeface="+mn-lt"/>
                <a:cs typeface="+mn-cs"/>
              </a:rPr>
              <a:t>Adviserend geneesheer:</a:t>
            </a:r>
            <a:endParaRPr lang="nl-NL" altLang="nl-NL" sz="4400" kern="0" dirty="0" smtClean="0">
              <a:latin typeface="+mn-lt"/>
              <a:cs typeface="+mn-cs"/>
            </a:endParaRPr>
          </a:p>
        </p:txBody>
      </p:sp>
      <p:sp>
        <p:nvSpPr>
          <p:cNvPr id="4099" name="Tekstvak 5"/>
          <p:cNvSpPr txBox="1">
            <a:spLocks noChangeArrowheads="1"/>
          </p:cNvSpPr>
          <p:nvPr/>
        </p:nvSpPr>
        <p:spPr bwMode="auto">
          <a:xfrm>
            <a:off x="1067321" y="4005064"/>
            <a:ext cx="6929437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nl-BE" altLang="nl-BE" sz="3200" dirty="0" smtClean="0"/>
              <a:t>Rol </a:t>
            </a:r>
            <a:r>
              <a:rPr lang="nl-BE" altLang="nl-BE" sz="3200" dirty="0"/>
              <a:t>en de opdrachten in de </a:t>
            </a:r>
            <a:r>
              <a:rPr lang="nl-BE" altLang="nl-BE" sz="3200" dirty="0" smtClean="0"/>
              <a:t>ZIV</a:t>
            </a:r>
          </a:p>
          <a:p>
            <a:pPr algn="ctr" eaLnBrk="1" hangingPunct="1"/>
            <a:r>
              <a:rPr lang="nl-BE" altLang="nl-BE" sz="3200" dirty="0" smtClean="0"/>
              <a:t>Plaats in de re-integratie</a:t>
            </a:r>
            <a:endParaRPr lang="nl-BE" altLang="nl-BE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Wetgevend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b="1" dirty="0" smtClean="0"/>
              <a:t>Artikel 153 </a:t>
            </a:r>
            <a:r>
              <a:rPr lang="nl-BE" dirty="0" smtClean="0"/>
              <a:t>van de GVU-wet of ZIV-wet 		(= de gecoördineerde wet van</a:t>
            </a:r>
            <a:r>
              <a:rPr lang="nl-BE" sz="2000" dirty="0" smtClean="0"/>
              <a:t> </a:t>
            </a:r>
            <a:r>
              <a:rPr lang="nl-BE" dirty="0" smtClean="0"/>
              <a:t>14/07/1994  	over de Verzekering Geneeskundige 	Verzorging en Uitkeringen)</a:t>
            </a:r>
          </a:p>
          <a:p>
            <a:endParaRPr lang="nl-BE" b="1" dirty="0" smtClean="0"/>
          </a:p>
          <a:p>
            <a:r>
              <a:rPr lang="nl-BE" b="1" dirty="0" smtClean="0"/>
              <a:t>wettelijke statuut van de AG </a:t>
            </a:r>
          </a:p>
          <a:p>
            <a:pPr marL="0" indent="0">
              <a:buNone/>
            </a:pPr>
            <a:r>
              <a:rPr lang="nl-BE" b="1" dirty="0" smtClean="0"/>
              <a:t>	</a:t>
            </a:r>
            <a:r>
              <a:rPr lang="nl-BE" dirty="0" smtClean="0"/>
              <a:t>(K.B. n° 35 van 20 juli 1967)</a:t>
            </a:r>
          </a:p>
          <a:p>
            <a:pPr marL="0" indent="0">
              <a:buNone/>
            </a:pP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8025541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z="3200" dirty="0" smtClean="0"/>
              <a:t>Opdrachten in Artikel 153 van de GVU wet</a:t>
            </a:r>
            <a:endParaRPr lang="nl-BE" sz="3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23528" y="1600200"/>
            <a:ext cx="8496944" cy="470912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nl-BE" sz="2000" dirty="0" smtClean="0"/>
              <a:t>De </a:t>
            </a:r>
            <a:r>
              <a:rPr lang="nl-BE" sz="2000" b="1" dirty="0" smtClean="0"/>
              <a:t>arbeidsongeschiktheid </a:t>
            </a:r>
            <a:r>
              <a:rPr lang="nl-BE" sz="2000" dirty="0" smtClean="0"/>
              <a:t>v/d verzekerden te controleren</a:t>
            </a:r>
          </a:p>
          <a:p>
            <a:pPr>
              <a:spcBef>
                <a:spcPts val="0"/>
              </a:spcBef>
            </a:pPr>
            <a:r>
              <a:rPr lang="nl-BE" sz="2000" dirty="0"/>
              <a:t>De terugbetalingsvoorwaarden van </a:t>
            </a:r>
            <a:r>
              <a:rPr lang="nl-BE" sz="2000" b="1" dirty="0"/>
              <a:t>bepaalde geneeskundige verstrekkingen</a:t>
            </a:r>
            <a:r>
              <a:rPr lang="nl-BE" sz="2000" dirty="0"/>
              <a:t> te controleren, …</a:t>
            </a:r>
          </a:p>
          <a:p>
            <a:pPr marL="0" indent="0">
              <a:spcBef>
                <a:spcPts val="0"/>
              </a:spcBef>
              <a:buNone/>
            </a:pPr>
            <a:endParaRPr lang="nl-BE" sz="20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nl-BE" sz="2000" dirty="0" smtClean="0"/>
              <a:t>Gezondheidswet 2008:</a:t>
            </a:r>
          </a:p>
          <a:p>
            <a:pPr>
              <a:spcBef>
                <a:spcPts val="0"/>
              </a:spcBef>
            </a:pPr>
            <a:r>
              <a:rPr lang="nl-BE" sz="2000" b="1" dirty="0" smtClean="0"/>
              <a:t>Toe te zien op de socioprofessionele re-integratie </a:t>
            </a:r>
            <a:r>
              <a:rPr lang="nl-BE" sz="2000" dirty="0" smtClean="0"/>
              <a:t>v/d arbeidsongeschikte verzekerden. </a:t>
            </a:r>
          </a:p>
          <a:p>
            <a:pPr marL="500045" lvl="2" indent="0">
              <a:spcBef>
                <a:spcPts val="0"/>
              </a:spcBef>
              <a:buNone/>
            </a:pPr>
            <a:r>
              <a:rPr lang="nl-BE" sz="2000" i="1" dirty="0" smtClean="0"/>
              <a:t>« Daartoe nemen zij alle nuttige maatregelen en contacteren zij, met het akkoord van de gerechtigde, elke natuurlijke persoon of rechtspersoon die kan bijdragen tot zijn beroepsherinschakeling. </a:t>
            </a:r>
            <a:br>
              <a:rPr lang="nl-BE" sz="2000" i="1" dirty="0" smtClean="0"/>
            </a:br>
            <a:r>
              <a:rPr lang="nl-BE" sz="2000" i="1" dirty="0" smtClean="0"/>
              <a:t>Hij neemt deel aan het traject van beroepsherscholing, …. </a:t>
            </a:r>
            <a:r>
              <a:rPr lang="nl-BE" sz="2000" dirty="0" smtClean="0"/>
              <a:t> </a:t>
            </a:r>
          </a:p>
          <a:p>
            <a:pPr marL="500045" lvl="2" indent="0">
              <a:spcBef>
                <a:spcPts val="0"/>
              </a:spcBef>
              <a:buNone/>
            </a:pPr>
            <a:endParaRPr lang="nl-BE" sz="2000" dirty="0" smtClean="0"/>
          </a:p>
          <a:p>
            <a:pPr>
              <a:spcBef>
                <a:spcPts val="0"/>
              </a:spcBef>
            </a:pPr>
            <a:r>
              <a:rPr lang="nl-BE" sz="2000" dirty="0" smtClean="0"/>
              <a:t>De sociaal verzekerden </a:t>
            </a:r>
            <a:r>
              <a:rPr lang="nl-BE" sz="2000" b="1" dirty="0" smtClean="0"/>
              <a:t>advies</a:t>
            </a:r>
            <a:r>
              <a:rPr lang="nl-BE" sz="2000" dirty="0" smtClean="0"/>
              <a:t>, </a:t>
            </a:r>
            <a:r>
              <a:rPr lang="nl-BE" sz="2000" b="1" dirty="0" smtClean="0"/>
              <a:t>informatie </a:t>
            </a:r>
            <a:r>
              <a:rPr lang="nl-BE" sz="2000" dirty="0" smtClean="0"/>
              <a:t> en </a:t>
            </a:r>
            <a:r>
              <a:rPr lang="nl-BE" sz="2000" b="1" dirty="0" smtClean="0"/>
              <a:t>sociale begeleiding</a:t>
            </a:r>
            <a:r>
              <a:rPr lang="nl-BE" sz="2000" dirty="0" smtClean="0"/>
              <a:t> te verlenen op het gebied van de terugbetaling van geneeskundige verzorging</a:t>
            </a:r>
          </a:p>
          <a:p>
            <a:pPr>
              <a:spcBef>
                <a:spcPts val="0"/>
              </a:spcBef>
            </a:pPr>
            <a:r>
              <a:rPr lang="nl-BE" sz="2000" dirty="0" smtClean="0"/>
              <a:t>De zorgverleners te </a:t>
            </a:r>
            <a:r>
              <a:rPr lang="nl-BE" sz="2000" b="1" dirty="0" smtClean="0"/>
              <a:t>informeren</a:t>
            </a:r>
          </a:p>
          <a:p>
            <a:pPr>
              <a:spcBef>
                <a:spcPts val="0"/>
              </a:spcBef>
            </a:pPr>
            <a:endParaRPr lang="fr-BE" sz="2000" u="sng" dirty="0"/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9767183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Re-integratiemogelijkheden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/>
              <a:t>Ondersteunende maatregelen</a:t>
            </a:r>
          </a:p>
          <a:p>
            <a:r>
              <a:rPr lang="nl-BE" dirty="0"/>
              <a:t>Artikel </a:t>
            </a:r>
            <a:r>
              <a:rPr lang="nl-BE" dirty="0" smtClean="0"/>
              <a:t>100§2 – Artikel 23/23bis</a:t>
            </a:r>
          </a:p>
          <a:p>
            <a:pPr lvl="1"/>
            <a:r>
              <a:rPr lang="nl-BE" dirty="0" smtClean="0"/>
              <a:t>Progressieve tewerkstelling</a:t>
            </a:r>
          </a:p>
          <a:p>
            <a:pPr lvl="1"/>
            <a:r>
              <a:rPr lang="nl-BE" dirty="0" smtClean="0"/>
              <a:t>Definitief gedeeltelijke tewerkstelling</a:t>
            </a:r>
            <a:endParaRPr lang="nl-BE" dirty="0"/>
          </a:p>
          <a:p>
            <a:r>
              <a:rPr lang="nl-BE" dirty="0"/>
              <a:t>Klassieke herscholing</a:t>
            </a:r>
          </a:p>
          <a:p>
            <a:r>
              <a:rPr lang="nl-BE" dirty="0"/>
              <a:t>Herscholing met de partners (VDAB-GTB)</a:t>
            </a:r>
          </a:p>
          <a:p>
            <a:r>
              <a:rPr lang="nl-BE" dirty="0" smtClean="0"/>
              <a:t>Arbeidszorg</a:t>
            </a:r>
            <a:endParaRPr lang="nl-BE" dirty="0"/>
          </a:p>
          <a:p>
            <a:r>
              <a:rPr lang="nl-BE" dirty="0" smtClean="0"/>
              <a:t>Vrijwilligerswerk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2434387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Gedeeltelijke tewerkstelling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4525963"/>
          </a:xfrm>
        </p:spPr>
        <p:txBody>
          <a:bodyPr/>
          <a:lstStyle/>
          <a:p>
            <a:r>
              <a:rPr lang="nl-BE" sz="2000" b="1" dirty="0"/>
              <a:t>Erkend zijn als arbeidsongeschikt  </a:t>
            </a:r>
            <a:r>
              <a:rPr lang="nl-BE" sz="2000" dirty="0"/>
              <a:t>in de zin van art. 100 §</a:t>
            </a:r>
            <a:r>
              <a:rPr lang="nl-BE" sz="2000" dirty="0" smtClean="0"/>
              <a:t>1 </a:t>
            </a:r>
            <a:r>
              <a:rPr lang="nl-BE" sz="2000" dirty="0"/>
              <a:t/>
            </a:r>
            <a:br>
              <a:rPr lang="nl-BE" sz="2000" dirty="0"/>
            </a:br>
            <a:endParaRPr lang="nl-BE" sz="2000" dirty="0"/>
          </a:p>
          <a:p>
            <a:r>
              <a:rPr lang="nl-BE" sz="2000" dirty="0"/>
              <a:t>De </a:t>
            </a:r>
            <a:r>
              <a:rPr lang="nl-BE" sz="2000" dirty="0" smtClean="0"/>
              <a:t>adviserend geneesheer erkent </a:t>
            </a:r>
            <a:r>
              <a:rPr lang="nl-BE" sz="2000" dirty="0"/>
              <a:t>een ongeschiktheid van </a:t>
            </a:r>
            <a:r>
              <a:rPr lang="nl-BE" sz="2000" b="1" dirty="0"/>
              <a:t>minstens 50% vanuit geneeskundig </a:t>
            </a:r>
            <a:r>
              <a:rPr lang="nl-BE" sz="2000" b="1" dirty="0" smtClean="0"/>
              <a:t>oogpunt</a:t>
            </a:r>
            <a:endParaRPr lang="nl-BE" sz="2000" b="1" dirty="0"/>
          </a:p>
          <a:p>
            <a:endParaRPr lang="nl-BE" sz="2000" dirty="0"/>
          </a:p>
          <a:p>
            <a:r>
              <a:rPr lang="nl-BE" sz="2000" dirty="0"/>
              <a:t>Activiteit die </a:t>
            </a:r>
            <a:r>
              <a:rPr lang="nl-BE" sz="2000" b="1" dirty="0"/>
              <a:t>verenigbaar </a:t>
            </a:r>
            <a:r>
              <a:rPr lang="nl-BE" sz="2000" dirty="0"/>
              <a:t>is </a:t>
            </a:r>
            <a:r>
              <a:rPr lang="nl-BE" sz="2000" b="1" dirty="0"/>
              <a:t>met de gezondheidstoestand</a:t>
            </a:r>
          </a:p>
          <a:p>
            <a:endParaRPr lang="nl-BE" sz="2000" dirty="0"/>
          </a:p>
          <a:p>
            <a:r>
              <a:rPr lang="nl-BE" sz="2000" b="1" dirty="0"/>
              <a:t>Voorafgaandelijk</a:t>
            </a:r>
            <a:r>
              <a:rPr lang="nl-BE" sz="2000" dirty="0"/>
              <a:t> de adviserend geneesheer hebben ingelicht met een specifiek formulier van de gedeeltelijke werkhervatting tijdens de erkende periode van </a:t>
            </a:r>
            <a:r>
              <a:rPr lang="nl-BE" sz="2000" dirty="0" smtClean="0"/>
              <a:t>arbeidsongeschiktheid</a:t>
            </a:r>
          </a:p>
          <a:p>
            <a:endParaRPr lang="nl-BE" sz="2000" dirty="0"/>
          </a:p>
          <a:p>
            <a:r>
              <a:rPr lang="nl-BE" sz="2000" dirty="0" smtClean="0"/>
              <a:t>De </a:t>
            </a:r>
            <a:r>
              <a:rPr lang="nl-BE" sz="2000" dirty="0"/>
              <a:t>activiteit dient overeengekomen te worden met de werkgever</a:t>
            </a:r>
          </a:p>
          <a:p>
            <a:endParaRPr lang="nl-BE" sz="2000" dirty="0"/>
          </a:p>
          <a:p>
            <a:pPr marL="0" indent="0">
              <a:buNone/>
            </a:pPr>
            <a:r>
              <a:rPr lang="nl-BE" sz="2000" dirty="0" smtClean="0"/>
              <a:t>OPGEPAST:  </a:t>
            </a:r>
            <a:r>
              <a:rPr lang="nl-BE" sz="2000" dirty="0"/>
              <a:t>Voor ZELFSTANDIGEN is een voorafgaande toestemming noodzakelijk vóór de werkhervatting. </a:t>
            </a:r>
          </a:p>
        </p:txBody>
      </p:sp>
    </p:spTree>
    <p:extLst>
      <p:ext uri="{BB962C8B-B14F-4D97-AF65-F5344CB8AC3E}">
        <p14:creationId xmlns:p14="http://schemas.microsoft.com/office/powerpoint/2010/main" val="6067649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z="3600" dirty="0" smtClean="0"/>
              <a:t>Samenwerking in de re-integratie</a:t>
            </a:r>
            <a:endParaRPr lang="nl-BE" sz="36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/>
          <a:lstStyle/>
          <a:p>
            <a:r>
              <a:rPr lang="nl-BE" sz="2000" dirty="0"/>
              <a:t>De </a:t>
            </a:r>
            <a:r>
              <a:rPr lang="nl-BE" sz="2000" dirty="0" smtClean="0"/>
              <a:t>adviserend geneesheer </a:t>
            </a:r>
            <a:r>
              <a:rPr lang="nl-BE" sz="2000" dirty="0"/>
              <a:t>treedt op, samen met de patiënt en in overleg </a:t>
            </a:r>
            <a:r>
              <a:rPr lang="nl-BE" sz="2000" b="1" dirty="0"/>
              <a:t>met alle betrokken partijen  </a:t>
            </a:r>
            <a:r>
              <a:rPr lang="nl-BE" sz="2000" dirty="0" smtClean="0"/>
              <a:t>(huisarts, </a:t>
            </a:r>
            <a:r>
              <a:rPr lang="nl-BE" sz="2000" dirty="0"/>
              <a:t>arbeidsgeneesheer, werkgever)</a:t>
            </a:r>
          </a:p>
          <a:p>
            <a:r>
              <a:rPr lang="nl-BE" sz="2000" dirty="0"/>
              <a:t>Een </a:t>
            </a:r>
            <a:r>
              <a:rPr lang="nl-BE" sz="2000" b="1" dirty="0"/>
              <a:t>re-integratietraject</a:t>
            </a:r>
            <a:r>
              <a:rPr lang="nl-BE" sz="2000" dirty="0"/>
              <a:t> is een soort van « zorgtraject », aangezien de sociale en beroepsherinschakeling een belangrijk element is van de gezondheid.</a:t>
            </a:r>
          </a:p>
          <a:p>
            <a:r>
              <a:rPr lang="nl-BE" sz="2000" dirty="0"/>
              <a:t>De </a:t>
            </a:r>
            <a:r>
              <a:rPr lang="nl-BE" sz="2000" dirty="0" smtClean="0"/>
              <a:t>adviserend geneesheer is </a:t>
            </a:r>
            <a:r>
              <a:rPr lang="nl-BE" sz="2000" b="1" dirty="0"/>
              <a:t>vanaf het begin van de AO</a:t>
            </a:r>
            <a:r>
              <a:rPr lang="nl-BE" sz="2000" dirty="0"/>
              <a:t>, bedacht op het risico dat de patiënt « professioneel uit de boot zal vallen (risico op langdurige arbeidsongeschiktheid zo geen tussenkomst) ».</a:t>
            </a:r>
          </a:p>
          <a:p>
            <a:r>
              <a:rPr lang="nl-BE" sz="2000" dirty="0"/>
              <a:t>Dit vergt in het ziekenfonds en bij de externe instanties waarmee samengewerkt wordt </a:t>
            </a:r>
            <a:r>
              <a:rPr lang="nl-BE" sz="2000" dirty="0" smtClean="0"/>
              <a:t>een </a:t>
            </a:r>
            <a:r>
              <a:rPr lang="nl-BE" sz="2000" b="1" dirty="0"/>
              <a:t>multifactoriële aanpak </a:t>
            </a:r>
            <a:r>
              <a:rPr lang="nl-BE" sz="2000" dirty="0"/>
              <a:t>door een </a:t>
            </a:r>
            <a:r>
              <a:rPr lang="nl-BE" sz="2000" b="1" dirty="0" smtClean="0"/>
              <a:t>multidisciplinair </a:t>
            </a:r>
            <a:r>
              <a:rPr lang="nl-BE" sz="2000" b="1" dirty="0"/>
              <a:t>team </a:t>
            </a:r>
            <a:r>
              <a:rPr lang="nl-BE" sz="2000" dirty="0"/>
              <a:t>met verschillende competenties (ergotherapeuten, </a:t>
            </a:r>
            <a:r>
              <a:rPr lang="nl-BE" sz="2000" dirty="0" err="1"/>
              <a:t>jobcoach</a:t>
            </a:r>
            <a:r>
              <a:rPr lang="nl-BE" sz="2000" dirty="0"/>
              <a:t>, psychologen, …) </a:t>
            </a:r>
          </a:p>
          <a:p>
            <a:endParaRPr lang="nl-BE" sz="2000" dirty="0"/>
          </a:p>
          <a:p>
            <a:pPr marL="0" indent="0">
              <a:buNone/>
            </a:pPr>
            <a:r>
              <a:rPr lang="nl-BE" sz="2000" dirty="0" smtClean="0"/>
              <a:t>	Deze </a:t>
            </a:r>
            <a:r>
              <a:rPr lang="nl-BE" sz="2000" dirty="0"/>
              <a:t>werf van multidisciplinaire aanpak is in opbouw</a:t>
            </a:r>
          </a:p>
        </p:txBody>
      </p:sp>
    </p:spTree>
    <p:extLst>
      <p:ext uri="{BB962C8B-B14F-4D97-AF65-F5344CB8AC3E}">
        <p14:creationId xmlns:p14="http://schemas.microsoft.com/office/powerpoint/2010/main" val="36854171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z="3600" dirty="0" smtClean="0"/>
              <a:t>Doelstellingen </a:t>
            </a:r>
            <a:r>
              <a:rPr lang="nl-BE" sz="3600" dirty="0" smtClean="0"/>
              <a:t>TRIO-groepen</a:t>
            </a:r>
            <a:endParaRPr lang="nl-BE" sz="36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/>
          <a:lstStyle/>
          <a:p>
            <a:r>
              <a:rPr lang="nl-BE" sz="2000" b="1" dirty="0" smtClean="0"/>
              <a:t>Huisarts </a:t>
            </a:r>
            <a:r>
              <a:rPr lang="nl-BE" sz="2000" b="1" dirty="0"/>
              <a:t>informeren </a:t>
            </a:r>
            <a:r>
              <a:rPr lang="nl-BE" sz="2000" dirty="0"/>
              <a:t>en helpen om patiënt te benaderen rekening houdend met de </a:t>
            </a:r>
            <a:r>
              <a:rPr lang="nl-BE" sz="2000" b="1" dirty="0"/>
              <a:t>dimensie </a:t>
            </a:r>
            <a:r>
              <a:rPr lang="nl-BE" sz="2000" b="1" dirty="0" smtClean="0"/>
              <a:t>werk</a:t>
            </a:r>
            <a:endParaRPr lang="nl-BE" sz="2000" dirty="0"/>
          </a:p>
          <a:p>
            <a:endParaRPr lang="nl-BE" sz="2000" dirty="0"/>
          </a:p>
          <a:p>
            <a:r>
              <a:rPr lang="nl-BE" sz="2000" b="1" dirty="0"/>
              <a:t>Betere kennis </a:t>
            </a:r>
            <a:r>
              <a:rPr lang="nl-BE" sz="2000" dirty="0"/>
              <a:t>over de rol van </a:t>
            </a:r>
            <a:r>
              <a:rPr lang="nl-BE" sz="2000" dirty="0" smtClean="0"/>
              <a:t>de huisarts, de arbeidsgeneesheer en de adviserend geneesheer </a:t>
            </a:r>
            <a:endParaRPr lang="nl-BE" sz="2000" dirty="0"/>
          </a:p>
          <a:p>
            <a:endParaRPr lang="nl-BE" sz="2000" dirty="0"/>
          </a:p>
          <a:p>
            <a:r>
              <a:rPr lang="nl-BE" sz="2000" b="1" dirty="0"/>
              <a:t>B</a:t>
            </a:r>
            <a:r>
              <a:rPr lang="nl-BE" sz="2000" b="1" dirty="0" smtClean="0"/>
              <a:t>etere </a:t>
            </a:r>
            <a:r>
              <a:rPr lang="nl-BE" sz="2000" b="1" dirty="0"/>
              <a:t>communicatie, overleg en samenwerking </a:t>
            </a:r>
            <a:r>
              <a:rPr lang="nl-BE" sz="2000" dirty="0"/>
              <a:t>in belang van patiënt die socioprofessioneel dreigt af te haken: </a:t>
            </a:r>
            <a:br>
              <a:rPr lang="nl-BE" sz="2000" dirty="0"/>
            </a:br>
            <a:r>
              <a:rPr lang="nl-BE" sz="2000" dirty="0"/>
              <a:t>nadenken over structurele aanpak van communicatie (lokale structuur)</a:t>
            </a:r>
          </a:p>
          <a:p>
            <a:endParaRPr lang="nl-BE" sz="2000" dirty="0"/>
          </a:p>
          <a:p>
            <a:r>
              <a:rPr lang="nl-BE" sz="2000" b="1" dirty="0"/>
              <a:t>Nadenken </a:t>
            </a:r>
            <a:r>
              <a:rPr lang="nl-BE" sz="2000" dirty="0"/>
              <a:t>over strategieën van positieve aanpak om patiënt te helpen </a:t>
            </a:r>
            <a:r>
              <a:rPr lang="nl-BE" sz="2000" b="1" dirty="0"/>
              <a:t>om socioprofessionele uitval te vermijden en herinschakeling te bevorderen </a:t>
            </a:r>
            <a:r>
              <a:rPr lang="nl-BE" sz="2000" dirty="0"/>
              <a:t>(restcapaciteit beoordelen, oplossingen voorstellen in overleg met andere sectoren, …)</a:t>
            </a:r>
          </a:p>
          <a:p>
            <a:endParaRPr lang="nl-BE" sz="2000" dirty="0"/>
          </a:p>
        </p:txBody>
      </p:sp>
    </p:spTree>
    <p:extLst>
      <p:ext uri="{BB962C8B-B14F-4D97-AF65-F5344CB8AC3E}">
        <p14:creationId xmlns:p14="http://schemas.microsoft.com/office/powerpoint/2010/main" val="3451635231"/>
      </p:ext>
    </p:extLst>
  </p:cSld>
  <p:clrMapOvr>
    <a:masterClrMapping/>
  </p:clrMapOvr>
</p:sld>
</file>

<file path=ppt/theme/theme1.xml><?xml version="1.0" encoding="utf-8"?>
<a:theme xmlns:a="http://schemas.openxmlformats.org/drawingml/2006/main" name="DM - adviserend geneesheer">
  <a:themeElements>
    <a:clrScheme name="wvvh2003 1">
      <a:dk1>
        <a:srgbClr val="000000"/>
      </a:dk1>
      <a:lt1>
        <a:srgbClr val="FFFFFF"/>
      </a:lt1>
      <a:dk2>
        <a:srgbClr val="293868"/>
      </a:dk2>
      <a:lt2>
        <a:srgbClr val="D28700"/>
      </a:lt2>
      <a:accent1>
        <a:srgbClr val="AEC56D"/>
      </a:accent1>
      <a:accent2>
        <a:srgbClr val="A20033"/>
      </a:accent2>
      <a:accent3>
        <a:srgbClr val="ACAEB9"/>
      </a:accent3>
      <a:accent4>
        <a:srgbClr val="DADADA"/>
      </a:accent4>
      <a:accent5>
        <a:srgbClr val="D3DFBA"/>
      </a:accent5>
      <a:accent6>
        <a:srgbClr val="92002D"/>
      </a:accent6>
      <a:hlink>
        <a:srgbClr val="CCCCFF"/>
      </a:hlink>
      <a:folHlink>
        <a:srgbClr val="DED672"/>
      </a:folHlink>
    </a:clrScheme>
    <a:fontScheme name="wvvh200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wvvh2003 1">
        <a:dk1>
          <a:srgbClr val="000000"/>
        </a:dk1>
        <a:lt1>
          <a:srgbClr val="FFFFFF"/>
        </a:lt1>
        <a:dk2>
          <a:srgbClr val="293868"/>
        </a:dk2>
        <a:lt2>
          <a:srgbClr val="D28700"/>
        </a:lt2>
        <a:accent1>
          <a:srgbClr val="AEC56D"/>
        </a:accent1>
        <a:accent2>
          <a:srgbClr val="A20033"/>
        </a:accent2>
        <a:accent3>
          <a:srgbClr val="ACAEB9"/>
        </a:accent3>
        <a:accent4>
          <a:srgbClr val="DADADA"/>
        </a:accent4>
        <a:accent5>
          <a:srgbClr val="D3DFBA"/>
        </a:accent5>
        <a:accent6>
          <a:srgbClr val="92002D"/>
        </a:accent6>
        <a:hlink>
          <a:srgbClr val="CCCCFF"/>
        </a:hlink>
        <a:folHlink>
          <a:srgbClr val="DED67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DM ppt sjabloon [Compatibiliteitsmodus]" id="{EEF600CC-584D-48B4-BDBD-1A01D818E112}" vid="{65E0FC0C-C573-4374-B788-C9E6F0AEFDFF}"/>
    </a:ext>
  </a:extLst>
</a:theme>
</file>

<file path=ppt/theme/theme2.xml><?xml version="1.0" encoding="utf-8"?>
<a:theme xmlns:a="http://schemas.openxmlformats.org/drawingml/2006/main" name="Volgendepaginas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M ppt sjabloon [Compatibiliteitsmodus]" id="{EEF600CC-584D-48B4-BDBD-1A01D818E112}" vid="{DCE87D9F-8409-4657-8550-1F81F03986E9}"/>
    </a:ext>
  </a:extLst>
</a:theme>
</file>

<file path=ppt/theme/theme3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DM - adviserend geneesheer</Template>
  <TotalTime>23</TotalTime>
  <Words>184</Words>
  <Application>Microsoft Office PowerPoint</Application>
  <PresentationFormat>Diavoorstelling (4:3)</PresentationFormat>
  <Paragraphs>54</Paragraphs>
  <Slides>7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2</vt:i4>
      </vt:variant>
      <vt:variant>
        <vt:lpstr>Diatitels</vt:lpstr>
      </vt:variant>
      <vt:variant>
        <vt:i4>7</vt:i4>
      </vt:variant>
    </vt:vector>
  </HeadingPairs>
  <TitlesOfParts>
    <vt:vector size="9" baseType="lpstr">
      <vt:lpstr>DM - adviserend geneesheer</vt:lpstr>
      <vt:lpstr>Volgendepaginas</vt:lpstr>
      <vt:lpstr>PowerPoint-presentatie</vt:lpstr>
      <vt:lpstr>Wetgevend</vt:lpstr>
      <vt:lpstr>Opdrachten in Artikel 153 van de GVU wet</vt:lpstr>
      <vt:lpstr>Re-integratiemogelijkheden</vt:lpstr>
      <vt:lpstr>Gedeeltelijke tewerkstelling</vt:lpstr>
      <vt:lpstr>Samenwerking in de re-integratie</vt:lpstr>
      <vt:lpstr>Doelstellingen TRIO-groepen</vt:lpstr>
    </vt:vector>
  </TitlesOfParts>
  <Company>NVSM-UNMS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Berkein, Philiep</dc:creator>
  <cp:lastModifiedBy>Berkein, Philiep</cp:lastModifiedBy>
  <cp:revision>4</cp:revision>
  <dcterms:created xsi:type="dcterms:W3CDTF">2016-11-19T16:32:50Z</dcterms:created>
  <dcterms:modified xsi:type="dcterms:W3CDTF">2016-11-20T09:33:00Z</dcterms:modified>
</cp:coreProperties>
</file>