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 id="2147483684" r:id="rId2"/>
    <p:sldMasterId id="2147483697" r:id="rId3"/>
  </p:sldMasterIdLst>
  <p:notesMasterIdLst>
    <p:notesMasterId r:id="rId47"/>
  </p:notesMasterIdLst>
  <p:handoutMasterIdLst>
    <p:handoutMasterId r:id="rId48"/>
  </p:handoutMasterIdLst>
  <p:sldIdLst>
    <p:sldId id="256" r:id="rId4"/>
    <p:sldId id="381" r:id="rId5"/>
    <p:sldId id="396" r:id="rId6"/>
    <p:sldId id="259" r:id="rId7"/>
    <p:sldId id="434" r:id="rId8"/>
    <p:sldId id="382" r:id="rId9"/>
    <p:sldId id="267" r:id="rId10"/>
    <p:sldId id="406" r:id="rId11"/>
    <p:sldId id="407" r:id="rId12"/>
    <p:sldId id="409" r:id="rId13"/>
    <p:sldId id="408" r:id="rId14"/>
    <p:sldId id="260" r:id="rId15"/>
    <p:sldId id="435" r:id="rId16"/>
    <p:sldId id="415" r:id="rId17"/>
    <p:sldId id="385" r:id="rId18"/>
    <p:sldId id="411" r:id="rId19"/>
    <p:sldId id="412" r:id="rId20"/>
    <p:sldId id="436" r:id="rId21"/>
    <p:sldId id="417" r:id="rId22"/>
    <p:sldId id="418" r:id="rId23"/>
    <p:sldId id="383" r:id="rId24"/>
    <p:sldId id="413" r:id="rId25"/>
    <p:sldId id="402" r:id="rId26"/>
    <p:sldId id="387" r:id="rId27"/>
    <p:sldId id="437" r:id="rId28"/>
    <p:sldId id="421" r:id="rId29"/>
    <p:sldId id="420" r:id="rId30"/>
    <p:sldId id="389" r:id="rId31"/>
    <p:sldId id="428" r:id="rId32"/>
    <p:sldId id="422" r:id="rId33"/>
    <p:sldId id="392" r:id="rId34"/>
    <p:sldId id="425" r:id="rId35"/>
    <p:sldId id="427" r:id="rId36"/>
    <p:sldId id="438" r:id="rId37"/>
    <p:sldId id="405" r:id="rId38"/>
    <p:sldId id="394" r:id="rId39"/>
    <p:sldId id="431" r:id="rId40"/>
    <p:sldId id="395" r:id="rId41"/>
    <p:sldId id="432" r:id="rId42"/>
    <p:sldId id="430" r:id="rId43"/>
    <p:sldId id="429" r:id="rId44"/>
    <p:sldId id="433" r:id="rId45"/>
    <p:sldId id="300" r:id="rId46"/>
  </p:sldIdLst>
  <p:sldSz cx="9144000" cy="6858000" type="screen4x3"/>
  <p:notesSz cx="6797675" cy="9926638"/>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1" autoAdjust="0"/>
    <p:restoredTop sz="72824" autoAdjust="0"/>
  </p:normalViewPr>
  <p:slideViewPr>
    <p:cSldViewPr>
      <p:cViewPr varScale="1">
        <p:scale>
          <a:sx n="96" d="100"/>
          <a:sy n="96" d="100"/>
        </p:scale>
        <p:origin x="1788" y="9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3" d="100"/>
          <a:sy n="93" d="100"/>
        </p:scale>
        <p:origin x="2772" y="52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GEOCLOUD\Dropbox\Domus%20Medica%20Colorectale%20kanker%20screening%202015\Klinische%20vragen\KV1\taartdiagram%20colorectale%20kank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a:t>colorectale kanker</a:t>
            </a:r>
          </a:p>
        </c:rich>
      </c:tx>
      <c:overlay val="0"/>
    </c:title>
    <c:autoTitleDeleted val="0"/>
    <c:plotArea>
      <c:layout/>
      <c:pieChart>
        <c:varyColors val="1"/>
        <c:ser>
          <c:idx val="0"/>
          <c:order val="0"/>
          <c:spPr>
            <a:ln>
              <a:solidFill>
                <a:schemeClr val="tx1"/>
              </a:solidFill>
            </a:ln>
          </c:spPr>
          <c:dLbls>
            <c:dLbl>
              <c:idx val="0"/>
              <c:tx>
                <c:rich>
                  <a:bodyPr/>
                  <a:lstStyle/>
                  <a:p>
                    <a:r>
                      <a:rPr lang="en-US"/>
                      <a:t>sporadische colorectale kanker
70%-75%</a:t>
                    </a:r>
                  </a:p>
                </c:rich>
              </c:tx>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0-4692-4C8F-A1E5-95C626DB092A}"/>
                </c:ext>
                <c:ext xmlns:c15="http://schemas.microsoft.com/office/drawing/2012/chart" uri="{CE6537A1-D6FC-4f65-9D91-7224C49458BB}"/>
              </c:extLst>
            </c:dLbl>
            <c:dLbl>
              <c:idx val="1"/>
              <c:tx>
                <c:rich>
                  <a:bodyPr/>
                  <a:lstStyle/>
                  <a:p>
                    <a:r>
                      <a:rPr lang="nl-BE"/>
                      <a:t>familiale(niet erfelijke) colorectale kanker
20%-25%</a:t>
                    </a:r>
                  </a:p>
                </c:rich>
              </c:tx>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4692-4C8F-A1E5-95C626DB092A}"/>
                </c:ext>
                <c:ext xmlns:c15="http://schemas.microsoft.com/office/drawing/2012/chart" uri="{CE6537A1-D6FC-4f65-9D91-7224C49458BB}"/>
              </c:extLst>
            </c:dLbl>
            <c:spPr>
              <a:noFill/>
              <a:ln>
                <a:noFill/>
              </a:ln>
              <a:effectLst/>
            </c:sp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Blad1!$B$1:$B$3</c:f>
              <c:strCache>
                <c:ptCount val="3"/>
                <c:pt idx="0">
                  <c:v>sporadische colorectale kanker</c:v>
                </c:pt>
                <c:pt idx="1">
                  <c:v>familiale(niet erfelijke) colorectale kanker</c:v>
                </c:pt>
                <c:pt idx="2">
                  <c:v>erfelijke colorectale kanker</c:v>
                </c:pt>
              </c:strCache>
            </c:strRef>
          </c:cat>
          <c:val>
            <c:numRef>
              <c:f>Blad1!$C$1:$C$3</c:f>
              <c:numCache>
                <c:formatCode>General</c:formatCode>
                <c:ptCount val="3"/>
                <c:pt idx="0">
                  <c:v>75</c:v>
                </c:pt>
                <c:pt idx="1">
                  <c:v>20</c:v>
                </c:pt>
                <c:pt idx="2">
                  <c:v>5</c:v>
                </c:pt>
              </c:numCache>
            </c:numRef>
          </c:val>
          <c:extLst xmlns:c16r2="http://schemas.microsoft.com/office/drawing/2015/06/chart">
            <c:ext xmlns:c16="http://schemas.microsoft.com/office/drawing/2014/chart" uri="{C3380CC4-5D6E-409C-BE32-E72D297353CC}">
              <c16:uniqueId val="{00000002-4692-4C8F-A1E5-95C626DB092A}"/>
            </c:ext>
          </c:extLst>
        </c:ser>
        <c:dLbls>
          <c:showLegendKey val="0"/>
          <c:showVal val="0"/>
          <c:showCatName val="1"/>
          <c:showSerName val="0"/>
          <c:showPercent val="1"/>
          <c:showBubbleSize val="0"/>
          <c:showLeaderLines val="1"/>
        </c:dLbls>
        <c:firstSliceAng val="0"/>
      </c:pieChart>
    </c:plotArea>
    <c:plotVisOnly val="1"/>
    <c:dispBlanksAs val="gap"/>
    <c:showDLblsOverMax val="0"/>
  </c:chart>
  <c:spPr>
    <a:ln>
      <a:solidFill>
        <a:schemeClr val="tx1"/>
      </a:solid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B02BBD-27EB-4804-81B7-677E36DC508D}" type="doc">
      <dgm:prSet loTypeId="urn:microsoft.com/office/officeart/2005/8/layout/process1" loCatId="process" qsTypeId="urn:microsoft.com/office/officeart/2005/8/quickstyle/simple1" qsCatId="simple" csTypeId="urn:microsoft.com/office/officeart/2005/8/colors/accent1_2" csCatId="accent1" phldr="1"/>
      <dgm:spPr/>
    </dgm:pt>
    <dgm:pt modelId="{2D0E193A-C2CC-41E9-9298-CFFD0A325DF4}">
      <dgm:prSet phldrT="[Tekst]"/>
      <dgm:spPr/>
      <dgm:t>
        <a:bodyPr/>
        <a:lstStyle/>
        <a:p>
          <a:r>
            <a:rPr lang="nl-BE" dirty="0"/>
            <a:t>Alarmsymptomen</a:t>
          </a:r>
        </a:p>
      </dgm:t>
    </dgm:pt>
    <dgm:pt modelId="{A0EA0880-423F-4505-B8D8-9193AD45D99B}" type="parTrans" cxnId="{B0717190-A62E-428E-A2E7-8E71C3EB09AC}">
      <dgm:prSet/>
      <dgm:spPr/>
      <dgm:t>
        <a:bodyPr/>
        <a:lstStyle/>
        <a:p>
          <a:endParaRPr lang="nl-BE"/>
        </a:p>
      </dgm:t>
    </dgm:pt>
    <dgm:pt modelId="{05179716-81C3-43CC-837A-1FDF3EC50CF0}" type="sibTrans" cxnId="{B0717190-A62E-428E-A2E7-8E71C3EB09AC}">
      <dgm:prSet/>
      <dgm:spPr/>
      <dgm:t>
        <a:bodyPr/>
        <a:lstStyle/>
        <a:p>
          <a:endParaRPr lang="nl-BE"/>
        </a:p>
      </dgm:t>
    </dgm:pt>
    <dgm:pt modelId="{94F18BE1-28C8-406A-8784-039CE436A95A}">
      <dgm:prSet phldrT="[Tekst]"/>
      <dgm:spPr/>
      <dgm:t>
        <a:bodyPr/>
        <a:lstStyle/>
        <a:p>
          <a:r>
            <a:rPr lang="nl-BE" b="0" i="0" u="none" dirty="0"/>
            <a:t>bloed of slijm in de stoelgang</a:t>
          </a:r>
        </a:p>
        <a:p>
          <a:pPr>
            <a:buFont typeface="Arial" panose="020B0604020202020204" pitchFamily="34" charset="0"/>
            <a:buChar char="•"/>
          </a:pPr>
          <a:r>
            <a:rPr lang="nl-BE" b="0" i="0" u="none" dirty="0"/>
            <a:t>Verandering in stoelgangspatroon</a:t>
          </a:r>
        </a:p>
        <a:p>
          <a:pPr>
            <a:buFont typeface="Arial" panose="020B0604020202020204" pitchFamily="34" charset="0"/>
            <a:buChar char="•"/>
          </a:pPr>
          <a:r>
            <a:rPr lang="nl-BE" b="0" i="0" u="none" dirty="0"/>
            <a:t>tijdsduur</a:t>
          </a:r>
        </a:p>
      </dgm:t>
    </dgm:pt>
    <dgm:pt modelId="{EE244B00-3D35-4261-A5CF-F7A205AAE2B2}" type="parTrans" cxnId="{9E7DA57C-D303-4D18-9921-F726CB26CBFF}">
      <dgm:prSet/>
      <dgm:spPr/>
      <dgm:t>
        <a:bodyPr/>
        <a:lstStyle/>
        <a:p>
          <a:endParaRPr lang="nl-BE"/>
        </a:p>
      </dgm:t>
    </dgm:pt>
    <dgm:pt modelId="{F7BB32C6-781B-4DBB-B8E3-B246E7E7B088}" type="sibTrans" cxnId="{9E7DA57C-D303-4D18-9921-F726CB26CBFF}">
      <dgm:prSet/>
      <dgm:spPr/>
      <dgm:t>
        <a:bodyPr/>
        <a:lstStyle/>
        <a:p>
          <a:endParaRPr lang="nl-BE"/>
        </a:p>
      </dgm:t>
    </dgm:pt>
    <dgm:pt modelId="{285EB72F-6D43-418B-B7FB-823F935C623E}">
      <dgm:prSet phldrT="[Tekst]"/>
      <dgm:spPr/>
      <dgm:t>
        <a:bodyPr/>
        <a:lstStyle/>
        <a:p>
          <a:r>
            <a:rPr lang="nl-BE" dirty="0"/>
            <a:t>Aanvullend onderzoek</a:t>
          </a:r>
        </a:p>
        <a:p>
          <a:r>
            <a:rPr lang="nl-BE" dirty="0"/>
            <a:t>(casus 2)</a:t>
          </a:r>
        </a:p>
      </dgm:t>
    </dgm:pt>
    <dgm:pt modelId="{1848AEA3-A3A9-47A0-A058-2572891994F2}" type="parTrans" cxnId="{6281BA0F-FFF9-412F-A5CA-A7701289501B}">
      <dgm:prSet/>
      <dgm:spPr/>
      <dgm:t>
        <a:bodyPr/>
        <a:lstStyle/>
        <a:p>
          <a:endParaRPr lang="nl-BE"/>
        </a:p>
      </dgm:t>
    </dgm:pt>
    <dgm:pt modelId="{1F8DE064-8BAE-4A63-A582-17D575B061C7}" type="sibTrans" cxnId="{6281BA0F-FFF9-412F-A5CA-A7701289501B}">
      <dgm:prSet/>
      <dgm:spPr/>
      <dgm:t>
        <a:bodyPr/>
        <a:lstStyle/>
        <a:p>
          <a:endParaRPr lang="nl-BE"/>
        </a:p>
      </dgm:t>
    </dgm:pt>
    <dgm:pt modelId="{CAB3D740-4B6B-400C-89B5-6BF4CAB2F7A2}" type="pres">
      <dgm:prSet presAssocID="{C0B02BBD-27EB-4804-81B7-677E36DC508D}" presName="Name0" presStyleCnt="0">
        <dgm:presLayoutVars>
          <dgm:dir/>
          <dgm:resizeHandles val="exact"/>
        </dgm:presLayoutVars>
      </dgm:prSet>
      <dgm:spPr/>
    </dgm:pt>
    <dgm:pt modelId="{8FE62BC4-F0FD-41F8-9761-2271566F1245}" type="pres">
      <dgm:prSet presAssocID="{2D0E193A-C2CC-41E9-9298-CFFD0A325DF4}" presName="node" presStyleLbl="node1" presStyleIdx="0" presStyleCnt="3" custLinFactNeighborX="-1886" custLinFactNeighborY="360">
        <dgm:presLayoutVars>
          <dgm:bulletEnabled val="1"/>
        </dgm:presLayoutVars>
      </dgm:prSet>
      <dgm:spPr/>
      <dgm:t>
        <a:bodyPr/>
        <a:lstStyle/>
        <a:p>
          <a:endParaRPr lang="nl-BE"/>
        </a:p>
      </dgm:t>
    </dgm:pt>
    <dgm:pt modelId="{118903A8-C0BD-45ED-B2ED-79DE5B3D9986}" type="pres">
      <dgm:prSet presAssocID="{05179716-81C3-43CC-837A-1FDF3EC50CF0}" presName="sibTrans" presStyleLbl="sibTrans2D1" presStyleIdx="0" presStyleCnt="2"/>
      <dgm:spPr/>
      <dgm:t>
        <a:bodyPr/>
        <a:lstStyle/>
        <a:p>
          <a:endParaRPr lang="nl-BE"/>
        </a:p>
      </dgm:t>
    </dgm:pt>
    <dgm:pt modelId="{201205CB-86FB-4804-AFAF-DD6B5FCDB044}" type="pres">
      <dgm:prSet presAssocID="{05179716-81C3-43CC-837A-1FDF3EC50CF0}" presName="connectorText" presStyleLbl="sibTrans2D1" presStyleIdx="0" presStyleCnt="2"/>
      <dgm:spPr/>
      <dgm:t>
        <a:bodyPr/>
        <a:lstStyle/>
        <a:p>
          <a:endParaRPr lang="nl-BE"/>
        </a:p>
      </dgm:t>
    </dgm:pt>
    <dgm:pt modelId="{B5B78725-2202-4CF7-A0B7-CC882ED28377}" type="pres">
      <dgm:prSet presAssocID="{94F18BE1-28C8-406A-8784-039CE436A95A}" presName="node" presStyleLbl="node1" presStyleIdx="1" presStyleCnt="3">
        <dgm:presLayoutVars>
          <dgm:bulletEnabled val="1"/>
        </dgm:presLayoutVars>
      </dgm:prSet>
      <dgm:spPr/>
      <dgm:t>
        <a:bodyPr/>
        <a:lstStyle/>
        <a:p>
          <a:endParaRPr lang="nl-BE"/>
        </a:p>
      </dgm:t>
    </dgm:pt>
    <dgm:pt modelId="{B9BF7645-CC8C-4299-81B4-E74996F1C356}" type="pres">
      <dgm:prSet presAssocID="{F7BB32C6-781B-4DBB-B8E3-B246E7E7B088}" presName="sibTrans" presStyleLbl="sibTrans2D1" presStyleIdx="1" presStyleCnt="2"/>
      <dgm:spPr/>
      <dgm:t>
        <a:bodyPr/>
        <a:lstStyle/>
        <a:p>
          <a:endParaRPr lang="nl-BE"/>
        </a:p>
      </dgm:t>
    </dgm:pt>
    <dgm:pt modelId="{E48384CC-1957-4569-976E-7FD9C6004079}" type="pres">
      <dgm:prSet presAssocID="{F7BB32C6-781B-4DBB-B8E3-B246E7E7B088}" presName="connectorText" presStyleLbl="sibTrans2D1" presStyleIdx="1" presStyleCnt="2"/>
      <dgm:spPr/>
      <dgm:t>
        <a:bodyPr/>
        <a:lstStyle/>
        <a:p>
          <a:endParaRPr lang="nl-BE"/>
        </a:p>
      </dgm:t>
    </dgm:pt>
    <dgm:pt modelId="{9A2609D5-BADF-473D-9892-BE38F9167CE4}" type="pres">
      <dgm:prSet presAssocID="{285EB72F-6D43-418B-B7FB-823F935C623E}" presName="node" presStyleLbl="node1" presStyleIdx="2" presStyleCnt="3">
        <dgm:presLayoutVars>
          <dgm:bulletEnabled val="1"/>
        </dgm:presLayoutVars>
      </dgm:prSet>
      <dgm:spPr/>
      <dgm:t>
        <a:bodyPr/>
        <a:lstStyle/>
        <a:p>
          <a:endParaRPr lang="nl-BE"/>
        </a:p>
      </dgm:t>
    </dgm:pt>
  </dgm:ptLst>
  <dgm:cxnLst>
    <dgm:cxn modelId="{A21E3275-A0CE-4F00-B918-180DA277A719}" type="presOf" srcId="{C0B02BBD-27EB-4804-81B7-677E36DC508D}" destId="{CAB3D740-4B6B-400C-89B5-6BF4CAB2F7A2}" srcOrd="0" destOrd="0" presId="urn:microsoft.com/office/officeart/2005/8/layout/process1"/>
    <dgm:cxn modelId="{9402D780-C71C-4C54-9699-1817A9F01BA9}" type="presOf" srcId="{F7BB32C6-781B-4DBB-B8E3-B246E7E7B088}" destId="{B9BF7645-CC8C-4299-81B4-E74996F1C356}" srcOrd="0" destOrd="0" presId="urn:microsoft.com/office/officeart/2005/8/layout/process1"/>
    <dgm:cxn modelId="{1C6FFB2A-FC04-4C88-83DA-433577F62B84}" type="presOf" srcId="{2D0E193A-C2CC-41E9-9298-CFFD0A325DF4}" destId="{8FE62BC4-F0FD-41F8-9761-2271566F1245}" srcOrd="0" destOrd="0" presId="urn:microsoft.com/office/officeart/2005/8/layout/process1"/>
    <dgm:cxn modelId="{0DBAA60F-5543-4856-B1AF-1CCA1D7C9483}" type="presOf" srcId="{94F18BE1-28C8-406A-8784-039CE436A95A}" destId="{B5B78725-2202-4CF7-A0B7-CC882ED28377}" srcOrd="0" destOrd="0" presId="urn:microsoft.com/office/officeart/2005/8/layout/process1"/>
    <dgm:cxn modelId="{6281BA0F-FFF9-412F-A5CA-A7701289501B}" srcId="{C0B02BBD-27EB-4804-81B7-677E36DC508D}" destId="{285EB72F-6D43-418B-B7FB-823F935C623E}" srcOrd="2" destOrd="0" parTransId="{1848AEA3-A3A9-47A0-A058-2572891994F2}" sibTransId="{1F8DE064-8BAE-4A63-A582-17D575B061C7}"/>
    <dgm:cxn modelId="{B0717190-A62E-428E-A2E7-8E71C3EB09AC}" srcId="{C0B02BBD-27EB-4804-81B7-677E36DC508D}" destId="{2D0E193A-C2CC-41E9-9298-CFFD0A325DF4}" srcOrd="0" destOrd="0" parTransId="{A0EA0880-423F-4505-B8D8-9193AD45D99B}" sibTransId="{05179716-81C3-43CC-837A-1FDF3EC50CF0}"/>
    <dgm:cxn modelId="{96B67EDF-FA38-45F4-ACA5-96CC72DA37E9}" type="presOf" srcId="{05179716-81C3-43CC-837A-1FDF3EC50CF0}" destId="{201205CB-86FB-4804-AFAF-DD6B5FCDB044}" srcOrd="1" destOrd="0" presId="urn:microsoft.com/office/officeart/2005/8/layout/process1"/>
    <dgm:cxn modelId="{F0C702DE-C0B8-46F8-B5F7-48D6FEB7FA21}" type="presOf" srcId="{F7BB32C6-781B-4DBB-B8E3-B246E7E7B088}" destId="{E48384CC-1957-4569-976E-7FD9C6004079}" srcOrd="1" destOrd="0" presId="urn:microsoft.com/office/officeart/2005/8/layout/process1"/>
    <dgm:cxn modelId="{FA988EF6-7E48-467E-8EE5-8D3FC1F8CECE}" type="presOf" srcId="{05179716-81C3-43CC-837A-1FDF3EC50CF0}" destId="{118903A8-C0BD-45ED-B2ED-79DE5B3D9986}" srcOrd="0" destOrd="0" presId="urn:microsoft.com/office/officeart/2005/8/layout/process1"/>
    <dgm:cxn modelId="{BB3DBEA5-3AB0-4963-A35C-91800D0B6BCF}" type="presOf" srcId="{285EB72F-6D43-418B-B7FB-823F935C623E}" destId="{9A2609D5-BADF-473D-9892-BE38F9167CE4}" srcOrd="0" destOrd="0" presId="urn:microsoft.com/office/officeart/2005/8/layout/process1"/>
    <dgm:cxn modelId="{9E7DA57C-D303-4D18-9921-F726CB26CBFF}" srcId="{C0B02BBD-27EB-4804-81B7-677E36DC508D}" destId="{94F18BE1-28C8-406A-8784-039CE436A95A}" srcOrd="1" destOrd="0" parTransId="{EE244B00-3D35-4261-A5CF-F7A205AAE2B2}" sibTransId="{F7BB32C6-781B-4DBB-B8E3-B246E7E7B088}"/>
    <dgm:cxn modelId="{B67F248B-AD38-4093-9A0B-ADF2204C4076}" type="presParOf" srcId="{CAB3D740-4B6B-400C-89B5-6BF4CAB2F7A2}" destId="{8FE62BC4-F0FD-41F8-9761-2271566F1245}" srcOrd="0" destOrd="0" presId="urn:microsoft.com/office/officeart/2005/8/layout/process1"/>
    <dgm:cxn modelId="{61DCCC76-7B77-462D-BD93-BAFAF360416F}" type="presParOf" srcId="{CAB3D740-4B6B-400C-89B5-6BF4CAB2F7A2}" destId="{118903A8-C0BD-45ED-B2ED-79DE5B3D9986}" srcOrd="1" destOrd="0" presId="urn:microsoft.com/office/officeart/2005/8/layout/process1"/>
    <dgm:cxn modelId="{0D21945C-B838-4067-9797-A302C64AF43A}" type="presParOf" srcId="{118903A8-C0BD-45ED-B2ED-79DE5B3D9986}" destId="{201205CB-86FB-4804-AFAF-DD6B5FCDB044}" srcOrd="0" destOrd="0" presId="urn:microsoft.com/office/officeart/2005/8/layout/process1"/>
    <dgm:cxn modelId="{5787E835-B7A1-405F-8105-66CCDBFE7BD8}" type="presParOf" srcId="{CAB3D740-4B6B-400C-89B5-6BF4CAB2F7A2}" destId="{B5B78725-2202-4CF7-A0B7-CC882ED28377}" srcOrd="2" destOrd="0" presId="urn:microsoft.com/office/officeart/2005/8/layout/process1"/>
    <dgm:cxn modelId="{2C2E9B28-CCD4-4644-A895-0F8B631EDA30}" type="presParOf" srcId="{CAB3D740-4B6B-400C-89B5-6BF4CAB2F7A2}" destId="{B9BF7645-CC8C-4299-81B4-E74996F1C356}" srcOrd="3" destOrd="0" presId="urn:microsoft.com/office/officeart/2005/8/layout/process1"/>
    <dgm:cxn modelId="{45C52291-20FB-4B90-826B-A8B9DF08A1CA}" type="presParOf" srcId="{B9BF7645-CC8C-4299-81B4-E74996F1C356}" destId="{E48384CC-1957-4569-976E-7FD9C6004079}" srcOrd="0" destOrd="0" presId="urn:microsoft.com/office/officeart/2005/8/layout/process1"/>
    <dgm:cxn modelId="{78CB6933-3AAC-43C5-A152-9806B003C3A8}" type="presParOf" srcId="{CAB3D740-4B6B-400C-89B5-6BF4CAB2F7A2}" destId="{9A2609D5-BADF-473D-9892-BE38F9167CE4}"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72D476D-A4B3-4E07-B66C-1A780B632CEB}" type="doc">
      <dgm:prSet loTypeId="urn:microsoft.com/office/officeart/2005/8/layout/process1" loCatId="process" qsTypeId="urn:microsoft.com/office/officeart/2005/8/quickstyle/simple1" qsCatId="simple" csTypeId="urn:microsoft.com/office/officeart/2005/8/colors/accent1_2" csCatId="accent1" phldr="1"/>
      <dgm:spPr/>
    </dgm:pt>
    <dgm:pt modelId="{35B62A12-E9E7-4D69-BC8D-155478A684C3}">
      <dgm:prSet phldrT="[Tekst]" custT="1"/>
      <dgm:spPr/>
      <dgm:t>
        <a:bodyPr/>
        <a:lstStyle/>
        <a:p>
          <a:r>
            <a:rPr lang="nl-BE" sz="2000" dirty="0"/>
            <a:t>Leeftijd 50-52 jaar</a:t>
          </a:r>
        </a:p>
      </dgm:t>
    </dgm:pt>
    <dgm:pt modelId="{FCF98D47-BFE5-42F6-8964-F29E4C0BEA26}" type="parTrans" cxnId="{3E67FA9B-CFD3-4E39-8042-F57E179ACF7C}">
      <dgm:prSet/>
      <dgm:spPr/>
      <dgm:t>
        <a:bodyPr/>
        <a:lstStyle/>
        <a:p>
          <a:endParaRPr lang="nl-BE"/>
        </a:p>
      </dgm:t>
    </dgm:pt>
    <dgm:pt modelId="{00309433-7B38-46FE-8FFF-C73B1FE01FC6}" type="sibTrans" cxnId="{3E67FA9B-CFD3-4E39-8042-F57E179ACF7C}">
      <dgm:prSet/>
      <dgm:spPr/>
      <dgm:t>
        <a:bodyPr/>
        <a:lstStyle/>
        <a:p>
          <a:endParaRPr lang="nl-BE"/>
        </a:p>
      </dgm:t>
    </dgm:pt>
    <dgm:pt modelId="{2E9CBF84-7780-4831-BFC0-C61EA83A550A}">
      <dgm:prSet phldrT="[Tekst]" custT="1"/>
      <dgm:spPr/>
      <dgm:t>
        <a:bodyPr/>
        <a:lstStyle/>
        <a:p>
          <a:r>
            <a:rPr lang="nl-BE" sz="1400" dirty="0"/>
            <a:t>Screeningsstatus nagaan en zo nodig start met screenen door middel van FIT (om de 2 jaar bij de huisarts)</a:t>
          </a:r>
        </a:p>
      </dgm:t>
    </dgm:pt>
    <dgm:pt modelId="{603C323B-66EC-4A03-9797-E1259195D9AC}" type="parTrans" cxnId="{82061789-56B4-4978-A216-142A0596DE65}">
      <dgm:prSet/>
      <dgm:spPr/>
      <dgm:t>
        <a:bodyPr/>
        <a:lstStyle/>
        <a:p>
          <a:endParaRPr lang="nl-BE"/>
        </a:p>
      </dgm:t>
    </dgm:pt>
    <dgm:pt modelId="{221B4C41-56B5-40D6-9024-DCD6B60B8513}" type="sibTrans" cxnId="{82061789-56B4-4978-A216-142A0596DE65}">
      <dgm:prSet/>
      <dgm:spPr/>
      <dgm:t>
        <a:bodyPr/>
        <a:lstStyle/>
        <a:p>
          <a:endParaRPr lang="nl-BE"/>
        </a:p>
      </dgm:t>
    </dgm:pt>
    <dgm:pt modelId="{F8DCABE3-F84F-4E38-BAB5-5BBC53BD15C6}" type="pres">
      <dgm:prSet presAssocID="{372D476D-A4B3-4E07-B66C-1A780B632CEB}" presName="Name0" presStyleCnt="0">
        <dgm:presLayoutVars>
          <dgm:dir/>
          <dgm:resizeHandles val="exact"/>
        </dgm:presLayoutVars>
      </dgm:prSet>
      <dgm:spPr/>
    </dgm:pt>
    <dgm:pt modelId="{081B3630-F26F-415F-A228-2DFAC094998F}" type="pres">
      <dgm:prSet presAssocID="{35B62A12-E9E7-4D69-BC8D-155478A684C3}" presName="node" presStyleLbl="node1" presStyleIdx="0" presStyleCnt="2">
        <dgm:presLayoutVars>
          <dgm:bulletEnabled val="1"/>
        </dgm:presLayoutVars>
      </dgm:prSet>
      <dgm:spPr/>
      <dgm:t>
        <a:bodyPr/>
        <a:lstStyle/>
        <a:p>
          <a:endParaRPr lang="nl-BE"/>
        </a:p>
      </dgm:t>
    </dgm:pt>
    <dgm:pt modelId="{C3AE3FC0-7611-4A49-9BA0-4189B5F45246}" type="pres">
      <dgm:prSet presAssocID="{00309433-7B38-46FE-8FFF-C73B1FE01FC6}" presName="sibTrans" presStyleLbl="sibTrans2D1" presStyleIdx="0" presStyleCnt="1"/>
      <dgm:spPr/>
      <dgm:t>
        <a:bodyPr/>
        <a:lstStyle/>
        <a:p>
          <a:endParaRPr lang="nl-BE"/>
        </a:p>
      </dgm:t>
    </dgm:pt>
    <dgm:pt modelId="{98DBB6F3-A239-43AA-AC46-3C2C7846A0E1}" type="pres">
      <dgm:prSet presAssocID="{00309433-7B38-46FE-8FFF-C73B1FE01FC6}" presName="connectorText" presStyleLbl="sibTrans2D1" presStyleIdx="0" presStyleCnt="1"/>
      <dgm:spPr/>
      <dgm:t>
        <a:bodyPr/>
        <a:lstStyle/>
        <a:p>
          <a:endParaRPr lang="nl-BE"/>
        </a:p>
      </dgm:t>
    </dgm:pt>
    <dgm:pt modelId="{7594D63F-6A53-46CC-ABC1-315B65D15C38}" type="pres">
      <dgm:prSet presAssocID="{2E9CBF84-7780-4831-BFC0-C61EA83A550A}" presName="node" presStyleLbl="node1" presStyleIdx="1" presStyleCnt="2">
        <dgm:presLayoutVars>
          <dgm:bulletEnabled val="1"/>
        </dgm:presLayoutVars>
      </dgm:prSet>
      <dgm:spPr/>
      <dgm:t>
        <a:bodyPr/>
        <a:lstStyle/>
        <a:p>
          <a:endParaRPr lang="nl-BE"/>
        </a:p>
      </dgm:t>
    </dgm:pt>
  </dgm:ptLst>
  <dgm:cxnLst>
    <dgm:cxn modelId="{BF125BBD-A416-479E-8B50-2750C0381245}" type="presOf" srcId="{372D476D-A4B3-4E07-B66C-1A780B632CEB}" destId="{F8DCABE3-F84F-4E38-BAB5-5BBC53BD15C6}" srcOrd="0" destOrd="0" presId="urn:microsoft.com/office/officeart/2005/8/layout/process1"/>
    <dgm:cxn modelId="{8405F3C3-6ED9-4723-A4EA-D595FA7F0313}" type="presOf" srcId="{00309433-7B38-46FE-8FFF-C73B1FE01FC6}" destId="{98DBB6F3-A239-43AA-AC46-3C2C7846A0E1}" srcOrd="1" destOrd="0" presId="urn:microsoft.com/office/officeart/2005/8/layout/process1"/>
    <dgm:cxn modelId="{E8B02B56-7D98-4DEE-A36F-D1B2655FA83B}" type="presOf" srcId="{35B62A12-E9E7-4D69-BC8D-155478A684C3}" destId="{081B3630-F26F-415F-A228-2DFAC094998F}" srcOrd="0" destOrd="0" presId="urn:microsoft.com/office/officeart/2005/8/layout/process1"/>
    <dgm:cxn modelId="{82061789-56B4-4978-A216-142A0596DE65}" srcId="{372D476D-A4B3-4E07-B66C-1A780B632CEB}" destId="{2E9CBF84-7780-4831-BFC0-C61EA83A550A}" srcOrd="1" destOrd="0" parTransId="{603C323B-66EC-4A03-9797-E1259195D9AC}" sibTransId="{221B4C41-56B5-40D6-9024-DCD6B60B8513}"/>
    <dgm:cxn modelId="{AE6BA2D6-AD86-4531-98AA-B130149F64B5}" type="presOf" srcId="{00309433-7B38-46FE-8FFF-C73B1FE01FC6}" destId="{C3AE3FC0-7611-4A49-9BA0-4189B5F45246}" srcOrd="0" destOrd="0" presId="urn:microsoft.com/office/officeart/2005/8/layout/process1"/>
    <dgm:cxn modelId="{3E67FA9B-CFD3-4E39-8042-F57E179ACF7C}" srcId="{372D476D-A4B3-4E07-B66C-1A780B632CEB}" destId="{35B62A12-E9E7-4D69-BC8D-155478A684C3}" srcOrd="0" destOrd="0" parTransId="{FCF98D47-BFE5-42F6-8964-F29E4C0BEA26}" sibTransId="{00309433-7B38-46FE-8FFF-C73B1FE01FC6}"/>
    <dgm:cxn modelId="{941F6631-4E31-4A3B-B8C1-441900FE7940}" type="presOf" srcId="{2E9CBF84-7780-4831-BFC0-C61EA83A550A}" destId="{7594D63F-6A53-46CC-ABC1-315B65D15C38}" srcOrd="0" destOrd="0" presId="urn:microsoft.com/office/officeart/2005/8/layout/process1"/>
    <dgm:cxn modelId="{C47BBCA5-50A5-4184-9617-9A7AAA1FE35F}" type="presParOf" srcId="{F8DCABE3-F84F-4E38-BAB5-5BBC53BD15C6}" destId="{081B3630-F26F-415F-A228-2DFAC094998F}" srcOrd="0" destOrd="0" presId="urn:microsoft.com/office/officeart/2005/8/layout/process1"/>
    <dgm:cxn modelId="{AA2400F5-8892-40F2-AC3B-369FBEC8B37A}" type="presParOf" srcId="{F8DCABE3-F84F-4E38-BAB5-5BBC53BD15C6}" destId="{C3AE3FC0-7611-4A49-9BA0-4189B5F45246}" srcOrd="1" destOrd="0" presId="urn:microsoft.com/office/officeart/2005/8/layout/process1"/>
    <dgm:cxn modelId="{6BECB4CA-D2FC-4981-80A8-EE19E76A7EDB}" type="presParOf" srcId="{C3AE3FC0-7611-4A49-9BA0-4189B5F45246}" destId="{98DBB6F3-A239-43AA-AC46-3C2C7846A0E1}" srcOrd="0" destOrd="0" presId="urn:microsoft.com/office/officeart/2005/8/layout/process1"/>
    <dgm:cxn modelId="{059CA226-2395-47D8-BDC9-96B21B1CEF48}" type="presParOf" srcId="{F8DCABE3-F84F-4E38-BAB5-5BBC53BD15C6}" destId="{7594D63F-6A53-46CC-ABC1-315B65D15C38}"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72D476D-A4B3-4E07-B66C-1A780B632CEB}" type="doc">
      <dgm:prSet loTypeId="urn:microsoft.com/office/officeart/2005/8/layout/process1" loCatId="process" qsTypeId="urn:microsoft.com/office/officeart/2005/8/quickstyle/simple1" qsCatId="simple" csTypeId="urn:microsoft.com/office/officeart/2005/8/colors/accent1_2" csCatId="accent1" phldr="1"/>
      <dgm:spPr/>
    </dgm:pt>
    <dgm:pt modelId="{35B62A12-E9E7-4D69-BC8D-155478A684C3}">
      <dgm:prSet phldrT="[Tekst]" custT="1"/>
      <dgm:spPr/>
      <dgm:t>
        <a:bodyPr/>
        <a:lstStyle/>
        <a:p>
          <a:r>
            <a:rPr lang="nl-BE" sz="2000" dirty="0"/>
            <a:t>Leeftijd 53-74 jaar</a:t>
          </a:r>
        </a:p>
      </dgm:t>
    </dgm:pt>
    <dgm:pt modelId="{FCF98D47-BFE5-42F6-8964-F29E4C0BEA26}" type="parTrans" cxnId="{3E67FA9B-CFD3-4E39-8042-F57E179ACF7C}">
      <dgm:prSet/>
      <dgm:spPr/>
      <dgm:t>
        <a:bodyPr/>
        <a:lstStyle/>
        <a:p>
          <a:endParaRPr lang="nl-BE"/>
        </a:p>
      </dgm:t>
    </dgm:pt>
    <dgm:pt modelId="{00309433-7B38-46FE-8FFF-C73B1FE01FC6}" type="sibTrans" cxnId="{3E67FA9B-CFD3-4E39-8042-F57E179ACF7C}">
      <dgm:prSet/>
      <dgm:spPr/>
      <dgm:t>
        <a:bodyPr/>
        <a:lstStyle/>
        <a:p>
          <a:endParaRPr lang="nl-BE"/>
        </a:p>
      </dgm:t>
    </dgm:pt>
    <dgm:pt modelId="{2E9CBF84-7780-4831-BFC0-C61EA83A550A}">
      <dgm:prSet phldrT="[Tekst]" custT="1"/>
      <dgm:spPr/>
      <dgm:t>
        <a:bodyPr/>
        <a:lstStyle/>
        <a:p>
          <a:r>
            <a:rPr lang="nl-BE" sz="1400" dirty="0"/>
            <a:t>Screeningsstatus nagaan en informeren over het bevolkingsonderzoek</a:t>
          </a:r>
        </a:p>
      </dgm:t>
    </dgm:pt>
    <dgm:pt modelId="{603C323B-66EC-4A03-9797-E1259195D9AC}" type="parTrans" cxnId="{82061789-56B4-4978-A216-142A0596DE65}">
      <dgm:prSet/>
      <dgm:spPr/>
      <dgm:t>
        <a:bodyPr/>
        <a:lstStyle/>
        <a:p>
          <a:endParaRPr lang="nl-BE"/>
        </a:p>
      </dgm:t>
    </dgm:pt>
    <dgm:pt modelId="{221B4C41-56B5-40D6-9024-DCD6B60B8513}" type="sibTrans" cxnId="{82061789-56B4-4978-A216-142A0596DE65}">
      <dgm:prSet/>
      <dgm:spPr/>
      <dgm:t>
        <a:bodyPr/>
        <a:lstStyle/>
        <a:p>
          <a:endParaRPr lang="nl-BE"/>
        </a:p>
      </dgm:t>
    </dgm:pt>
    <dgm:pt modelId="{F8DCABE3-F84F-4E38-BAB5-5BBC53BD15C6}" type="pres">
      <dgm:prSet presAssocID="{372D476D-A4B3-4E07-B66C-1A780B632CEB}" presName="Name0" presStyleCnt="0">
        <dgm:presLayoutVars>
          <dgm:dir/>
          <dgm:resizeHandles val="exact"/>
        </dgm:presLayoutVars>
      </dgm:prSet>
      <dgm:spPr/>
    </dgm:pt>
    <dgm:pt modelId="{081B3630-F26F-415F-A228-2DFAC094998F}" type="pres">
      <dgm:prSet presAssocID="{35B62A12-E9E7-4D69-BC8D-155478A684C3}" presName="node" presStyleLbl="node1" presStyleIdx="0" presStyleCnt="2">
        <dgm:presLayoutVars>
          <dgm:bulletEnabled val="1"/>
        </dgm:presLayoutVars>
      </dgm:prSet>
      <dgm:spPr/>
      <dgm:t>
        <a:bodyPr/>
        <a:lstStyle/>
        <a:p>
          <a:endParaRPr lang="nl-BE"/>
        </a:p>
      </dgm:t>
    </dgm:pt>
    <dgm:pt modelId="{C3AE3FC0-7611-4A49-9BA0-4189B5F45246}" type="pres">
      <dgm:prSet presAssocID="{00309433-7B38-46FE-8FFF-C73B1FE01FC6}" presName="sibTrans" presStyleLbl="sibTrans2D1" presStyleIdx="0" presStyleCnt="1"/>
      <dgm:spPr/>
      <dgm:t>
        <a:bodyPr/>
        <a:lstStyle/>
        <a:p>
          <a:endParaRPr lang="nl-BE"/>
        </a:p>
      </dgm:t>
    </dgm:pt>
    <dgm:pt modelId="{98DBB6F3-A239-43AA-AC46-3C2C7846A0E1}" type="pres">
      <dgm:prSet presAssocID="{00309433-7B38-46FE-8FFF-C73B1FE01FC6}" presName="connectorText" presStyleLbl="sibTrans2D1" presStyleIdx="0" presStyleCnt="1"/>
      <dgm:spPr/>
      <dgm:t>
        <a:bodyPr/>
        <a:lstStyle/>
        <a:p>
          <a:endParaRPr lang="nl-BE"/>
        </a:p>
      </dgm:t>
    </dgm:pt>
    <dgm:pt modelId="{7594D63F-6A53-46CC-ABC1-315B65D15C38}" type="pres">
      <dgm:prSet presAssocID="{2E9CBF84-7780-4831-BFC0-C61EA83A550A}" presName="node" presStyleLbl="node1" presStyleIdx="1" presStyleCnt="2">
        <dgm:presLayoutVars>
          <dgm:bulletEnabled val="1"/>
        </dgm:presLayoutVars>
      </dgm:prSet>
      <dgm:spPr/>
      <dgm:t>
        <a:bodyPr/>
        <a:lstStyle/>
        <a:p>
          <a:endParaRPr lang="nl-BE"/>
        </a:p>
      </dgm:t>
    </dgm:pt>
  </dgm:ptLst>
  <dgm:cxnLst>
    <dgm:cxn modelId="{BF125BBD-A416-479E-8B50-2750C0381245}" type="presOf" srcId="{372D476D-A4B3-4E07-B66C-1A780B632CEB}" destId="{F8DCABE3-F84F-4E38-BAB5-5BBC53BD15C6}" srcOrd="0" destOrd="0" presId="urn:microsoft.com/office/officeart/2005/8/layout/process1"/>
    <dgm:cxn modelId="{8405F3C3-6ED9-4723-A4EA-D595FA7F0313}" type="presOf" srcId="{00309433-7B38-46FE-8FFF-C73B1FE01FC6}" destId="{98DBB6F3-A239-43AA-AC46-3C2C7846A0E1}" srcOrd="1" destOrd="0" presId="urn:microsoft.com/office/officeart/2005/8/layout/process1"/>
    <dgm:cxn modelId="{E8B02B56-7D98-4DEE-A36F-D1B2655FA83B}" type="presOf" srcId="{35B62A12-E9E7-4D69-BC8D-155478A684C3}" destId="{081B3630-F26F-415F-A228-2DFAC094998F}" srcOrd="0" destOrd="0" presId="urn:microsoft.com/office/officeart/2005/8/layout/process1"/>
    <dgm:cxn modelId="{82061789-56B4-4978-A216-142A0596DE65}" srcId="{372D476D-A4B3-4E07-B66C-1A780B632CEB}" destId="{2E9CBF84-7780-4831-BFC0-C61EA83A550A}" srcOrd="1" destOrd="0" parTransId="{603C323B-66EC-4A03-9797-E1259195D9AC}" sibTransId="{221B4C41-56B5-40D6-9024-DCD6B60B8513}"/>
    <dgm:cxn modelId="{AE6BA2D6-AD86-4531-98AA-B130149F64B5}" type="presOf" srcId="{00309433-7B38-46FE-8FFF-C73B1FE01FC6}" destId="{C3AE3FC0-7611-4A49-9BA0-4189B5F45246}" srcOrd="0" destOrd="0" presId="urn:microsoft.com/office/officeart/2005/8/layout/process1"/>
    <dgm:cxn modelId="{3E67FA9B-CFD3-4E39-8042-F57E179ACF7C}" srcId="{372D476D-A4B3-4E07-B66C-1A780B632CEB}" destId="{35B62A12-E9E7-4D69-BC8D-155478A684C3}" srcOrd="0" destOrd="0" parTransId="{FCF98D47-BFE5-42F6-8964-F29E4C0BEA26}" sibTransId="{00309433-7B38-46FE-8FFF-C73B1FE01FC6}"/>
    <dgm:cxn modelId="{941F6631-4E31-4A3B-B8C1-441900FE7940}" type="presOf" srcId="{2E9CBF84-7780-4831-BFC0-C61EA83A550A}" destId="{7594D63F-6A53-46CC-ABC1-315B65D15C38}" srcOrd="0" destOrd="0" presId="urn:microsoft.com/office/officeart/2005/8/layout/process1"/>
    <dgm:cxn modelId="{C47BBCA5-50A5-4184-9617-9A7AAA1FE35F}" type="presParOf" srcId="{F8DCABE3-F84F-4E38-BAB5-5BBC53BD15C6}" destId="{081B3630-F26F-415F-A228-2DFAC094998F}" srcOrd="0" destOrd="0" presId="urn:microsoft.com/office/officeart/2005/8/layout/process1"/>
    <dgm:cxn modelId="{AA2400F5-8892-40F2-AC3B-369FBEC8B37A}" type="presParOf" srcId="{F8DCABE3-F84F-4E38-BAB5-5BBC53BD15C6}" destId="{C3AE3FC0-7611-4A49-9BA0-4189B5F45246}" srcOrd="1" destOrd="0" presId="urn:microsoft.com/office/officeart/2005/8/layout/process1"/>
    <dgm:cxn modelId="{6BECB4CA-D2FC-4981-80A8-EE19E76A7EDB}" type="presParOf" srcId="{C3AE3FC0-7611-4A49-9BA0-4189B5F45246}" destId="{98DBB6F3-A239-43AA-AC46-3C2C7846A0E1}" srcOrd="0" destOrd="0" presId="urn:microsoft.com/office/officeart/2005/8/layout/process1"/>
    <dgm:cxn modelId="{059CA226-2395-47D8-BDC9-96B21B1CEF48}" type="presParOf" srcId="{F8DCABE3-F84F-4E38-BAB5-5BBC53BD15C6}" destId="{7594D63F-6A53-46CC-ABC1-315B65D15C38}" srcOrd="2"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72D476D-A4B3-4E07-B66C-1A780B632CEB}" type="doc">
      <dgm:prSet loTypeId="urn:microsoft.com/office/officeart/2005/8/layout/process1" loCatId="process" qsTypeId="urn:microsoft.com/office/officeart/2005/8/quickstyle/simple1" qsCatId="simple" csTypeId="urn:microsoft.com/office/officeart/2005/8/colors/accent1_2" csCatId="accent1" phldr="1"/>
      <dgm:spPr/>
    </dgm:pt>
    <dgm:pt modelId="{35B62A12-E9E7-4D69-BC8D-155478A684C3}">
      <dgm:prSet phldrT="[Tekst]" custT="1"/>
      <dgm:spPr/>
      <dgm:t>
        <a:bodyPr/>
        <a:lstStyle/>
        <a:p>
          <a:r>
            <a:rPr lang="nl-BE" sz="2000" dirty="0"/>
            <a:t>Leeftijd &gt;74 jaar</a:t>
          </a:r>
        </a:p>
      </dgm:t>
    </dgm:pt>
    <dgm:pt modelId="{FCF98D47-BFE5-42F6-8964-F29E4C0BEA26}" type="parTrans" cxnId="{3E67FA9B-CFD3-4E39-8042-F57E179ACF7C}">
      <dgm:prSet/>
      <dgm:spPr/>
      <dgm:t>
        <a:bodyPr/>
        <a:lstStyle/>
        <a:p>
          <a:endParaRPr lang="nl-BE"/>
        </a:p>
      </dgm:t>
    </dgm:pt>
    <dgm:pt modelId="{00309433-7B38-46FE-8FFF-C73B1FE01FC6}" type="sibTrans" cxnId="{3E67FA9B-CFD3-4E39-8042-F57E179ACF7C}">
      <dgm:prSet/>
      <dgm:spPr/>
      <dgm:t>
        <a:bodyPr/>
        <a:lstStyle/>
        <a:p>
          <a:endParaRPr lang="nl-BE"/>
        </a:p>
      </dgm:t>
    </dgm:pt>
    <dgm:pt modelId="{2E9CBF84-7780-4831-BFC0-C61EA83A550A}">
      <dgm:prSet phldrT="[Tekst]" custT="1"/>
      <dgm:spPr/>
      <dgm:t>
        <a:bodyPr/>
        <a:lstStyle/>
        <a:p>
          <a:r>
            <a:rPr lang="nl-BE" sz="1400" dirty="0"/>
            <a:t>Afhankelijk van </a:t>
          </a:r>
          <a:r>
            <a:rPr lang="nl-BE" sz="1400" dirty="0" err="1"/>
            <a:t>comorbiditeit</a:t>
          </a:r>
          <a:r>
            <a:rPr lang="nl-BE" sz="1400" dirty="0"/>
            <a:t>, individueel te bekijken</a:t>
          </a:r>
        </a:p>
      </dgm:t>
    </dgm:pt>
    <dgm:pt modelId="{603C323B-66EC-4A03-9797-E1259195D9AC}" type="parTrans" cxnId="{82061789-56B4-4978-A216-142A0596DE65}">
      <dgm:prSet/>
      <dgm:spPr/>
      <dgm:t>
        <a:bodyPr/>
        <a:lstStyle/>
        <a:p>
          <a:endParaRPr lang="nl-BE"/>
        </a:p>
      </dgm:t>
    </dgm:pt>
    <dgm:pt modelId="{221B4C41-56B5-40D6-9024-DCD6B60B8513}" type="sibTrans" cxnId="{82061789-56B4-4978-A216-142A0596DE65}">
      <dgm:prSet/>
      <dgm:spPr/>
      <dgm:t>
        <a:bodyPr/>
        <a:lstStyle/>
        <a:p>
          <a:endParaRPr lang="nl-BE"/>
        </a:p>
      </dgm:t>
    </dgm:pt>
    <dgm:pt modelId="{F8DCABE3-F84F-4E38-BAB5-5BBC53BD15C6}" type="pres">
      <dgm:prSet presAssocID="{372D476D-A4B3-4E07-B66C-1A780B632CEB}" presName="Name0" presStyleCnt="0">
        <dgm:presLayoutVars>
          <dgm:dir/>
          <dgm:resizeHandles val="exact"/>
        </dgm:presLayoutVars>
      </dgm:prSet>
      <dgm:spPr/>
    </dgm:pt>
    <dgm:pt modelId="{081B3630-F26F-415F-A228-2DFAC094998F}" type="pres">
      <dgm:prSet presAssocID="{35B62A12-E9E7-4D69-BC8D-155478A684C3}" presName="node" presStyleLbl="node1" presStyleIdx="0" presStyleCnt="2">
        <dgm:presLayoutVars>
          <dgm:bulletEnabled val="1"/>
        </dgm:presLayoutVars>
      </dgm:prSet>
      <dgm:spPr/>
      <dgm:t>
        <a:bodyPr/>
        <a:lstStyle/>
        <a:p>
          <a:endParaRPr lang="nl-BE"/>
        </a:p>
      </dgm:t>
    </dgm:pt>
    <dgm:pt modelId="{C3AE3FC0-7611-4A49-9BA0-4189B5F45246}" type="pres">
      <dgm:prSet presAssocID="{00309433-7B38-46FE-8FFF-C73B1FE01FC6}" presName="sibTrans" presStyleLbl="sibTrans2D1" presStyleIdx="0" presStyleCnt="1"/>
      <dgm:spPr/>
      <dgm:t>
        <a:bodyPr/>
        <a:lstStyle/>
        <a:p>
          <a:endParaRPr lang="nl-BE"/>
        </a:p>
      </dgm:t>
    </dgm:pt>
    <dgm:pt modelId="{98DBB6F3-A239-43AA-AC46-3C2C7846A0E1}" type="pres">
      <dgm:prSet presAssocID="{00309433-7B38-46FE-8FFF-C73B1FE01FC6}" presName="connectorText" presStyleLbl="sibTrans2D1" presStyleIdx="0" presStyleCnt="1"/>
      <dgm:spPr/>
      <dgm:t>
        <a:bodyPr/>
        <a:lstStyle/>
        <a:p>
          <a:endParaRPr lang="nl-BE"/>
        </a:p>
      </dgm:t>
    </dgm:pt>
    <dgm:pt modelId="{7594D63F-6A53-46CC-ABC1-315B65D15C38}" type="pres">
      <dgm:prSet presAssocID="{2E9CBF84-7780-4831-BFC0-C61EA83A550A}" presName="node" presStyleLbl="node1" presStyleIdx="1" presStyleCnt="2">
        <dgm:presLayoutVars>
          <dgm:bulletEnabled val="1"/>
        </dgm:presLayoutVars>
      </dgm:prSet>
      <dgm:spPr/>
      <dgm:t>
        <a:bodyPr/>
        <a:lstStyle/>
        <a:p>
          <a:endParaRPr lang="nl-BE"/>
        </a:p>
      </dgm:t>
    </dgm:pt>
  </dgm:ptLst>
  <dgm:cxnLst>
    <dgm:cxn modelId="{BF125BBD-A416-479E-8B50-2750C0381245}" type="presOf" srcId="{372D476D-A4B3-4E07-B66C-1A780B632CEB}" destId="{F8DCABE3-F84F-4E38-BAB5-5BBC53BD15C6}" srcOrd="0" destOrd="0" presId="urn:microsoft.com/office/officeart/2005/8/layout/process1"/>
    <dgm:cxn modelId="{8405F3C3-6ED9-4723-A4EA-D595FA7F0313}" type="presOf" srcId="{00309433-7B38-46FE-8FFF-C73B1FE01FC6}" destId="{98DBB6F3-A239-43AA-AC46-3C2C7846A0E1}" srcOrd="1" destOrd="0" presId="urn:microsoft.com/office/officeart/2005/8/layout/process1"/>
    <dgm:cxn modelId="{E8B02B56-7D98-4DEE-A36F-D1B2655FA83B}" type="presOf" srcId="{35B62A12-E9E7-4D69-BC8D-155478A684C3}" destId="{081B3630-F26F-415F-A228-2DFAC094998F}" srcOrd="0" destOrd="0" presId="urn:microsoft.com/office/officeart/2005/8/layout/process1"/>
    <dgm:cxn modelId="{82061789-56B4-4978-A216-142A0596DE65}" srcId="{372D476D-A4B3-4E07-B66C-1A780B632CEB}" destId="{2E9CBF84-7780-4831-BFC0-C61EA83A550A}" srcOrd="1" destOrd="0" parTransId="{603C323B-66EC-4A03-9797-E1259195D9AC}" sibTransId="{221B4C41-56B5-40D6-9024-DCD6B60B8513}"/>
    <dgm:cxn modelId="{AE6BA2D6-AD86-4531-98AA-B130149F64B5}" type="presOf" srcId="{00309433-7B38-46FE-8FFF-C73B1FE01FC6}" destId="{C3AE3FC0-7611-4A49-9BA0-4189B5F45246}" srcOrd="0" destOrd="0" presId="urn:microsoft.com/office/officeart/2005/8/layout/process1"/>
    <dgm:cxn modelId="{3E67FA9B-CFD3-4E39-8042-F57E179ACF7C}" srcId="{372D476D-A4B3-4E07-B66C-1A780B632CEB}" destId="{35B62A12-E9E7-4D69-BC8D-155478A684C3}" srcOrd="0" destOrd="0" parTransId="{FCF98D47-BFE5-42F6-8964-F29E4C0BEA26}" sibTransId="{00309433-7B38-46FE-8FFF-C73B1FE01FC6}"/>
    <dgm:cxn modelId="{941F6631-4E31-4A3B-B8C1-441900FE7940}" type="presOf" srcId="{2E9CBF84-7780-4831-BFC0-C61EA83A550A}" destId="{7594D63F-6A53-46CC-ABC1-315B65D15C38}" srcOrd="0" destOrd="0" presId="urn:microsoft.com/office/officeart/2005/8/layout/process1"/>
    <dgm:cxn modelId="{C47BBCA5-50A5-4184-9617-9A7AAA1FE35F}" type="presParOf" srcId="{F8DCABE3-F84F-4E38-BAB5-5BBC53BD15C6}" destId="{081B3630-F26F-415F-A228-2DFAC094998F}" srcOrd="0" destOrd="0" presId="urn:microsoft.com/office/officeart/2005/8/layout/process1"/>
    <dgm:cxn modelId="{AA2400F5-8892-40F2-AC3B-369FBEC8B37A}" type="presParOf" srcId="{F8DCABE3-F84F-4E38-BAB5-5BBC53BD15C6}" destId="{C3AE3FC0-7611-4A49-9BA0-4189B5F45246}" srcOrd="1" destOrd="0" presId="urn:microsoft.com/office/officeart/2005/8/layout/process1"/>
    <dgm:cxn modelId="{6BECB4CA-D2FC-4981-80A8-EE19E76A7EDB}" type="presParOf" srcId="{C3AE3FC0-7611-4A49-9BA0-4189B5F45246}" destId="{98DBB6F3-A239-43AA-AC46-3C2C7846A0E1}" srcOrd="0" destOrd="0" presId="urn:microsoft.com/office/officeart/2005/8/layout/process1"/>
    <dgm:cxn modelId="{059CA226-2395-47D8-BDC9-96B21B1CEF48}" type="presParOf" srcId="{F8DCABE3-F84F-4E38-BAB5-5BBC53BD15C6}" destId="{7594D63F-6A53-46CC-ABC1-315B65D15C38}" srcOrd="2" destOrd="0" presId="urn:microsoft.com/office/officeart/2005/8/layout/process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680720-1690-4178-803B-D1268743C747}" type="doc">
      <dgm:prSet loTypeId="urn:microsoft.com/office/officeart/2005/8/layout/process1" loCatId="process" qsTypeId="urn:microsoft.com/office/officeart/2005/8/quickstyle/simple1" qsCatId="simple" csTypeId="urn:microsoft.com/office/officeart/2005/8/colors/accent1_2" csCatId="accent1" phldr="1"/>
      <dgm:spPr/>
    </dgm:pt>
    <dgm:pt modelId="{D43823EB-42F7-43C9-B0C7-7B902B4317C6}">
      <dgm:prSet phldrT="[Tekst]"/>
      <dgm:spPr/>
      <dgm:t>
        <a:bodyPr/>
        <a:lstStyle/>
        <a:p>
          <a:r>
            <a:rPr lang="nl-BE" dirty="0"/>
            <a:t>Familiale </a:t>
          </a:r>
          <a:r>
            <a:rPr lang="nl-BE" b="1" u="sng" dirty="0"/>
            <a:t>erfelijke</a:t>
          </a:r>
          <a:r>
            <a:rPr lang="nl-BE" dirty="0"/>
            <a:t> risico aandoening</a:t>
          </a:r>
        </a:p>
      </dgm:t>
    </dgm:pt>
    <dgm:pt modelId="{8114BA84-574C-4843-B7C5-6D07E3F86E7F}" type="parTrans" cxnId="{2E04B6CC-F7BE-43C4-9B48-FF3FC038B547}">
      <dgm:prSet/>
      <dgm:spPr/>
      <dgm:t>
        <a:bodyPr/>
        <a:lstStyle/>
        <a:p>
          <a:endParaRPr lang="nl-BE"/>
        </a:p>
      </dgm:t>
    </dgm:pt>
    <dgm:pt modelId="{D98C140F-D825-40A2-A3AE-DEA57FD9423E}" type="sibTrans" cxnId="{2E04B6CC-F7BE-43C4-9B48-FF3FC038B547}">
      <dgm:prSet/>
      <dgm:spPr/>
      <dgm:t>
        <a:bodyPr/>
        <a:lstStyle/>
        <a:p>
          <a:endParaRPr lang="nl-BE"/>
        </a:p>
      </dgm:t>
    </dgm:pt>
    <dgm:pt modelId="{E9180622-B0C3-4F16-9950-256F4A42B637}">
      <dgm:prSet phldrT="[Tekst]"/>
      <dgm:spPr/>
      <dgm:t>
        <a:bodyPr/>
        <a:lstStyle/>
        <a:p>
          <a:r>
            <a:rPr lang="nl-BE" dirty="0"/>
            <a:t>Lynch</a:t>
          </a:r>
        </a:p>
        <a:p>
          <a:r>
            <a:rPr lang="nl-BE" dirty="0"/>
            <a:t>FAP</a:t>
          </a:r>
        </a:p>
        <a:p>
          <a:r>
            <a:rPr lang="nl-BE" dirty="0"/>
            <a:t>HNPCC</a:t>
          </a:r>
        </a:p>
      </dgm:t>
    </dgm:pt>
    <dgm:pt modelId="{9D337D81-DA5C-466E-8E0C-0A5400121E3F}" type="parTrans" cxnId="{E5988A25-C05E-47BA-8387-E4B974787426}">
      <dgm:prSet/>
      <dgm:spPr/>
      <dgm:t>
        <a:bodyPr/>
        <a:lstStyle/>
        <a:p>
          <a:endParaRPr lang="nl-BE"/>
        </a:p>
      </dgm:t>
    </dgm:pt>
    <dgm:pt modelId="{44E5DE4C-0304-4860-BDAB-49BE9E1A7452}" type="sibTrans" cxnId="{E5988A25-C05E-47BA-8387-E4B974787426}">
      <dgm:prSet/>
      <dgm:spPr/>
      <dgm:t>
        <a:bodyPr/>
        <a:lstStyle/>
        <a:p>
          <a:endParaRPr lang="nl-BE"/>
        </a:p>
      </dgm:t>
    </dgm:pt>
    <dgm:pt modelId="{1DDAF51A-B82C-4E75-921E-4B063BE77A63}">
      <dgm:prSet phldrT="[Tekst]"/>
      <dgm:spPr/>
      <dgm:t>
        <a:bodyPr/>
        <a:lstStyle/>
        <a:p>
          <a:r>
            <a:rPr lang="nl-BE" dirty="0"/>
            <a:t>Aanvullend onderzoek</a:t>
          </a:r>
        </a:p>
        <a:p>
          <a:r>
            <a:rPr lang="nl-BE" dirty="0"/>
            <a:t>(casus 2)</a:t>
          </a:r>
        </a:p>
      </dgm:t>
    </dgm:pt>
    <dgm:pt modelId="{623DF13F-E9B5-4622-B21E-9A0F99C76FB9}" type="parTrans" cxnId="{A30BBBC7-268E-4523-A8F3-9B222AE04E13}">
      <dgm:prSet/>
      <dgm:spPr/>
      <dgm:t>
        <a:bodyPr/>
        <a:lstStyle/>
        <a:p>
          <a:endParaRPr lang="nl-BE"/>
        </a:p>
      </dgm:t>
    </dgm:pt>
    <dgm:pt modelId="{81A808B6-7A51-4092-899F-99C307C3D7E9}" type="sibTrans" cxnId="{A30BBBC7-268E-4523-A8F3-9B222AE04E13}">
      <dgm:prSet/>
      <dgm:spPr/>
      <dgm:t>
        <a:bodyPr/>
        <a:lstStyle/>
        <a:p>
          <a:endParaRPr lang="nl-BE"/>
        </a:p>
      </dgm:t>
    </dgm:pt>
    <dgm:pt modelId="{1669677E-B768-4AA6-AAFD-113D46AA78C3}" type="pres">
      <dgm:prSet presAssocID="{97680720-1690-4178-803B-D1268743C747}" presName="Name0" presStyleCnt="0">
        <dgm:presLayoutVars>
          <dgm:dir/>
          <dgm:resizeHandles val="exact"/>
        </dgm:presLayoutVars>
      </dgm:prSet>
      <dgm:spPr/>
    </dgm:pt>
    <dgm:pt modelId="{9D8A804A-AA2B-40AA-B33E-A28FCA1E01CF}" type="pres">
      <dgm:prSet presAssocID="{D43823EB-42F7-43C9-B0C7-7B902B4317C6}" presName="node" presStyleLbl="node1" presStyleIdx="0" presStyleCnt="3">
        <dgm:presLayoutVars>
          <dgm:bulletEnabled val="1"/>
        </dgm:presLayoutVars>
      </dgm:prSet>
      <dgm:spPr/>
      <dgm:t>
        <a:bodyPr/>
        <a:lstStyle/>
        <a:p>
          <a:endParaRPr lang="nl-BE"/>
        </a:p>
      </dgm:t>
    </dgm:pt>
    <dgm:pt modelId="{952D2AEA-9CB9-4AC9-8AAA-F52A48BCF842}" type="pres">
      <dgm:prSet presAssocID="{D98C140F-D825-40A2-A3AE-DEA57FD9423E}" presName="sibTrans" presStyleLbl="sibTrans2D1" presStyleIdx="0" presStyleCnt="2"/>
      <dgm:spPr/>
      <dgm:t>
        <a:bodyPr/>
        <a:lstStyle/>
        <a:p>
          <a:endParaRPr lang="nl-BE"/>
        </a:p>
      </dgm:t>
    </dgm:pt>
    <dgm:pt modelId="{DA5D3724-1561-46F0-A6B1-1AF49E7CBB09}" type="pres">
      <dgm:prSet presAssocID="{D98C140F-D825-40A2-A3AE-DEA57FD9423E}" presName="connectorText" presStyleLbl="sibTrans2D1" presStyleIdx="0" presStyleCnt="2"/>
      <dgm:spPr/>
      <dgm:t>
        <a:bodyPr/>
        <a:lstStyle/>
        <a:p>
          <a:endParaRPr lang="nl-BE"/>
        </a:p>
      </dgm:t>
    </dgm:pt>
    <dgm:pt modelId="{682812FB-C576-4EF6-821F-739672179CD5}" type="pres">
      <dgm:prSet presAssocID="{E9180622-B0C3-4F16-9950-256F4A42B637}" presName="node" presStyleLbl="node1" presStyleIdx="1" presStyleCnt="3">
        <dgm:presLayoutVars>
          <dgm:bulletEnabled val="1"/>
        </dgm:presLayoutVars>
      </dgm:prSet>
      <dgm:spPr/>
      <dgm:t>
        <a:bodyPr/>
        <a:lstStyle/>
        <a:p>
          <a:endParaRPr lang="nl-BE"/>
        </a:p>
      </dgm:t>
    </dgm:pt>
    <dgm:pt modelId="{566EF24E-1462-4767-9137-1E9A3AAAE61B}" type="pres">
      <dgm:prSet presAssocID="{44E5DE4C-0304-4860-BDAB-49BE9E1A7452}" presName="sibTrans" presStyleLbl="sibTrans2D1" presStyleIdx="1" presStyleCnt="2"/>
      <dgm:spPr/>
      <dgm:t>
        <a:bodyPr/>
        <a:lstStyle/>
        <a:p>
          <a:endParaRPr lang="nl-BE"/>
        </a:p>
      </dgm:t>
    </dgm:pt>
    <dgm:pt modelId="{CB10C6DF-9741-4A71-9F78-33C2A526B328}" type="pres">
      <dgm:prSet presAssocID="{44E5DE4C-0304-4860-BDAB-49BE9E1A7452}" presName="connectorText" presStyleLbl="sibTrans2D1" presStyleIdx="1" presStyleCnt="2"/>
      <dgm:spPr/>
      <dgm:t>
        <a:bodyPr/>
        <a:lstStyle/>
        <a:p>
          <a:endParaRPr lang="nl-BE"/>
        </a:p>
      </dgm:t>
    </dgm:pt>
    <dgm:pt modelId="{F2A2D007-3BC7-4B0E-A806-B3DE65E57AE6}" type="pres">
      <dgm:prSet presAssocID="{1DDAF51A-B82C-4E75-921E-4B063BE77A63}" presName="node" presStyleLbl="node1" presStyleIdx="2" presStyleCnt="3">
        <dgm:presLayoutVars>
          <dgm:bulletEnabled val="1"/>
        </dgm:presLayoutVars>
      </dgm:prSet>
      <dgm:spPr/>
      <dgm:t>
        <a:bodyPr/>
        <a:lstStyle/>
        <a:p>
          <a:endParaRPr lang="nl-BE"/>
        </a:p>
      </dgm:t>
    </dgm:pt>
  </dgm:ptLst>
  <dgm:cxnLst>
    <dgm:cxn modelId="{6457ABBD-8889-4266-AABF-50E4F27034D4}" type="presOf" srcId="{44E5DE4C-0304-4860-BDAB-49BE9E1A7452}" destId="{566EF24E-1462-4767-9137-1E9A3AAAE61B}" srcOrd="0" destOrd="0" presId="urn:microsoft.com/office/officeart/2005/8/layout/process1"/>
    <dgm:cxn modelId="{35FA03BB-3124-4FA0-BDF6-2A2B8952F4FE}" type="presOf" srcId="{E9180622-B0C3-4F16-9950-256F4A42B637}" destId="{682812FB-C576-4EF6-821F-739672179CD5}" srcOrd="0" destOrd="0" presId="urn:microsoft.com/office/officeart/2005/8/layout/process1"/>
    <dgm:cxn modelId="{2F8F8F17-B477-4D55-B2D8-ECC2991CC985}" type="presOf" srcId="{D43823EB-42F7-43C9-B0C7-7B902B4317C6}" destId="{9D8A804A-AA2B-40AA-B33E-A28FCA1E01CF}" srcOrd="0" destOrd="0" presId="urn:microsoft.com/office/officeart/2005/8/layout/process1"/>
    <dgm:cxn modelId="{2AB78B68-A56E-42F2-B3A9-D03F857A3219}" type="presOf" srcId="{D98C140F-D825-40A2-A3AE-DEA57FD9423E}" destId="{952D2AEA-9CB9-4AC9-8AAA-F52A48BCF842}" srcOrd="0" destOrd="0" presId="urn:microsoft.com/office/officeart/2005/8/layout/process1"/>
    <dgm:cxn modelId="{2E04B6CC-F7BE-43C4-9B48-FF3FC038B547}" srcId="{97680720-1690-4178-803B-D1268743C747}" destId="{D43823EB-42F7-43C9-B0C7-7B902B4317C6}" srcOrd="0" destOrd="0" parTransId="{8114BA84-574C-4843-B7C5-6D07E3F86E7F}" sibTransId="{D98C140F-D825-40A2-A3AE-DEA57FD9423E}"/>
    <dgm:cxn modelId="{9E8B1844-8BE0-46FD-9F23-2F95E434E4CF}" type="presOf" srcId="{1DDAF51A-B82C-4E75-921E-4B063BE77A63}" destId="{F2A2D007-3BC7-4B0E-A806-B3DE65E57AE6}" srcOrd="0" destOrd="0" presId="urn:microsoft.com/office/officeart/2005/8/layout/process1"/>
    <dgm:cxn modelId="{BF79F7F5-6AEE-41EA-9F03-C88ED39A0A34}" type="presOf" srcId="{D98C140F-D825-40A2-A3AE-DEA57FD9423E}" destId="{DA5D3724-1561-46F0-A6B1-1AF49E7CBB09}" srcOrd="1" destOrd="0" presId="urn:microsoft.com/office/officeart/2005/8/layout/process1"/>
    <dgm:cxn modelId="{E5988A25-C05E-47BA-8387-E4B974787426}" srcId="{97680720-1690-4178-803B-D1268743C747}" destId="{E9180622-B0C3-4F16-9950-256F4A42B637}" srcOrd="1" destOrd="0" parTransId="{9D337D81-DA5C-466E-8E0C-0A5400121E3F}" sibTransId="{44E5DE4C-0304-4860-BDAB-49BE9E1A7452}"/>
    <dgm:cxn modelId="{A30BBBC7-268E-4523-A8F3-9B222AE04E13}" srcId="{97680720-1690-4178-803B-D1268743C747}" destId="{1DDAF51A-B82C-4E75-921E-4B063BE77A63}" srcOrd="2" destOrd="0" parTransId="{623DF13F-E9B5-4622-B21E-9A0F99C76FB9}" sibTransId="{81A808B6-7A51-4092-899F-99C307C3D7E9}"/>
    <dgm:cxn modelId="{55E2EE38-274E-41D1-9DC1-E434DB843C37}" type="presOf" srcId="{97680720-1690-4178-803B-D1268743C747}" destId="{1669677E-B768-4AA6-AAFD-113D46AA78C3}" srcOrd="0" destOrd="0" presId="urn:microsoft.com/office/officeart/2005/8/layout/process1"/>
    <dgm:cxn modelId="{5D5D61B7-D041-4884-978D-E67A9893B848}" type="presOf" srcId="{44E5DE4C-0304-4860-BDAB-49BE9E1A7452}" destId="{CB10C6DF-9741-4A71-9F78-33C2A526B328}" srcOrd="1" destOrd="0" presId="urn:microsoft.com/office/officeart/2005/8/layout/process1"/>
    <dgm:cxn modelId="{2D6C75CF-6139-4EE5-BE1A-1A4015531EC6}" type="presParOf" srcId="{1669677E-B768-4AA6-AAFD-113D46AA78C3}" destId="{9D8A804A-AA2B-40AA-B33E-A28FCA1E01CF}" srcOrd="0" destOrd="0" presId="urn:microsoft.com/office/officeart/2005/8/layout/process1"/>
    <dgm:cxn modelId="{580DEFF2-C949-470B-97A6-B7CC959180CA}" type="presParOf" srcId="{1669677E-B768-4AA6-AAFD-113D46AA78C3}" destId="{952D2AEA-9CB9-4AC9-8AAA-F52A48BCF842}" srcOrd="1" destOrd="0" presId="urn:microsoft.com/office/officeart/2005/8/layout/process1"/>
    <dgm:cxn modelId="{F53E4574-F382-4B90-89EB-D308C110E9BF}" type="presParOf" srcId="{952D2AEA-9CB9-4AC9-8AAA-F52A48BCF842}" destId="{DA5D3724-1561-46F0-A6B1-1AF49E7CBB09}" srcOrd="0" destOrd="0" presId="urn:microsoft.com/office/officeart/2005/8/layout/process1"/>
    <dgm:cxn modelId="{EA413D75-B1B2-49EB-86D3-81D6C11CA34B}" type="presParOf" srcId="{1669677E-B768-4AA6-AAFD-113D46AA78C3}" destId="{682812FB-C576-4EF6-821F-739672179CD5}" srcOrd="2" destOrd="0" presId="urn:microsoft.com/office/officeart/2005/8/layout/process1"/>
    <dgm:cxn modelId="{68AC7AE6-5940-4DED-BF35-245DFADB4576}" type="presParOf" srcId="{1669677E-B768-4AA6-AAFD-113D46AA78C3}" destId="{566EF24E-1462-4767-9137-1E9A3AAAE61B}" srcOrd="3" destOrd="0" presId="urn:microsoft.com/office/officeart/2005/8/layout/process1"/>
    <dgm:cxn modelId="{ECA439F8-1A06-4DCA-AFD4-EDECF68017B4}" type="presParOf" srcId="{566EF24E-1462-4767-9137-1E9A3AAAE61B}" destId="{CB10C6DF-9741-4A71-9F78-33C2A526B328}" srcOrd="0" destOrd="0" presId="urn:microsoft.com/office/officeart/2005/8/layout/process1"/>
    <dgm:cxn modelId="{A25F6C36-99FF-4733-963E-252F7F2F914C}" type="presParOf" srcId="{1669677E-B768-4AA6-AAFD-113D46AA78C3}" destId="{F2A2D007-3BC7-4B0E-A806-B3DE65E57AE6}"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13A039-F0F5-4E8E-9DAD-5C2B4582E8F1}" type="doc">
      <dgm:prSet loTypeId="urn:microsoft.com/office/officeart/2005/8/layout/process1" loCatId="process" qsTypeId="urn:microsoft.com/office/officeart/2005/8/quickstyle/simple1" qsCatId="simple" csTypeId="urn:microsoft.com/office/officeart/2005/8/colors/accent1_2" csCatId="accent1" phldr="1"/>
      <dgm:spPr/>
    </dgm:pt>
    <dgm:pt modelId="{2A26B867-0A42-4758-BE47-16569B96CBB0}">
      <dgm:prSet phldrT="[Tekst]"/>
      <dgm:spPr/>
      <dgm:t>
        <a:bodyPr/>
        <a:lstStyle/>
        <a:p>
          <a:r>
            <a:rPr lang="nl-BE" dirty="0"/>
            <a:t>Persoonlijke risico aandoening</a:t>
          </a:r>
        </a:p>
      </dgm:t>
    </dgm:pt>
    <dgm:pt modelId="{9CB2747D-0988-4DF1-8904-45EBCC9771EC}" type="parTrans" cxnId="{88F18BDB-23BB-45A3-B139-28D3542F529A}">
      <dgm:prSet/>
      <dgm:spPr/>
      <dgm:t>
        <a:bodyPr/>
        <a:lstStyle/>
        <a:p>
          <a:endParaRPr lang="nl-BE"/>
        </a:p>
      </dgm:t>
    </dgm:pt>
    <dgm:pt modelId="{B35E81BA-7CBE-4CD1-9EA6-E47AE1F257F6}" type="sibTrans" cxnId="{88F18BDB-23BB-45A3-B139-28D3542F529A}">
      <dgm:prSet/>
      <dgm:spPr/>
      <dgm:t>
        <a:bodyPr/>
        <a:lstStyle/>
        <a:p>
          <a:endParaRPr lang="nl-BE"/>
        </a:p>
      </dgm:t>
    </dgm:pt>
    <dgm:pt modelId="{6C442B3D-7C8D-484A-B7FE-3EEFB7070F2C}">
      <dgm:prSet phldrT="[Tekst]"/>
      <dgm:spPr/>
      <dgm:t>
        <a:bodyPr/>
        <a:lstStyle/>
        <a:p>
          <a:r>
            <a:rPr lang="nl-BE" dirty="0"/>
            <a:t>Poliep (hoog risico)</a:t>
          </a:r>
        </a:p>
        <a:p>
          <a:r>
            <a:rPr lang="nl-BE" dirty="0"/>
            <a:t>IBD (&gt;8j)</a:t>
          </a:r>
        </a:p>
      </dgm:t>
    </dgm:pt>
    <dgm:pt modelId="{A23D30DC-0B56-4FA3-8B48-E73A6B8F18E5}" type="parTrans" cxnId="{68C4357C-17AC-442B-B167-6FFC1D6F7DD5}">
      <dgm:prSet/>
      <dgm:spPr/>
      <dgm:t>
        <a:bodyPr/>
        <a:lstStyle/>
        <a:p>
          <a:endParaRPr lang="nl-BE"/>
        </a:p>
      </dgm:t>
    </dgm:pt>
    <dgm:pt modelId="{14C20DB0-19FC-4370-8C24-9FB3C1991720}" type="sibTrans" cxnId="{68C4357C-17AC-442B-B167-6FFC1D6F7DD5}">
      <dgm:prSet/>
      <dgm:spPr/>
      <dgm:t>
        <a:bodyPr/>
        <a:lstStyle/>
        <a:p>
          <a:endParaRPr lang="nl-BE"/>
        </a:p>
      </dgm:t>
    </dgm:pt>
    <dgm:pt modelId="{F0D79F38-90D9-4F6F-9F27-29C99A0231ED}">
      <dgm:prSet phldrT="[Tekst]"/>
      <dgm:spPr/>
      <dgm:t>
        <a:bodyPr/>
        <a:lstStyle/>
        <a:p>
          <a:r>
            <a:rPr lang="nl-BE" dirty="0"/>
            <a:t>Aanvullend onderzoek</a:t>
          </a:r>
        </a:p>
        <a:p>
          <a:r>
            <a:rPr lang="nl-BE" dirty="0"/>
            <a:t>(casus 2)</a:t>
          </a:r>
        </a:p>
      </dgm:t>
    </dgm:pt>
    <dgm:pt modelId="{4FADD97A-7E2A-45B6-B297-FDF60A6FCECF}" type="parTrans" cxnId="{D7672E2A-9534-4EEB-B2D4-F466ADBFB4C6}">
      <dgm:prSet/>
      <dgm:spPr/>
      <dgm:t>
        <a:bodyPr/>
        <a:lstStyle/>
        <a:p>
          <a:endParaRPr lang="nl-BE"/>
        </a:p>
      </dgm:t>
    </dgm:pt>
    <dgm:pt modelId="{29B39A54-5506-4B9F-8367-6C4324E4F0DC}" type="sibTrans" cxnId="{D7672E2A-9534-4EEB-B2D4-F466ADBFB4C6}">
      <dgm:prSet/>
      <dgm:spPr/>
      <dgm:t>
        <a:bodyPr/>
        <a:lstStyle/>
        <a:p>
          <a:endParaRPr lang="nl-BE"/>
        </a:p>
      </dgm:t>
    </dgm:pt>
    <dgm:pt modelId="{C07802C6-1BB1-4BAA-818E-31C1C8ADD63F}" type="pres">
      <dgm:prSet presAssocID="{C513A039-F0F5-4E8E-9DAD-5C2B4582E8F1}" presName="Name0" presStyleCnt="0">
        <dgm:presLayoutVars>
          <dgm:dir/>
          <dgm:resizeHandles val="exact"/>
        </dgm:presLayoutVars>
      </dgm:prSet>
      <dgm:spPr/>
    </dgm:pt>
    <dgm:pt modelId="{9B1245DD-7179-4D82-B623-197543BB76DE}" type="pres">
      <dgm:prSet presAssocID="{2A26B867-0A42-4758-BE47-16569B96CBB0}" presName="node" presStyleLbl="node1" presStyleIdx="0" presStyleCnt="3" custLinFactNeighborY="-11193">
        <dgm:presLayoutVars>
          <dgm:bulletEnabled val="1"/>
        </dgm:presLayoutVars>
      </dgm:prSet>
      <dgm:spPr/>
      <dgm:t>
        <a:bodyPr/>
        <a:lstStyle/>
        <a:p>
          <a:endParaRPr lang="nl-BE"/>
        </a:p>
      </dgm:t>
    </dgm:pt>
    <dgm:pt modelId="{6B833EF5-B9AD-448E-84DC-F0ECF59B6288}" type="pres">
      <dgm:prSet presAssocID="{B35E81BA-7CBE-4CD1-9EA6-E47AE1F257F6}" presName="sibTrans" presStyleLbl="sibTrans2D1" presStyleIdx="0" presStyleCnt="2"/>
      <dgm:spPr/>
      <dgm:t>
        <a:bodyPr/>
        <a:lstStyle/>
        <a:p>
          <a:endParaRPr lang="nl-BE"/>
        </a:p>
      </dgm:t>
    </dgm:pt>
    <dgm:pt modelId="{140DC783-FE7D-4C21-A22E-40418E7904A8}" type="pres">
      <dgm:prSet presAssocID="{B35E81BA-7CBE-4CD1-9EA6-E47AE1F257F6}" presName="connectorText" presStyleLbl="sibTrans2D1" presStyleIdx="0" presStyleCnt="2"/>
      <dgm:spPr/>
      <dgm:t>
        <a:bodyPr/>
        <a:lstStyle/>
        <a:p>
          <a:endParaRPr lang="nl-BE"/>
        </a:p>
      </dgm:t>
    </dgm:pt>
    <dgm:pt modelId="{D13DEED2-A41F-4BA5-AB6E-626996AA8AC4}" type="pres">
      <dgm:prSet presAssocID="{6C442B3D-7C8D-484A-B7FE-3EEFB7070F2C}" presName="node" presStyleLbl="node1" presStyleIdx="1" presStyleCnt="3" custLinFactNeighborY="-11193">
        <dgm:presLayoutVars>
          <dgm:bulletEnabled val="1"/>
        </dgm:presLayoutVars>
      </dgm:prSet>
      <dgm:spPr/>
      <dgm:t>
        <a:bodyPr/>
        <a:lstStyle/>
        <a:p>
          <a:endParaRPr lang="nl-BE"/>
        </a:p>
      </dgm:t>
    </dgm:pt>
    <dgm:pt modelId="{E02A7D78-6F29-4053-8C80-B4B8127D588E}" type="pres">
      <dgm:prSet presAssocID="{14C20DB0-19FC-4370-8C24-9FB3C1991720}" presName="sibTrans" presStyleLbl="sibTrans2D1" presStyleIdx="1" presStyleCnt="2"/>
      <dgm:spPr/>
      <dgm:t>
        <a:bodyPr/>
        <a:lstStyle/>
        <a:p>
          <a:endParaRPr lang="nl-BE"/>
        </a:p>
      </dgm:t>
    </dgm:pt>
    <dgm:pt modelId="{ED26A1CD-79AA-48EC-85F5-ADA7075EE1B5}" type="pres">
      <dgm:prSet presAssocID="{14C20DB0-19FC-4370-8C24-9FB3C1991720}" presName="connectorText" presStyleLbl="sibTrans2D1" presStyleIdx="1" presStyleCnt="2"/>
      <dgm:spPr/>
      <dgm:t>
        <a:bodyPr/>
        <a:lstStyle/>
        <a:p>
          <a:endParaRPr lang="nl-BE"/>
        </a:p>
      </dgm:t>
    </dgm:pt>
    <dgm:pt modelId="{75ADE32A-ADAB-4B7E-9B09-87361AB29F99}" type="pres">
      <dgm:prSet presAssocID="{F0D79F38-90D9-4F6F-9F27-29C99A0231ED}" presName="node" presStyleLbl="node1" presStyleIdx="2" presStyleCnt="3" custLinFactNeighborY="-11193">
        <dgm:presLayoutVars>
          <dgm:bulletEnabled val="1"/>
        </dgm:presLayoutVars>
      </dgm:prSet>
      <dgm:spPr/>
      <dgm:t>
        <a:bodyPr/>
        <a:lstStyle/>
        <a:p>
          <a:endParaRPr lang="nl-BE"/>
        </a:p>
      </dgm:t>
    </dgm:pt>
  </dgm:ptLst>
  <dgm:cxnLst>
    <dgm:cxn modelId="{FA77448C-3FCE-435C-83DB-B763B90F7E32}" type="presOf" srcId="{C513A039-F0F5-4E8E-9DAD-5C2B4582E8F1}" destId="{C07802C6-1BB1-4BAA-818E-31C1C8ADD63F}" srcOrd="0" destOrd="0" presId="urn:microsoft.com/office/officeart/2005/8/layout/process1"/>
    <dgm:cxn modelId="{88F18BDB-23BB-45A3-B139-28D3542F529A}" srcId="{C513A039-F0F5-4E8E-9DAD-5C2B4582E8F1}" destId="{2A26B867-0A42-4758-BE47-16569B96CBB0}" srcOrd="0" destOrd="0" parTransId="{9CB2747D-0988-4DF1-8904-45EBCC9771EC}" sibTransId="{B35E81BA-7CBE-4CD1-9EA6-E47AE1F257F6}"/>
    <dgm:cxn modelId="{0F8C8470-92F4-4DB2-9AAF-5C676798D505}" type="presOf" srcId="{14C20DB0-19FC-4370-8C24-9FB3C1991720}" destId="{E02A7D78-6F29-4053-8C80-B4B8127D588E}" srcOrd="0" destOrd="0" presId="urn:microsoft.com/office/officeart/2005/8/layout/process1"/>
    <dgm:cxn modelId="{DAF755C2-4771-4532-858E-09B319B6D525}" type="presOf" srcId="{B35E81BA-7CBE-4CD1-9EA6-E47AE1F257F6}" destId="{6B833EF5-B9AD-448E-84DC-F0ECF59B6288}" srcOrd="0" destOrd="0" presId="urn:microsoft.com/office/officeart/2005/8/layout/process1"/>
    <dgm:cxn modelId="{DF910CFA-A256-44EE-927B-4FB0D0AEEDBD}" type="presOf" srcId="{B35E81BA-7CBE-4CD1-9EA6-E47AE1F257F6}" destId="{140DC783-FE7D-4C21-A22E-40418E7904A8}" srcOrd="1" destOrd="0" presId="urn:microsoft.com/office/officeart/2005/8/layout/process1"/>
    <dgm:cxn modelId="{D7672E2A-9534-4EEB-B2D4-F466ADBFB4C6}" srcId="{C513A039-F0F5-4E8E-9DAD-5C2B4582E8F1}" destId="{F0D79F38-90D9-4F6F-9F27-29C99A0231ED}" srcOrd="2" destOrd="0" parTransId="{4FADD97A-7E2A-45B6-B297-FDF60A6FCECF}" sibTransId="{29B39A54-5506-4B9F-8367-6C4324E4F0DC}"/>
    <dgm:cxn modelId="{FA289976-2F0F-4CD9-83F1-BCCCA492C82C}" type="presOf" srcId="{F0D79F38-90D9-4F6F-9F27-29C99A0231ED}" destId="{75ADE32A-ADAB-4B7E-9B09-87361AB29F99}" srcOrd="0" destOrd="0" presId="urn:microsoft.com/office/officeart/2005/8/layout/process1"/>
    <dgm:cxn modelId="{E139FCAD-04C9-404E-AA95-4CE93A7D71C8}" type="presOf" srcId="{2A26B867-0A42-4758-BE47-16569B96CBB0}" destId="{9B1245DD-7179-4D82-B623-197543BB76DE}" srcOrd="0" destOrd="0" presId="urn:microsoft.com/office/officeart/2005/8/layout/process1"/>
    <dgm:cxn modelId="{68C4357C-17AC-442B-B167-6FFC1D6F7DD5}" srcId="{C513A039-F0F5-4E8E-9DAD-5C2B4582E8F1}" destId="{6C442B3D-7C8D-484A-B7FE-3EEFB7070F2C}" srcOrd="1" destOrd="0" parTransId="{A23D30DC-0B56-4FA3-8B48-E73A6B8F18E5}" sibTransId="{14C20DB0-19FC-4370-8C24-9FB3C1991720}"/>
    <dgm:cxn modelId="{8FF30806-78A8-4D54-88B2-96298FEC9FBC}" type="presOf" srcId="{14C20DB0-19FC-4370-8C24-9FB3C1991720}" destId="{ED26A1CD-79AA-48EC-85F5-ADA7075EE1B5}" srcOrd="1" destOrd="0" presId="urn:microsoft.com/office/officeart/2005/8/layout/process1"/>
    <dgm:cxn modelId="{122475C1-BE33-4388-B36B-C2DE6D8271A0}" type="presOf" srcId="{6C442B3D-7C8D-484A-B7FE-3EEFB7070F2C}" destId="{D13DEED2-A41F-4BA5-AB6E-626996AA8AC4}" srcOrd="0" destOrd="0" presId="urn:microsoft.com/office/officeart/2005/8/layout/process1"/>
    <dgm:cxn modelId="{E467FF7E-618F-4971-A89A-90D1962061D1}" type="presParOf" srcId="{C07802C6-1BB1-4BAA-818E-31C1C8ADD63F}" destId="{9B1245DD-7179-4D82-B623-197543BB76DE}" srcOrd="0" destOrd="0" presId="urn:microsoft.com/office/officeart/2005/8/layout/process1"/>
    <dgm:cxn modelId="{ECA32B21-BB8F-4517-BC62-A054CB1596F5}" type="presParOf" srcId="{C07802C6-1BB1-4BAA-818E-31C1C8ADD63F}" destId="{6B833EF5-B9AD-448E-84DC-F0ECF59B6288}" srcOrd="1" destOrd="0" presId="urn:microsoft.com/office/officeart/2005/8/layout/process1"/>
    <dgm:cxn modelId="{C31C0272-4CA5-4084-9EB3-A95CE0BE6F9F}" type="presParOf" srcId="{6B833EF5-B9AD-448E-84DC-F0ECF59B6288}" destId="{140DC783-FE7D-4C21-A22E-40418E7904A8}" srcOrd="0" destOrd="0" presId="urn:microsoft.com/office/officeart/2005/8/layout/process1"/>
    <dgm:cxn modelId="{FFA84967-F196-4DF1-9BC7-22CF15092467}" type="presParOf" srcId="{C07802C6-1BB1-4BAA-818E-31C1C8ADD63F}" destId="{D13DEED2-A41F-4BA5-AB6E-626996AA8AC4}" srcOrd="2" destOrd="0" presId="urn:microsoft.com/office/officeart/2005/8/layout/process1"/>
    <dgm:cxn modelId="{F37F53FA-310B-4EA4-924A-6046227E54D2}" type="presParOf" srcId="{C07802C6-1BB1-4BAA-818E-31C1C8ADD63F}" destId="{E02A7D78-6F29-4053-8C80-B4B8127D588E}" srcOrd="3" destOrd="0" presId="urn:microsoft.com/office/officeart/2005/8/layout/process1"/>
    <dgm:cxn modelId="{5BAB72EF-F346-45BE-85AE-662CAB0FD0EA}" type="presParOf" srcId="{E02A7D78-6F29-4053-8C80-B4B8127D588E}" destId="{ED26A1CD-79AA-48EC-85F5-ADA7075EE1B5}" srcOrd="0" destOrd="0" presId="urn:microsoft.com/office/officeart/2005/8/layout/process1"/>
    <dgm:cxn modelId="{05640FF5-AA88-444E-83DA-FAD01C85236B}" type="presParOf" srcId="{C07802C6-1BB1-4BAA-818E-31C1C8ADD63F}" destId="{75ADE32A-ADAB-4B7E-9B09-87361AB29F99}" srcOrd="4"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B02BBD-27EB-4804-81B7-677E36DC508D}" type="doc">
      <dgm:prSet loTypeId="urn:microsoft.com/office/officeart/2005/8/layout/process1" loCatId="process" qsTypeId="urn:microsoft.com/office/officeart/2005/8/quickstyle/simple1" qsCatId="simple" csTypeId="urn:microsoft.com/office/officeart/2005/8/colors/accent1_2" csCatId="accent1" phldr="1"/>
      <dgm:spPr/>
    </dgm:pt>
    <dgm:pt modelId="{2D0E193A-C2CC-41E9-9298-CFFD0A325DF4}">
      <dgm:prSet phldrT="[Tekst]"/>
      <dgm:spPr/>
      <dgm:t>
        <a:bodyPr/>
        <a:lstStyle/>
        <a:p>
          <a:r>
            <a:rPr lang="nl-BE" dirty="0"/>
            <a:t>2 of meer eerste </a:t>
          </a:r>
          <a:r>
            <a:rPr lang="nl-BE" dirty="0" err="1"/>
            <a:t>graadsverwanten</a:t>
          </a:r>
          <a:r>
            <a:rPr lang="nl-BE" dirty="0"/>
            <a:t> met darmkanker</a:t>
          </a:r>
        </a:p>
      </dgm:t>
    </dgm:pt>
    <dgm:pt modelId="{A0EA0880-423F-4505-B8D8-9193AD45D99B}" type="parTrans" cxnId="{B0717190-A62E-428E-A2E7-8E71C3EB09AC}">
      <dgm:prSet/>
      <dgm:spPr/>
      <dgm:t>
        <a:bodyPr/>
        <a:lstStyle/>
        <a:p>
          <a:endParaRPr lang="nl-BE"/>
        </a:p>
      </dgm:t>
    </dgm:pt>
    <dgm:pt modelId="{05179716-81C3-43CC-837A-1FDF3EC50CF0}" type="sibTrans" cxnId="{B0717190-A62E-428E-A2E7-8E71C3EB09AC}">
      <dgm:prSet/>
      <dgm:spPr/>
      <dgm:t>
        <a:bodyPr/>
        <a:lstStyle/>
        <a:p>
          <a:endParaRPr lang="nl-BE"/>
        </a:p>
      </dgm:t>
    </dgm:pt>
    <dgm:pt modelId="{94F18BE1-28C8-406A-8784-039CE436A95A}">
      <dgm:prSet phldrT="[Tekst]"/>
      <dgm:spPr/>
      <dgm:t>
        <a:bodyPr/>
        <a:lstStyle/>
        <a:p>
          <a:r>
            <a:rPr lang="nl-BE" dirty="0"/>
            <a:t>Aanvullend onderzoek</a:t>
          </a:r>
        </a:p>
        <a:p>
          <a:r>
            <a:rPr lang="nl-BE" dirty="0"/>
            <a:t>(casus 2)</a:t>
          </a:r>
          <a:endParaRPr lang="nl-BE" b="0" i="0" u="none" dirty="0"/>
        </a:p>
      </dgm:t>
    </dgm:pt>
    <dgm:pt modelId="{F7BB32C6-781B-4DBB-B8E3-B246E7E7B088}" type="sibTrans" cxnId="{9E7DA57C-D303-4D18-9921-F726CB26CBFF}">
      <dgm:prSet/>
      <dgm:spPr/>
      <dgm:t>
        <a:bodyPr/>
        <a:lstStyle/>
        <a:p>
          <a:endParaRPr lang="nl-BE"/>
        </a:p>
      </dgm:t>
    </dgm:pt>
    <dgm:pt modelId="{EE244B00-3D35-4261-A5CF-F7A205AAE2B2}" type="parTrans" cxnId="{9E7DA57C-D303-4D18-9921-F726CB26CBFF}">
      <dgm:prSet/>
      <dgm:spPr/>
      <dgm:t>
        <a:bodyPr/>
        <a:lstStyle/>
        <a:p>
          <a:endParaRPr lang="nl-BE"/>
        </a:p>
      </dgm:t>
    </dgm:pt>
    <dgm:pt modelId="{CAB3D740-4B6B-400C-89B5-6BF4CAB2F7A2}" type="pres">
      <dgm:prSet presAssocID="{C0B02BBD-27EB-4804-81B7-677E36DC508D}" presName="Name0" presStyleCnt="0">
        <dgm:presLayoutVars>
          <dgm:dir/>
          <dgm:resizeHandles val="exact"/>
        </dgm:presLayoutVars>
      </dgm:prSet>
      <dgm:spPr/>
    </dgm:pt>
    <dgm:pt modelId="{8FE62BC4-F0FD-41F8-9761-2271566F1245}" type="pres">
      <dgm:prSet presAssocID="{2D0E193A-C2CC-41E9-9298-CFFD0A325DF4}" presName="node" presStyleLbl="node1" presStyleIdx="0" presStyleCnt="2" custLinFactNeighborX="-1886" custLinFactNeighborY="360">
        <dgm:presLayoutVars>
          <dgm:bulletEnabled val="1"/>
        </dgm:presLayoutVars>
      </dgm:prSet>
      <dgm:spPr/>
      <dgm:t>
        <a:bodyPr/>
        <a:lstStyle/>
        <a:p>
          <a:endParaRPr lang="nl-BE"/>
        </a:p>
      </dgm:t>
    </dgm:pt>
    <dgm:pt modelId="{118903A8-C0BD-45ED-B2ED-79DE5B3D9986}" type="pres">
      <dgm:prSet presAssocID="{05179716-81C3-43CC-837A-1FDF3EC50CF0}" presName="sibTrans" presStyleLbl="sibTrans2D1" presStyleIdx="0" presStyleCnt="1"/>
      <dgm:spPr/>
      <dgm:t>
        <a:bodyPr/>
        <a:lstStyle/>
        <a:p>
          <a:endParaRPr lang="nl-BE"/>
        </a:p>
      </dgm:t>
    </dgm:pt>
    <dgm:pt modelId="{201205CB-86FB-4804-AFAF-DD6B5FCDB044}" type="pres">
      <dgm:prSet presAssocID="{05179716-81C3-43CC-837A-1FDF3EC50CF0}" presName="connectorText" presStyleLbl="sibTrans2D1" presStyleIdx="0" presStyleCnt="1"/>
      <dgm:spPr/>
      <dgm:t>
        <a:bodyPr/>
        <a:lstStyle/>
        <a:p>
          <a:endParaRPr lang="nl-BE"/>
        </a:p>
      </dgm:t>
    </dgm:pt>
    <dgm:pt modelId="{B5B78725-2202-4CF7-A0B7-CC882ED28377}" type="pres">
      <dgm:prSet presAssocID="{94F18BE1-28C8-406A-8784-039CE436A95A}" presName="node" presStyleLbl="node1" presStyleIdx="1" presStyleCnt="2" custScaleY="102102" custLinFactNeighborX="-3161" custLinFactNeighborY="424">
        <dgm:presLayoutVars>
          <dgm:bulletEnabled val="1"/>
        </dgm:presLayoutVars>
      </dgm:prSet>
      <dgm:spPr/>
      <dgm:t>
        <a:bodyPr/>
        <a:lstStyle/>
        <a:p>
          <a:endParaRPr lang="nl-BE"/>
        </a:p>
      </dgm:t>
    </dgm:pt>
  </dgm:ptLst>
  <dgm:cxnLst>
    <dgm:cxn modelId="{0DBAA60F-5543-4856-B1AF-1CCA1D7C9483}" type="presOf" srcId="{94F18BE1-28C8-406A-8784-039CE436A95A}" destId="{B5B78725-2202-4CF7-A0B7-CC882ED28377}" srcOrd="0" destOrd="0" presId="urn:microsoft.com/office/officeart/2005/8/layout/process1"/>
    <dgm:cxn modelId="{A21E3275-A0CE-4F00-B918-180DA277A719}" type="presOf" srcId="{C0B02BBD-27EB-4804-81B7-677E36DC508D}" destId="{CAB3D740-4B6B-400C-89B5-6BF4CAB2F7A2}" srcOrd="0" destOrd="0" presId="urn:microsoft.com/office/officeart/2005/8/layout/process1"/>
    <dgm:cxn modelId="{1C6FFB2A-FC04-4C88-83DA-433577F62B84}" type="presOf" srcId="{2D0E193A-C2CC-41E9-9298-CFFD0A325DF4}" destId="{8FE62BC4-F0FD-41F8-9761-2271566F1245}" srcOrd="0" destOrd="0" presId="urn:microsoft.com/office/officeart/2005/8/layout/process1"/>
    <dgm:cxn modelId="{9E7DA57C-D303-4D18-9921-F726CB26CBFF}" srcId="{C0B02BBD-27EB-4804-81B7-677E36DC508D}" destId="{94F18BE1-28C8-406A-8784-039CE436A95A}" srcOrd="1" destOrd="0" parTransId="{EE244B00-3D35-4261-A5CF-F7A205AAE2B2}" sibTransId="{F7BB32C6-781B-4DBB-B8E3-B246E7E7B088}"/>
    <dgm:cxn modelId="{96B67EDF-FA38-45F4-ACA5-96CC72DA37E9}" type="presOf" srcId="{05179716-81C3-43CC-837A-1FDF3EC50CF0}" destId="{201205CB-86FB-4804-AFAF-DD6B5FCDB044}" srcOrd="1" destOrd="0" presId="urn:microsoft.com/office/officeart/2005/8/layout/process1"/>
    <dgm:cxn modelId="{FA988EF6-7E48-467E-8EE5-8D3FC1F8CECE}" type="presOf" srcId="{05179716-81C3-43CC-837A-1FDF3EC50CF0}" destId="{118903A8-C0BD-45ED-B2ED-79DE5B3D9986}" srcOrd="0" destOrd="0" presId="urn:microsoft.com/office/officeart/2005/8/layout/process1"/>
    <dgm:cxn modelId="{B0717190-A62E-428E-A2E7-8E71C3EB09AC}" srcId="{C0B02BBD-27EB-4804-81B7-677E36DC508D}" destId="{2D0E193A-C2CC-41E9-9298-CFFD0A325DF4}" srcOrd="0" destOrd="0" parTransId="{A0EA0880-423F-4505-B8D8-9193AD45D99B}" sibTransId="{05179716-81C3-43CC-837A-1FDF3EC50CF0}"/>
    <dgm:cxn modelId="{B67F248B-AD38-4093-9A0B-ADF2204C4076}" type="presParOf" srcId="{CAB3D740-4B6B-400C-89B5-6BF4CAB2F7A2}" destId="{8FE62BC4-F0FD-41F8-9761-2271566F1245}" srcOrd="0" destOrd="0" presId="urn:microsoft.com/office/officeart/2005/8/layout/process1"/>
    <dgm:cxn modelId="{61DCCC76-7B77-462D-BD93-BAFAF360416F}" type="presParOf" srcId="{CAB3D740-4B6B-400C-89B5-6BF4CAB2F7A2}" destId="{118903A8-C0BD-45ED-B2ED-79DE5B3D9986}" srcOrd="1" destOrd="0" presId="urn:microsoft.com/office/officeart/2005/8/layout/process1"/>
    <dgm:cxn modelId="{0D21945C-B838-4067-9797-A302C64AF43A}" type="presParOf" srcId="{118903A8-C0BD-45ED-B2ED-79DE5B3D9986}" destId="{201205CB-86FB-4804-AFAF-DD6B5FCDB044}" srcOrd="0" destOrd="0" presId="urn:microsoft.com/office/officeart/2005/8/layout/process1"/>
    <dgm:cxn modelId="{5787E835-B7A1-405F-8105-66CCDBFE7BD8}" type="presParOf" srcId="{CAB3D740-4B6B-400C-89B5-6BF4CAB2F7A2}" destId="{B5B78725-2202-4CF7-A0B7-CC882ED28377}"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B02BBD-27EB-4804-81B7-677E36DC508D}" type="doc">
      <dgm:prSet loTypeId="urn:microsoft.com/office/officeart/2005/8/layout/process1" loCatId="process" qsTypeId="urn:microsoft.com/office/officeart/2005/8/quickstyle/simple1" qsCatId="simple" csTypeId="urn:microsoft.com/office/officeart/2005/8/colors/accent1_2" csCatId="accent1" phldr="1"/>
      <dgm:spPr/>
    </dgm:pt>
    <dgm:pt modelId="{2D0E193A-C2CC-41E9-9298-CFFD0A325DF4}">
      <dgm:prSet phldrT="[Tekst]"/>
      <dgm:spPr/>
      <dgm:t>
        <a:bodyPr/>
        <a:lstStyle/>
        <a:p>
          <a:r>
            <a:rPr lang="nl-BE" dirty="0"/>
            <a:t>1 eerste </a:t>
          </a:r>
          <a:r>
            <a:rPr lang="nl-BE" dirty="0" err="1"/>
            <a:t>graadsverwant</a:t>
          </a:r>
          <a:r>
            <a:rPr lang="nl-BE" dirty="0"/>
            <a:t> met diagnose </a:t>
          </a:r>
          <a:r>
            <a:rPr lang="nl-BE" b="1" u="sng" dirty="0"/>
            <a:t>&lt; 60 </a:t>
          </a:r>
          <a:r>
            <a:rPr lang="nl-BE" dirty="0"/>
            <a:t>jaar</a:t>
          </a:r>
        </a:p>
      </dgm:t>
    </dgm:pt>
    <dgm:pt modelId="{A0EA0880-423F-4505-B8D8-9193AD45D99B}" type="parTrans" cxnId="{B0717190-A62E-428E-A2E7-8E71C3EB09AC}">
      <dgm:prSet/>
      <dgm:spPr/>
      <dgm:t>
        <a:bodyPr/>
        <a:lstStyle/>
        <a:p>
          <a:endParaRPr lang="nl-BE"/>
        </a:p>
      </dgm:t>
    </dgm:pt>
    <dgm:pt modelId="{05179716-81C3-43CC-837A-1FDF3EC50CF0}" type="sibTrans" cxnId="{B0717190-A62E-428E-A2E7-8E71C3EB09AC}">
      <dgm:prSet/>
      <dgm:spPr/>
      <dgm:t>
        <a:bodyPr/>
        <a:lstStyle/>
        <a:p>
          <a:endParaRPr lang="nl-BE"/>
        </a:p>
      </dgm:t>
    </dgm:pt>
    <dgm:pt modelId="{94F18BE1-28C8-406A-8784-039CE436A95A}">
      <dgm:prSet phldrT="[Tekst]"/>
      <dgm:spPr/>
      <dgm:t>
        <a:bodyPr/>
        <a:lstStyle/>
        <a:p>
          <a:r>
            <a:rPr lang="nl-BE" dirty="0"/>
            <a:t>Aanvullend onderzoek</a:t>
          </a:r>
        </a:p>
        <a:p>
          <a:r>
            <a:rPr lang="nl-BE" dirty="0"/>
            <a:t>(casus 2)</a:t>
          </a:r>
          <a:endParaRPr lang="nl-BE" b="0" i="0" u="none" dirty="0"/>
        </a:p>
      </dgm:t>
    </dgm:pt>
    <dgm:pt modelId="{EE244B00-3D35-4261-A5CF-F7A205AAE2B2}" type="parTrans" cxnId="{9E7DA57C-D303-4D18-9921-F726CB26CBFF}">
      <dgm:prSet/>
      <dgm:spPr/>
      <dgm:t>
        <a:bodyPr/>
        <a:lstStyle/>
        <a:p>
          <a:endParaRPr lang="nl-BE"/>
        </a:p>
      </dgm:t>
    </dgm:pt>
    <dgm:pt modelId="{F7BB32C6-781B-4DBB-B8E3-B246E7E7B088}" type="sibTrans" cxnId="{9E7DA57C-D303-4D18-9921-F726CB26CBFF}">
      <dgm:prSet/>
      <dgm:spPr/>
      <dgm:t>
        <a:bodyPr/>
        <a:lstStyle/>
        <a:p>
          <a:endParaRPr lang="nl-BE"/>
        </a:p>
      </dgm:t>
    </dgm:pt>
    <dgm:pt modelId="{CAB3D740-4B6B-400C-89B5-6BF4CAB2F7A2}" type="pres">
      <dgm:prSet presAssocID="{C0B02BBD-27EB-4804-81B7-677E36DC508D}" presName="Name0" presStyleCnt="0">
        <dgm:presLayoutVars>
          <dgm:dir/>
          <dgm:resizeHandles val="exact"/>
        </dgm:presLayoutVars>
      </dgm:prSet>
      <dgm:spPr/>
    </dgm:pt>
    <dgm:pt modelId="{8FE62BC4-F0FD-41F8-9761-2271566F1245}" type="pres">
      <dgm:prSet presAssocID="{2D0E193A-C2CC-41E9-9298-CFFD0A325DF4}" presName="node" presStyleLbl="node1" presStyleIdx="0" presStyleCnt="2" custLinFactNeighborX="-1886" custLinFactNeighborY="360">
        <dgm:presLayoutVars>
          <dgm:bulletEnabled val="1"/>
        </dgm:presLayoutVars>
      </dgm:prSet>
      <dgm:spPr/>
      <dgm:t>
        <a:bodyPr/>
        <a:lstStyle/>
        <a:p>
          <a:endParaRPr lang="nl-BE"/>
        </a:p>
      </dgm:t>
    </dgm:pt>
    <dgm:pt modelId="{118903A8-C0BD-45ED-B2ED-79DE5B3D9986}" type="pres">
      <dgm:prSet presAssocID="{05179716-81C3-43CC-837A-1FDF3EC50CF0}" presName="sibTrans" presStyleLbl="sibTrans2D1" presStyleIdx="0" presStyleCnt="1"/>
      <dgm:spPr/>
      <dgm:t>
        <a:bodyPr/>
        <a:lstStyle/>
        <a:p>
          <a:endParaRPr lang="nl-BE"/>
        </a:p>
      </dgm:t>
    </dgm:pt>
    <dgm:pt modelId="{201205CB-86FB-4804-AFAF-DD6B5FCDB044}" type="pres">
      <dgm:prSet presAssocID="{05179716-81C3-43CC-837A-1FDF3EC50CF0}" presName="connectorText" presStyleLbl="sibTrans2D1" presStyleIdx="0" presStyleCnt="1"/>
      <dgm:spPr/>
      <dgm:t>
        <a:bodyPr/>
        <a:lstStyle/>
        <a:p>
          <a:endParaRPr lang="nl-BE"/>
        </a:p>
      </dgm:t>
    </dgm:pt>
    <dgm:pt modelId="{B5B78725-2202-4CF7-A0B7-CC882ED28377}" type="pres">
      <dgm:prSet presAssocID="{94F18BE1-28C8-406A-8784-039CE436A95A}" presName="node" presStyleLbl="node1" presStyleIdx="1" presStyleCnt="2">
        <dgm:presLayoutVars>
          <dgm:bulletEnabled val="1"/>
        </dgm:presLayoutVars>
      </dgm:prSet>
      <dgm:spPr/>
      <dgm:t>
        <a:bodyPr/>
        <a:lstStyle/>
        <a:p>
          <a:endParaRPr lang="nl-BE"/>
        </a:p>
      </dgm:t>
    </dgm:pt>
  </dgm:ptLst>
  <dgm:cxnLst>
    <dgm:cxn modelId="{0DBAA60F-5543-4856-B1AF-1CCA1D7C9483}" type="presOf" srcId="{94F18BE1-28C8-406A-8784-039CE436A95A}" destId="{B5B78725-2202-4CF7-A0B7-CC882ED28377}" srcOrd="0" destOrd="0" presId="urn:microsoft.com/office/officeart/2005/8/layout/process1"/>
    <dgm:cxn modelId="{A21E3275-A0CE-4F00-B918-180DA277A719}" type="presOf" srcId="{C0B02BBD-27EB-4804-81B7-677E36DC508D}" destId="{CAB3D740-4B6B-400C-89B5-6BF4CAB2F7A2}" srcOrd="0" destOrd="0" presId="urn:microsoft.com/office/officeart/2005/8/layout/process1"/>
    <dgm:cxn modelId="{1C6FFB2A-FC04-4C88-83DA-433577F62B84}" type="presOf" srcId="{2D0E193A-C2CC-41E9-9298-CFFD0A325DF4}" destId="{8FE62BC4-F0FD-41F8-9761-2271566F1245}" srcOrd="0" destOrd="0" presId="urn:microsoft.com/office/officeart/2005/8/layout/process1"/>
    <dgm:cxn modelId="{9E7DA57C-D303-4D18-9921-F726CB26CBFF}" srcId="{C0B02BBD-27EB-4804-81B7-677E36DC508D}" destId="{94F18BE1-28C8-406A-8784-039CE436A95A}" srcOrd="1" destOrd="0" parTransId="{EE244B00-3D35-4261-A5CF-F7A205AAE2B2}" sibTransId="{F7BB32C6-781B-4DBB-B8E3-B246E7E7B088}"/>
    <dgm:cxn modelId="{96B67EDF-FA38-45F4-ACA5-96CC72DA37E9}" type="presOf" srcId="{05179716-81C3-43CC-837A-1FDF3EC50CF0}" destId="{201205CB-86FB-4804-AFAF-DD6B5FCDB044}" srcOrd="1" destOrd="0" presId="urn:microsoft.com/office/officeart/2005/8/layout/process1"/>
    <dgm:cxn modelId="{FA988EF6-7E48-467E-8EE5-8D3FC1F8CECE}" type="presOf" srcId="{05179716-81C3-43CC-837A-1FDF3EC50CF0}" destId="{118903A8-C0BD-45ED-B2ED-79DE5B3D9986}" srcOrd="0" destOrd="0" presId="urn:microsoft.com/office/officeart/2005/8/layout/process1"/>
    <dgm:cxn modelId="{B0717190-A62E-428E-A2E7-8E71C3EB09AC}" srcId="{C0B02BBD-27EB-4804-81B7-677E36DC508D}" destId="{2D0E193A-C2CC-41E9-9298-CFFD0A325DF4}" srcOrd="0" destOrd="0" parTransId="{A0EA0880-423F-4505-B8D8-9193AD45D99B}" sibTransId="{05179716-81C3-43CC-837A-1FDF3EC50CF0}"/>
    <dgm:cxn modelId="{B67F248B-AD38-4093-9A0B-ADF2204C4076}" type="presParOf" srcId="{CAB3D740-4B6B-400C-89B5-6BF4CAB2F7A2}" destId="{8FE62BC4-F0FD-41F8-9761-2271566F1245}" srcOrd="0" destOrd="0" presId="urn:microsoft.com/office/officeart/2005/8/layout/process1"/>
    <dgm:cxn modelId="{61DCCC76-7B77-462D-BD93-BAFAF360416F}" type="presParOf" srcId="{CAB3D740-4B6B-400C-89B5-6BF4CAB2F7A2}" destId="{118903A8-C0BD-45ED-B2ED-79DE5B3D9986}" srcOrd="1" destOrd="0" presId="urn:microsoft.com/office/officeart/2005/8/layout/process1"/>
    <dgm:cxn modelId="{0D21945C-B838-4067-9797-A302C64AF43A}" type="presParOf" srcId="{118903A8-C0BD-45ED-B2ED-79DE5B3D9986}" destId="{201205CB-86FB-4804-AFAF-DD6B5FCDB044}" srcOrd="0" destOrd="0" presId="urn:microsoft.com/office/officeart/2005/8/layout/process1"/>
    <dgm:cxn modelId="{5787E835-B7A1-405F-8105-66CCDBFE7BD8}" type="presParOf" srcId="{CAB3D740-4B6B-400C-89B5-6BF4CAB2F7A2}" destId="{B5B78725-2202-4CF7-A0B7-CC882ED28377}"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B02BBD-27EB-4804-81B7-677E36DC508D}" type="doc">
      <dgm:prSet loTypeId="urn:microsoft.com/office/officeart/2005/8/layout/process1" loCatId="process" qsTypeId="urn:microsoft.com/office/officeart/2005/8/quickstyle/simple1" qsCatId="simple" csTypeId="urn:microsoft.com/office/officeart/2005/8/colors/accent1_2" csCatId="accent1" phldr="1"/>
      <dgm:spPr/>
    </dgm:pt>
    <dgm:pt modelId="{2D0E193A-C2CC-41E9-9298-CFFD0A325DF4}">
      <dgm:prSet phldrT="[Tekst]"/>
      <dgm:spPr/>
      <dgm:t>
        <a:bodyPr/>
        <a:lstStyle/>
        <a:p>
          <a:r>
            <a:rPr lang="nl-BE" dirty="0"/>
            <a:t>1 eerste </a:t>
          </a:r>
          <a:r>
            <a:rPr lang="nl-BE" dirty="0" err="1"/>
            <a:t>graadsverwant</a:t>
          </a:r>
          <a:r>
            <a:rPr lang="nl-BE" dirty="0"/>
            <a:t> met diagnose </a:t>
          </a:r>
          <a:r>
            <a:rPr lang="nl-BE" b="1" u="sng" dirty="0"/>
            <a:t>&gt; 60 </a:t>
          </a:r>
          <a:r>
            <a:rPr lang="nl-BE" dirty="0"/>
            <a:t>jaar</a:t>
          </a:r>
        </a:p>
      </dgm:t>
    </dgm:pt>
    <dgm:pt modelId="{A0EA0880-423F-4505-B8D8-9193AD45D99B}" type="parTrans" cxnId="{B0717190-A62E-428E-A2E7-8E71C3EB09AC}">
      <dgm:prSet/>
      <dgm:spPr/>
      <dgm:t>
        <a:bodyPr/>
        <a:lstStyle/>
        <a:p>
          <a:endParaRPr lang="nl-BE"/>
        </a:p>
      </dgm:t>
    </dgm:pt>
    <dgm:pt modelId="{05179716-81C3-43CC-837A-1FDF3EC50CF0}" type="sibTrans" cxnId="{B0717190-A62E-428E-A2E7-8E71C3EB09AC}">
      <dgm:prSet/>
      <dgm:spPr/>
      <dgm:t>
        <a:bodyPr/>
        <a:lstStyle/>
        <a:p>
          <a:endParaRPr lang="nl-BE"/>
        </a:p>
      </dgm:t>
    </dgm:pt>
    <dgm:pt modelId="{94F18BE1-28C8-406A-8784-039CE436A95A}">
      <dgm:prSet phldrT="[Tekst]"/>
      <dgm:spPr/>
      <dgm:t>
        <a:bodyPr/>
        <a:lstStyle/>
        <a:p>
          <a:r>
            <a:rPr lang="nl-BE" dirty="0"/>
            <a:t>Aanvullend onderzoek</a:t>
          </a:r>
        </a:p>
        <a:p>
          <a:r>
            <a:rPr lang="nl-BE" dirty="0"/>
            <a:t>(casus 2)</a:t>
          </a:r>
          <a:endParaRPr lang="nl-BE" b="1" i="0" u="sng" dirty="0"/>
        </a:p>
      </dgm:t>
    </dgm:pt>
    <dgm:pt modelId="{EE244B00-3D35-4261-A5CF-F7A205AAE2B2}" type="parTrans" cxnId="{9E7DA57C-D303-4D18-9921-F726CB26CBFF}">
      <dgm:prSet/>
      <dgm:spPr/>
      <dgm:t>
        <a:bodyPr/>
        <a:lstStyle/>
        <a:p>
          <a:endParaRPr lang="nl-BE"/>
        </a:p>
      </dgm:t>
    </dgm:pt>
    <dgm:pt modelId="{F7BB32C6-781B-4DBB-B8E3-B246E7E7B088}" type="sibTrans" cxnId="{9E7DA57C-D303-4D18-9921-F726CB26CBFF}">
      <dgm:prSet/>
      <dgm:spPr/>
      <dgm:t>
        <a:bodyPr/>
        <a:lstStyle/>
        <a:p>
          <a:endParaRPr lang="nl-BE"/>
        </a:p>
      </dgm:t>
    </dgm:pt>
    <dgm:pt modelId="{CAB3D740-4B6B-400C-89B5-6BF4CAB2F7A2}" type="pres">
      <dgm:prSet presAssocID="{C0B02BBD-27EB-4804-81B7-677E36DC508D}" presName="Name0" presStyleCnt="0">
        <dgm:presLayoutVars>
          <dgm:dir/>
          <dgm:resizeHandles val="exact"/>
        </dgm:presLayoutVars>
      </dgm:prSet>
      <dgm:spPr/>
    </dgm:pt>
    <dgm:pt modelId="{8FE62BC4-F0FD-41F8-9761-2271566F1245}" type="pres">
      <dgm:prSet presAssocID="{2D0E193A-C2CC-41E9-9298-CFFD0A325DF4}" presName="node" presStyleLbl="node1" presStyleIdx="0" presStyleCnt="2" custLinFactNeighborX="-1886" custLinFactNeighborY="360">
        <dgm:presLayoutVars>
          <dgm:bulletEnabled val="1"/>
        </dgm:presLayoutVars>
      </dgm:prSet>
      <dgm:spPr/>
      <dgm:t>
        <a:bodyPr/>
        <a:lstStyle/>
        <a:p>
          <a:endParaRPr lang="nl-BE"/>
        </a:p>
      </dgm:t>
    </dgm:pt>
    <dgm:pt modelId="{118903A8-C0BD-45ED-B2ED-79DE5B3D9986}" type="pres">
      <dgm:prSet presAssocID="{05179716-81C3-43CC-837A-1FDF3EC50CF0}" presName="sibTrans" presStyleLbl="sibTrans2D1" presStyleIdx="0" presStyleCnt="1"/>
      <dgm:spPr/>
      <dgm:t>
        <a:bodyPr/>
        <a:lstStyle/>
        <a:p>
          <a:endParaRPr lang="nl-BE"/>
        </a:p>
      </dgm:t>
    </dgm:pt>
    <dgm:pt modelId="{201205CB-86FB-4804-AFAF-DD6B5FCDB044}" type="pres">
      <dgm:prSet presAssocID="{05179716-81C3-43CC-837A-1FDF3EC50CF0}" presName="connectorText" presStyleLbl="sibTrans2D1" presStyleIdx="0" presStyleCnt="1"/>
      <dgm:spPr/>
      <dgm:t>
        <a:bodyPr/>
        <a:lstStyle/>
        <a:p>
          <a:endParaRPr lang="nl-BE"/>
        </a:p>
      </dgm:t>
    </dgm:pt>
    <dgm:pt modelId="{B5B78725-2202-4CF7-A0B7-CC882ED28377}" type="pres">
      <dgm:prSet presAssocID="{94F18BE1-28C8-406A-8784-039CE436A95A}" presName="node" presStyleLbl="node1" presStyleIdx="1" presStyleCnt="2">
        <dgm:presLayoutVars>
          <dgm:bulletEnabled val="1"/>
        </dgm:presLayoutVars>
      </dgm:prSet>
      <dgm:spPr/>
      <dgm:t>
        <a:bodyPr/>
        <a:lstStyle/>
        <a:p>
          <a:endParaRPr lang="nl-BE"/>
        </a:p>
      </dgm:t>
    </dgm:pt>
  </dgm:ptLst>
  <dgm:cxnLst>
    <dgm:cxn modelId="{0DBAA60F-5543-4856-B1AF-1CCA1D7C9483}" type="presOf" srcId="{94F18BE1-28C8-406A-8784-039CE436A95A}" destId="{B5B78725-2202-4CF7-A0B7-CC882ED28377}" srcOrd="0" destOrd="0" presId="urn:microsoft.com/office/officeart/2005/8/layout/process1"/>
    <dgm:cxn modelId="{A21E3275-A0CE-4F00-B918-180DA277A719}" type="presOf" srcId="{C0B02BBD-27EB-4804-81B7-677E36DC508D}" destId="{CAB3D740-4B6B-400C-89B5-6BF4CAB2F7A2}" srcOrd="0" destOrd="0" presId="urn:microsoft.com/office/officeart/2005/8/layout/process1"/>
    <dgm:cxn modelId="{1C6FFB2A-FC04-4C88-83DA-433577F62B84}" type="presOf" srcId="{2D0E193A-C2CC-41E9-9298-CFFD0A325DF4}" destId="{8FE62BC4-F0FD-41F8-9761-2271566F1245}" srcOrd="0" destOrd="0" presId="urn:microsoft.com/office/officeart/2005/8/layout/process1"/>
    <dgm:cxn modelId="{9E7DA57C-D303-4D18-9921-F726CB26CBFF}" srcId="{C0B02BBD-27EB-4804-81B7-677E36DC508D}" destId="{94F18BE1-28C8-406A-8784-039CE436A95A}" srcOrd="1" destOrd="0" parTransId="{EE244B00-3D35-4261-A5CF-F7A205AAE2B2}" sibTransId="{F7BB32C6-781B-4DBB-B8E3-B246E7E7B088}"/>
    <dgm:cxn modelId="{96B67EDF-FA38-45F4-ACA5-96CC72DA37E9}" type="presOf" srcId="{05179716-81C3-43CC-837A-1FDF3EC50CF0}" destId="{201205CB-86FB-4804-AFAF-DD6B5FCDB044}" srcOrd="1" destOrd="0" presId="urn:microsoft.com/office/officeart/2005/8/layout/process1"/>
    <dgm:cxn modelId="{FA988EF6-7E48-467E-8EE5-8D3FC1F8CECE}" type="presOf" srcId="{05179716-81C3-43CC-837A-1FDF3EC50CF0}" destId="{118903A8-C0BD-45ED-B2ED-79DE5B3D9986}" srcOrd="0" destOrd="0" presId="urn:microsoft.com/office/officeart/2005/8/layout/process1"/>
    <dgm:cxn modelId="{B0717190-A62E-428E-A2E7-8E71C3EB09AC}" srcId="{C0B02BBD-27EB-4804-81B7-677E36DC508D}" destId="{2D0E193A-C2CC-41E9-9298-CFFD0A325DF4}" srcOrd="0" destOrd="0" parTransId="{A0EA0880-423F-4505-B8D8-9193AD45D99B}" sibTransId="{05179716-81C3-43CC-837A-1FDF3EC50CF0}"/>
    <dgm:cxn modelId="{B67F248B-AD38-4093-9A0B-ADF2204C4076}" type="presParOf" srcId="{CAB3D740-4B6B-400C-89B5-6BF4CAB2F7A2}" destId="{8FE62BC4-F0FD-41F8-9761-2271566F1245}" srcOrd="0" destOrd="0" presId="urn:microsoft.com/office/officeart/2005/8/layout/process1"/>
    <dgm:cxn modelId="{61DCCC76-7B77-462D-BD93-BAFAF360416F}" type="presParOf" srcId="{CAB3D740-4B6B-400C-89B5-6BF4CAB2F7A2}" destId="{118903A8-C0BD-45ED-B2ED-79DE5B3D9986}" srcOrd="1" destOrd="0" presId="urn:microsoft.com/office/officeart/2005/8/layout/process1"/>
    <dgm:cxn modelId="{0D21945C-B838-4067-9797-A302C64AF43A}" type="presParOf" srcId="{118903A8-C0BD-45ED-B2ED-79DE5B3D9986}" destId="{201205CB-86FB-4804-AFAF-DD6B5FCDB044}" srcOrd="0" destOrd="0" presId="urn:microsoft.com/office/officeart/2005/8/layout/process1"/>
    <dgm:cxn modelId="{5787E835-B7A1-405F-8105-66CCDBFE7BD8}" type="presParOf" srcId="{CAB3D740-4B6B-400C-89B5-6BF4CAB2F7A2}" destId="{B5B78725-2202-4CF7-A0B7-CC882ED28377}" srcOrd="2"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B02BBD-27EB-4804-81B7-677E36DC508D}" type="doc">
      <dgm:prSet loTypeId="urn:microsoft.com/office/officeart/2005/8/layout/process1" loCatId="process" qsTypeId="urn:microsoft.com/office/officeart/2005/8/quickstyle/simple1" qsCatId="simple" csTypeId="urn:microsoft.com/office/officeart/2005/8/colors/accent1_2" csCatId="accent1" phldr="1"/>
      <dgm:spPr/>
    </dgm:pt>
    <dgm:pt modelId="{2D0E193A-C2CC-41E9-9298-CFFD0A325DF4}">
      <dgm:prSet phldrT="[Tekst]"/>
      <dgm:spPr/>
      <dgm:t>
        <a:bodyPr/>
        <a:lstStyle/>
        <a:p>
          <a:r>
            <a:rPr lang="nl-BE" dirty="0"/>
            <a:t>Alarmsymptomen</a:t>
          </a:r>
        </a:p>
      </dgm:t>
    </dgm:pt>
    <dgm:pt modelId="{A0EA0880-423F-4505-B8D8-9193AD45D99B}" type="parTrans" cxnId="{B0717190-A62E-428E-A2E7-8E71C3EB09AC}">
      <dgm:prSet/>
      <dgm:spPr/>
      <dgm:t>
        <a:bodyPr/>
        <a:lstStyle/>
        <a:p>
          <a:endParaRPr lang="nl-BE"/>
        </a:p>
      </dgm:t>
    </dgm:pt>
    <dgm:pt modelId="{05179716-81C3-43CC-837A-1FDF3EC50CF0}" type="sibTrans" cxnId="{B0717190-A62E-428E-A2E7-8E71C3EB09AC}">
      <dgm:prSet/>
      <dgm:spPr/>
      <dgm:t>
        <a:bodyPr/>
        <a:lstStyle/>
        <a:p>
          <a:endParaRPr lang="nl-BE"/>
        </a:p>
      </dgm:t>
    </dgm:pt>
    <dgm:pt modelId="{94F18BE1-28C8-406A-8784-039CE436A95A}">
      <dgm:prSet phldrT="[Tekst]"/>
      <dgm:spPr/>
      <dgm:t>
        <a:bodyPr/>
        <a:lstStyle/>
        <a:p>
          <a:r>
            <a:rPr lang="nl-BE" b="0" i="0" u="none" dirty="0"/>
            <a:t>bloed of slijm in de stoelgang</a:t>
          </a:r>
        </a:p>
        <a:p>
          <a:pPr>
            <a:buFont typeface="Arial" panose="020B0604020202020204" pitchFamily="34" charset="0"/>
            <a:buChar char="•"/>
          </a:pPr>
          <a:r>
            <a:rPr lang="nl-BE" b="0" i="0" u="none" dirty="0"/>
            <a:t>Verandering in stoelgangspatroon</a:t>
          </a:r>
        </a:p>
        <a:p>
          <a:pPr>
            <a:buFont typeface="Arial" panose="020B0604020202020204" pitchFamily="34" charset="0"/>
            <a:buChar char="•"/>
          </a:pPr>
          <a:r>
            <a:rPr lang="nl-BE" b="0" i="0" u="none" dirty="0"/>
            <a:t>tijdsduur</a:t>
          </a:r>
        </a:p>
      </dgm:t>
    </dgm:pt>
    <dgm:pt modelId="{EE244B00-3D35-4261-A5CF-F7A205AAE2B2}" type="parTrans" cxnId="{9E7DA57C-D303-4D18-9921-F726CB26CBFF}">
      <dgm:prSet/>
      <dgm:spPr/>
      <dgm:t>
        <a:bodyPr/>
        <a:lstStyle/>
        <a:p>
          <a:endParaRPr lang="nl-BE"/>
        </a:p>
      </dgm:t>
    </dgm:pt>
    <dgm:pt modelId="{F7BB32C6-781B-4DBB-B8E3-B246E7E7B088}" type="sibTrans" cxnId="{9E7DA57C-D303-4D18-9921-F726CB26CBFF}">
      <dgm:prSet/>
      <dgm:spPr/>
      <dgm:t>
        <a:bodyPr/>
        <a:lstStyle/>
        <a:p>
          <a:endParaRPr lang="nl-BE"/>
        </a:p>
      </dgm:t>
    </dgm:pt>
    <dgm:pt modelId="{285EB72F-6D43-418B-B7FB-823F935C623E}">
      <dgm:prSet phldrT="[Tekst]"/>
      <dgm:spPr/>
      <dgm:t>
        <a:bodyPr/>
        <a:lstStyle/>
        <a:p>
          <a:r>
            <a:rPr lang="nl-BE" dirty="0" err="1"/>
            <a:t>Coloscopie</a:t>
          </a:r>
          <a:endParaRPr lang="nl-BE" dirty="0"/>
        </a:p>
        <a:p>
          <a:r>
            <a:rPr lang="nl-BE" dirty="0"/>
            <a:t>Geen FIT</a:t>
          </a:r>
        </a:p>
      </dgm:t>
    </dgm:pt>
    <dgm:pt modelId="{1848AEA3-A3A9-47A0-A058-2572891994F2}" type="parTrans" cxnId="{6281BA0F-FFF9-412F-A5CA-A7701289501B}">
      <dgm:prSet/>
      <dgm:spPr/>
      <dgm:t>
        <a:bodyPr/>
        <a:lstStyle/>
        <a:p>
          <a:endParaRPr lang="nl-BE"/>
        </a:p>
      </dgm:t>
    </dgm:pt>
    <dgm:pt modelId="{1F8DE064-8BAE-4A63-A582-17D575B061C7}" type="sibTrans" cxnId="{6281BA0F-FFF9-412F-A5CA-A7701289501B}">
      <dgm:prSet/>
      <dgm:spPr/>
      <dgm:t>
        <a:bodyPr/>
        <a:lstStyle/>
        <a:p>
          <a:endParaRPr lang="nl-BE"/>
        </a:p>
      </dgm:t>
    </dgm:pt>
    <dgm:pt modelId="{CAB3D740-4B6B-400C-89B5-6BF4CAB2F7A2}" type="pres">
      <dgm:prSet presAssocID="{C0B02BBD-27EB-4804-81B7-677E36DC508D}" presName="Name0" presStyleCnt="0">
        <dgm:presLayoutVars>
          <dgm:dir/>
          <dgm:resizeHandles val="exact"/>
        </dgm:presLayoutVars>
      </dgm:prSet>
      <dgm:spPr/>
    </dgm:pt>
    <dgm:pt modelId="{8FE62BC4-F0FD-41F8-9761-2271566F1245}" type="pres">
      <dgm:prSet presAssocID="{2D0E193A-C2CC-41E9-9298-CFFD0A325DF4}" presName="node" presStyleLbl="node1" presStyleIdx="0" presStyleCnt="3" custLinFactNeighborX="-1886" custLinFactNeighborY="360">
        <dgm:presLayoutVars>
          <dgm:bulletEnabled val="1"/>
        </dgm:presLayoutVars>
      </dgm:prSet>
      <dgm:spPr/>
      <dgm:t>
        <a:bodyPr/>
        <a:lstStyle/>
        <a:p>
          <a:endParaRPr lang="nl-BE"/>
        </a:p>
      </dgm:t>
    </dgm:pt>
    <dgm:pt modelId="{118903A8-C0BD-45ED-B2ED-79DE5B3D9986}" type="pres">
      <dgm:prSet presAssocID="{05179716-81C3-43CC-837A-1FDF3EC50CF0}" presName="sibTrans" presStyleLbl="sibTrans2D1" presStyleIdx="0" presStyleCnt="2"/>
      <dgm:spPr/>
      <dgm:t>
        <a:bodyPr/>
        <a:lstStyle/>
        <a:p>
          <a:endParaRPr lang="nl-BE"/>
        </a:p>
      </dgm:t>
    </dgm:pt>
    <dgm:pt modelId="{201205CB-86FB-4804-AFAF-DD6B5FCDB044}" type="pres">
      <dgm:prSet presAssocID="{05179716-81C3-43CC-837A-1FDF3EC50CF0}" presName="connectorText" presStyleLbl="sibTrans2D1" presStyleIdx="0" presStyleCnt="2"/>
      <dgm:spPr/>
      <dgm:t>
        <a:bodyPr/>
        <a:lstStyle/>
        <a:p>
          <a:endParaRPr lang="nl-BE"/>
        </a:p>
      </dgm:t>
    </dgm:pt>
    <dgm:pt modelId="{B5B78725-2202-4CF7-A0B7-CC882ED28377}" type="pres">
      <dgm:prSet presAssocID="{94F18BE1-28C8-406A-8784-039CE436A95A}" presName="node" presStyleLbl="node1" presStyleIdx="1" presStyleCnt="3">
        <dgm:presLayoutVars>
          <dgm:bulletEnabled val="1"/>
        </dgm:presLayoutVars>
      </dgm:prSet>
      <dgm:spPr/>
      <dgm:t>
        <a:bodyPr/>
        <a:lstStyle/>
        <a:p>
          <a:endParaRPr lang="nl-BE"/>
        </a:p>
      </dgm:t>
    </dgm:pt>
    <dgm:pt modelId="{B9BF7645-CC8C-4299-81B4-E74996F1C356}" type="pres">
      <dgm:prSet presAssocID="{F7BB32C6-781B-4DBB-B8E3-B246E7E7B088}" presName="sibTrans" presStyleLbl="sibTrans2D1" presStyleIdx="1" presStyleCnt="2"/>
      <dgm:spPr/>
      <dgm:t>
        <a:bodyPr/>
        <a:lstStyle/>
        <a:p>
          <a:endParaRPr lang="nl-BE"/>
        </a:p>
      </dgm:t>
    </dgm:pt>
    <dgm:pt modelId="{E48384CC-1957-4569-976E-7FD9C6004079}" type="pres">
      <dgm:prSet presAssocID="{F7BB32C6-781B-4DBB-B8E3-B246E7E7B088}" presName="connectorText" presStyleLbl="sibTrans2D1" presStyleIdx="1" presStyleCnt="2"/>
      <dgm:spPr/>
      <dgm:t>
        <a:bodyPr/>
        <a:lstStyle/>
        <a:p>
          <a:endParaRPr lang="nl-BE"/>
        </a:p>
      </dgm:t>
    </dgm:pt>
    <dgm:pt modelId="{9A2609D5-BADF-473D-9892-BE38F9167CE4}" type="pres">
      <dgm:prSet presAssocID="{285EB72F-6D43-418B-B7FB-823F935C623E}" presName="node" presStyleLbl="node1" presStyleIdx="2" presStyleCnt="3">
        <dgm:presLayoutVars>
          <dgm:bulletEnabled val="1"/>
        </dgm:presLayoutVars>
      </dgm:prSet>
      <dgm:spPr/>
      <dgm:t>
        <a:bodyPr/>
        <a:lstStyle/>
        <a:p>
          <a:endParaRPr lang="nl-BE"/>
        </a:p>
      </dgm:t>
    </dgm:pt>
  </dgm:ptLst>
  <dgm:cxnLst>
    <dgm:cxn modelId="{A21E3275-A0CE-4F00-B918-180DA277A719}" type="presOf" srcId="{C0B02BBD-27EB-4804-81B7-677E36DC508D}" destId="{CAB3D740-4B6B-400C-89B5-6BF4CAB2F7A2}" srcOrd="0" destOrd="0" presId="urn:microsoft.com/office/officeart/2005/8/layout/process1"/>
    <dgm:cxn modelId="{9402D780-C71C-4C54-9699-1817A9F01BA9}" type="presOf" srcId="{F7BB32C6-781B-4DBB-B8E3-B246E7E7B088}" destId="{B9BF7645-CC8C-4299-81B4-E74996F1C356}" srcOrd="0" destOrd="0" presId="urn:microsoft.com/office/officeart/2005/8/layout/process1"/>
    <dgm:cxn modelId="{1C6FFB2A-FC04-4C88-83DA-433577F62B84}" type="presOf" srcId="{2D0E193A-C2CC-41E9-9298-CFFD0A325DF4}" destId="{8FE62BC4-F0FD-41F8-9761-2271566F1245}" srcOrd="0" destOrd="0" presId="urn:microsoft.com/office/officeart/2005/8/layout/process1"/>
    <dgm:cxn modelId="{0DBAA60F-5543-4856-B1AF-1CCA1D7C9483}" type="presOf" srcId="{94F18BE1-28C8-406A-8784-039CE436A95A}" destId="{B5B78725-2202-4CF7-A0B7-CC882ED28377}" srcOrd="0" destOrd="0" presId="urn:microsoft.com/office/officeart/2005/8/layout/process1"/>
    <dgm:cxn modelId="{6281BA0F-FFF9-412F-A5CA-A7701289501B}" srcId="{C0B02BBD-27EB-4804-81B7-677E36DC508D}" destId="{285EB72F-6D43-418B-B7FB-823F935C623E}" srcOrd="2" destOrd="0" parTransId="{1848AEA3-A3A9-47A0-A058-2572891994F2}" sibTransId="{1F8DE064-8BAE-4A63-A582-17D575B061C7}"/>
    <dgm:cxn modelId="{B0717190-A62E-428E-A2E7-8E71C3EB09AC}" srcId="{C0B02BBD-27EB-4804-81B7-677E36DC508D}" destId="{2D0E193A-C2CC-41E9-9298-CFFD0A325DF4}" srcOrd="0" destOrd="0" parTransId="{A0EA0880-423F-4505-B8D8-9193AD45D99B}" sibTransId="{05179716-81C3-43CC-837A-1FDF3EC50CF0}"/>
    <dgm:cxn modelId="{96B67EDF-FA38-45F4-ACA5-96CC72DA37E9}" type="presOf" srcId="{05179716-81C3-43CC-837A-1FDF3EC50CF0}" destId="{201205CB-86FB-4804-AFAF-DD6B5FCDB044}" srcOrd="1" destOrd="0" presId="urn:microsoft.com/office/officeart/2005/8/layout/process1"/>
    <dgm:cxn modelId="{F0C702DE-C0B8-46F8-B5F7-48D6FEB7FA21}" type="presOf" srcId="{F7BB32C6-781B-4DBB-B8E3-B246E7E7B088}" destId="{E48384CC-1957-4569-976E-7FD9C6004079}" srcOrd="1" destOrd="0" presId="urn:microsoft.com/office/officeart/2005/8/layout/process1"/>
    <dgm:cxn modelId="{FA988EF6-7E48-467E-8EE5-8D3FC1F8CECE}" type="presOf" srcId="{05179716-81C3-43CC-837A-1FDF3EC50CF0}" destId="{118903A8-C0BD-45ED-B2ED-79DE5B3D9986}" srcOrd="0" destOrd="0" presId="urn:microsoft.com/office/officeart/2005/8/layout/process1"/>
    <dgm:cxn modelId="{BB3DBEA5-3AB0-4963-A35C-91800D0B6BCF}" type="presOf" srcId="{285EB72F-6D43-418B-B7FB-823F935C623E}" destId="{9A2609D5-BADF-473D-9892-BE38F9167CE4}" srcOrd="0" destOrd="0" presId="urn:microsoft.com/office/officeart/2005/8/layout/process1"/>
    <dgm:cxn modelId="{9E7DA57C-D303-4D18-9921-F726CB26CBFF}" srcId="{C0B02BBD-27EB-4804-81B7-677E36DC508D}" destId="{94F18BE1-28C8-406A-8784-039CE436A95A}" srcOrd="1" destOrd="0" parTransId="{EE244B00-3D35-4261-A5CF-F7A205AAE2B2}" sibTransId="{F7BB32C6-781B-4DBB-B8E3-B246E7E7B088}"/>
    <dgm:cxn modelId="{B67F248B-AD38-4093-9A0B-ADF2204C4076}" type="presParOf" srcId="{CAB3D740-4B6B-400C-89B5-6BF4CAB2F7A2}" destId="{8FE62BC4-F0FD-41F8-9761-2271566F1245}" srcOrd="0" destOrd="0" presId="urn:microsoft.com/office/officeart/2005/8/layout/process1"/>
    <dgm:cxn modelId="{61DCCC76-7B77-462D-BD93-BAFAF360416F}" type="presParOf" srcId="{CAB3D740-4B6B-400C-89B5-6BF4CAB2F7A2}" destId="{118903A8-C0BD-45ED-B2ED-79DE5B3D9986}" srcOrd="1" destOrd="0" presId="urn:microsoft.com/office/officeart/2005/8/layout/process1"/>
    <dgm:cxn modelId="{0D21945C-B838-4067-9797-A302C64AF43A}" type="presParOf" srcId="{118903A8-C0BD-45ED-B2ED-79DE5B3D9986}" destId="{201205CB-86FB-4804-AFAF-DD6B5FCDB044}" srcOrd="0" destOrd="0" presId="urn:microsoft.com/office/officeart/2005/8/layout/process1"/>
    <dgm:cxn modelId="{5787E835-B7A1-405F-8105-66CCDBFE7BD8}" type="presParOf" srcId="{CAB3D740-4B6B-400C-89B5-6BF4CAB2F7A2}" destId="{B5B78725-2202-4CF7-A0B7-CC882ED28377}" srcOrd="2" destOrd="0" presId="urn:microsoft.com/office/officeart/2005/8/layout/process1"/>
    <dgm:cxn modelId="{2C2E9B28-CCD4-4644-A895-0F8B631EDA30}" type="presParOf" srcId="{CAB3D740-4B6B-400C-89B5-6BF4CAB2F7A2}" destId="{B9BF7645-CC8C-4299-81B4-E74996F1C356}" srcOrd="3" destOrd="0" presId="urn:microsoft.com/office/officeart/2005/8/layout/process1"/>
    <dgm:cxn modelId="{45C52291-20FB-4B90-826B-A8B9DF08A1CA}" type="presParOf" srcId="{B9BF7645-CC8C-4299-81B4-E74996F1C356}" destId="{E48384CC-1957-4569-976E-7FD9C6004079}" srcOrd="0" destOrd="0" presId="urn:microsoft.com/office/officeart/2005/8/layout/process1"/>
    <dgm:cxn modelId="{78CB6933-3AAC-43C5-A152-9806B003C3A8}" type="presParOf" srcId="{CAB3D740-4B6B-400C-89B5-6BF4CAB2F7A2}" destId="{9A2609D5-BADF-473D-9892-BE38F9167CE4}"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0B02BBD-27EB-4804-81B7-677E36DC508D}" type="doc">
      <dgm:prSet loTypeId="urn:microsoft.com/office/officeart/2005/8/layout/process1" loCatId="process" qsTypeId="urn:microsoft.com/office/officeart/2005/8/quickstyle/simple1" qsCatId="simple" csTypeId="urn:microsoft.com/office/officeart/2005/8/colors/accent1_2" csCatId="accent1" phldr="1"/>
      <dgm:spPr/>
    </dgm:pt>
    <dgm:pt modelId="{2D0E193A-C2CC-41E9-9298-CFFD0A325DF4}">
      <dgm:prSet phldrT="[Tekst]"/>
      <dgm:spPr/>
      <dgm:t>
        <a:bodyPr/>
        <a:lstStyle/>
        <a:p>
          <a:r>
            <a:rPr lang="nl-BE" dirty="0"/>
            <a:t>1 eerste </a:t>
          </a:r>
          <a:r>
            <a:rPr lang="nl-BE" dirty="0" err="1"/>
            <a:t>graadsverwant</a:t>
          </a:r>
          <a:r>
            <a:rPr lang="nl-BE" dirty="0"/>
            <a:t> met diagnose </a:t>
          </a:r>
          <a:r>
            <a:rPr lang="nl-BE" b="1" u="sng" dirty="0"/>
            <a:t>&gt; 60 </a:t>
          </a:r>
          <a:r>
            <a:rPr lang="nl-BE" dirty="0"/>
            <a:t>jaar</a:t>
          </a:r>
        </a:p>
      </dgm:t>
    </dgm:pt>
    <dgm:pt modelId="{A0EA0880-423F-4505-B8D8-9193AD45D99B}" type="parTrans" cxnId="{B0717190-A62E-428E-A2E7-8E71C3EB09AC}">
      <dgm:prSet/>
      <dgm:spPr/>
      <dgm:t>
        <a:bodyPr/>
        <a:lstStyle/>
        <a:p>
          <a:endParaRPr lang="nl-BE"/>
        </a:p>
      </dgm:t>
    </dgm:pt>
    <dgm:pt modelId="{05179716-81C3-43CC-837A-1FDF3EC50CF0}" type="sibTrans" cxnId="{B0717190-A62E-428E-A2E7-8E71C3EB09AC}">
      <dgm:prSet/>
      <dgm:spPr/>
      <dgm:t>
        <a:bodyPr/>
        <a:lstStyle/>
        <a:p>
          <a:endParaRPr lang="nl-BE"/>
        </a:p>
      </dgm:t>
    </dgm:pt>
    <dgm:pt modelId="{94F18BE1-28C8-406A-8784-039CE436A95A}">
      <dgm:prSet phldrT="[Tekst]"/>
      <dgm:spPr/>
      <dgm:t>
        <a:bodyPr/>
        <a:lstStyle/>
        <a:p>
          <a:r>
            <a:rPr lang="nl-BE" b="0" i="0" u="none" dirty="0"/>
            <a:t>FIT vanaf 40 jaar of </a:t>
          </a:r>
          <a:r>
            <a:rPr lang="nl-BE" b="1" i="0" u="sng" dirty="0" err="1"/>
            <a:t>coloscopie</a:t>
          </a:r>
          <a:r>
            <a:rPr lang="nl-BE" b="1" i="0" u="sng" dirty="0"/>
            <a:t> vanaf 50 jaar (nieuw)</a:t>
          </a:r>
        </a:p>
      </dgm:t>
    </dgm:pt>
    <dgm:pt modelId="{EE244B00-3D35-4261-A5CF-F7A205AAE2B2}" type="parTrans" cxnId="{9E7DA57C-D303-4D18-9921-F726CB26CBFF}">
      <dgm:prSet/>
      <dgm:spPr/>
      <dgm:t>
        <a:bodyPr/>
        <a:lstStyle/>
        <a:p>
          <a:endParaRPr lang="nl-BE"/>
        </a:p>
      </dgm:t>
    </dgm:pt>
    <dgm:pt modelId="{F7BB32C6-781B-4DBB-B8E3-B246E7E7B088}" type="sibTrans" cxnId="{9E7DA57C-D303-4D18-9921-F726CB26CBFF}">
      <dgm:prSet/>
      <dgm:spPr/>
      <dgm:t>
        <a:bodyPr/>
        <a:lstStyle/>
        <a:p>
          <a:endParaRPr lang="nl-BE"/>
        </a:p>
      </dgm:t>
    </dgm:pt>
    <dgm:pt modelId="{CAB3D740-4B6B-400C-89B5-6BF4CAB2F7A2}" type="pres">
      <dgm:prSet presAssocID="{C0B02BBD-27EB-4804-81B7-677E36DC508D}" presName="Name0" presStyleCnt="0">
        <dgm:presLayoutVars>
          <dgm:dir/>
          <dgm:resizeHandles val="exact"/>
        </dgm:presLayoutVars>
      </dgm:prSet>
      <dgm:spPr/>
    </dgm:pt>
    <dgm:pt modelId="{8FE62BC4-F0FD-41F8-9761-2271566F1245}" type="pres">
      <dgm:prSet presAssocID="{2D0E193A-C2CC-41E9-9298-CFFD0A325DF4}" presName="node" presStyleLbl="node1" presStyleIdx="0" presStyleCnt="2" custScaleX="91358" custScaleY="97126" custLinFactNeighborX="-1886" custLinFactNeighborY="360">
        <dgm:presLayoutVars>
          <dgm:bulletEnabled val="1"/>
        </dgm:presLayoutVars>
      </dgm:prSet>
      <dgm:spPr/>
      <dgm:t>
        <a:bodyPr/>
        <a:lstStyle/>
        <a:p>
          <a:endParaRPr lang="nl-BE"/>
        </a:p>
      </dgm:t>
    </dgm:pt>
    <dgm:pt modelId="{118903A8-C0BD-45ED-B2ED-79DE5B3D9986}" type="pres">
      <dgm:prSet presAssocID="{05179716-81C3-43CC-837A-1FDF3EC50CF0}" presName="sibTrans" presStyleLbl="sibTrans2D1" presStyleIdx="0" presStyleCnt="1"/>
      <dgm:spPr/>
      <dgm:t>
        <a:bodyPr/>
        <a:lstStyle/>
        <a:p>
          <a:endParaRPr lang="nl-BE"/>
        </a:p>
      </dgm:t>
    </dgm:pt>
    <dgm:pt modelId="{201205CB-86FB-4804-AFAF-DD6B5FCDB044}" type="pres">
      <dgm:prSet presAssocID="{05179716-81C3-43CC-837A-1FDF3EC50CF0}" presName="connectorText" presStyleLbl="sibTrans2D1" presStyleIdx="0" presStyleCnt="1"/>
      <dgm:spPr/>
      <dgm:t>
        <a:bodyPr/>
        <a:lstStyle/>
        <a:p>
          <a:endParaRPr lang="nl-BE"/>
        </a:p>
      </dgm:t>
    </dgm:pt>
    <dgm:pt modelId="{B5B78725-2202-4CF7-A0B7-CC882ED28377}" type="pres">
      <dgm:prSet presAssocID="{94F18BE1-28C8-406A-8784-039CE436A95A}" presName="node" presStyleLbl="node1" presStyleIdx="1" presStyleCnt="2">
        <dgm:presLayoutVars>
          <dgm:bulletEnabled val="1"/>
        </dgm:presLayoutVars>
      </dgm:prSet>
      <dgm:spPr/>
      <dgm:t>
        <a:bodyPr/>
        <a:lstStyle/>
        <a:p>
          <a:endParaRPr lang="nl-BE"/>
        </a:p>
      </dgm:t>
    </dgm:pt>
  </dgm:ptLst>
  <dgm:cxnLst>
    <dgm:cxn modelId="{0DBAA60F-5543-4856-B1AF-1CCA1D7C9483}" type="presOf" srcId="{94F18BE1-28C8-406A-8784-039CE436A95A}" destId="{B5B78725-2202-4CF7-A0B7-CC882ED28377}" srcOrd="0" destOrd="0" presId="urn:microsoft.com/office/officeart/2005/8/layout/process1"/>
    <dgm:cxn modelId="{A21E3275-A0CE-4F00-B918-180DA277A719}" type="presOf" srcId="{C0B02BBD-27EB-4804-81B7-677E36DC508D}" destId="{CAB3D740-4B6B-400C-89B5-6BF4CAB2F7A2}" srcOrd="0" destOrd="0" presId="urn:microsoft.com/office/officeart/2005/8/layout/process1"/>
    <dgm:cxn modelId="{1C6FFB2A-FC04-4C88-83DA-433577F62B84}" type="presOf" srcId="{2D0E193A-C2CC-41E9-9298-CFFD0A325DF4}" destId="{8FE62BC4-F0FD-41F8-9761-2271566F1245}" srcOrd="0" destOrd="0" presId="urn:microsoft.com/office/officeart/2005/8/layout/process1"/>
    <dgm:cxn modelId="{9E7DA57C-D303-4D18-9921-F726CB26CBFF}" srcId="{C0B02BBD-27EB-4804-81B7-677E36DC508D}" destId="{94F18BE1-28C8-406A-8784-039CE436A95A}" srcOrd="1" destOrd="0" parTransId="{EE244B00-3D35-4261-A5CF-F7A205AAE2B2}" sibTransId="{F7BB32C6-781B-4DBB-B8E3-B246E7E7B088}"/>
    <dgm:cxn modelId="{96B67EDF-FA38-45F4-ACA5-96CC72DA37E9}" type="presOf" srcId="{05179716-81C3-43CC-837A-1FDF3EC50CF0}" destId="{201205CB-86FB-4804-AFAF-DD6B5FCDB044}" srcOrd="1" destOrd="0" presId="urn:microsoft.com/office/officeart/2005/8/layout/process1"/>
    <dgm:cxn modelId="{FA988EF6-7E48-467E-8EE5-8D3FC1F8CECE}" type="presOf" srcId="{05179716-81C3-43CC-837A-1FDF3EC50CF0}" destId="{118903A8-C0BD-45ED-B2ED-79DE5B3D9986}" srcOrd="0" destOrd="0" presId="urn:microsoft.com/office/officeart/2005/8/layout/process1"/>
    <dgm:cxn modelId="{B0717190-A62E-428E-A2E7-8E71C3EB09AC}" srcId="{C0B02BBD-27EB-4804-81B7-677E36DC508D}" destId="{2D0E193A-C2CC-41E9-9298-CFFD0A325DF4}" srcOrd="0" destOrd="0" parTransId="{A0EA0880-423F-4505-B8D8-9193AD45D99B}" sibTransId="{05179716-81C3-43CC-837A-1FDF3EC50CF0}"/>
    <dgm:cxn modelId="{B67F248B-AD38-4093-9A0B-ADF2204C4076}" type="presParOf" srcId="{CAB3D740-4B6B-400C-89B5-6BF4CAB2F7A2}" destId="{8FE62BC4-F0FD-41F8-9761-2271566F1245}" srcOrd="0" destOrd="0" presId="urn:microsoft.com/office/officeart/2005/8/layout/process1"/>
    <dgm:cxn modelId="{61DCCC76-7B77-462D-BD93-BAFAF360416F}" type="presParOf" srcId="{CAB3D740-4B6B-400C-89B5-6BF4CAB2F7A2}" destId="{118903A8-C0BD-45ED-B2ED-79DE5B3D9986}" srcOrd="1" destOrd="0" presId="urn:microsoft.com/office/officeart/2005/8/layout/process1"/>
    <dgm:cxn modelId="{0D21945C-B838-4067-9797-A302C64AF43A}" type="presParOf" srcId="{118903A8-C0BD-45ED-B2ED-79DE5B3D9986}" destId="{201205CB-86FB-4804-AFAF-DD6B5FCDB044}" srcOrd="0" destOrd="0" presId="urn:microsoft.com/office/officeart/2005/8/layout/process1"/>
    <dgm:cxn modelId="{5787E835-B7A1-405F-8105-66CCDBFE7BD8}" type="presParOf" srcId="{CAB3D740-4B6B-400C-89B5-6BF4CAB2F7A2}" destId="{B5B78725-2202-4CF7-A0B7-CC882ED28377}"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72D476D-A4B3-4E07-B66C-1A780B632CEB}" type="doc">
      <dgm:prSet loTypeId="urn:microsoft.com/office/officeart/2005/8/layout/process1" loCatId="process" qsTypeId="urn:microsoft.com/office/officeart/2005/8/quickstyle/simple1" qsCatId="simple" csTypeId="urn:microsoft.com/office/officeart/2005/8/colors/accent1_2" csCatId="accent1" phldr="1"/>
      <dgm:spPr/>
    </dgm:pt>
    <dgm:pt modelId="{35B62A12-E9E7-4D69-BC8D-155478A684C3}">
      <dgm:prSet phldrT="[Tekst]" custT="1"/>
      <dgm:spPr/>
      <dgm:t>
        <a:bodyPr/>
        <a:lstStyle/>
        <a:p>
          <a:r>
            <a:rPr lang="nl-BE" sz="2000" dirty="0"/>
            <a:t>Leeftijd &lt; 50 jaar</a:t>
          </a:r>
        </a:p>
      </dgm:t>
    </dgm:pt>
    <dgm:pt modelId="{FCF98D47-BFE5-42F6-8964-F29E4C0BEA26}" type="parTrans" cxnId="{3E67FA9B-CFD3-4E39-8042-F57E179ACF7C}">
      <dgm:prSet/>
      <dgm:spPr/>
      <dgm:t>
        <a:bodyPr/>
        <a:lstStyle/>
        <a:p>
          <a:endParaRPr lang="nl-BE"/>
        </a:p>
      </dgm:t>
    </dgm:pt>
    <dgm:pt modelId="{00309433-7B38-46FE-8FFF-C73B1FE01FC6}" type="sibTrans" cxnId="{3E67FA9B-CFD3-4E39-8042-F57E179ACF7C}">
      <dgm:prSet/>
      <dgm:spPr/>
      <dgm:t>
        <a:bodyPr/>
        <a:lstStyle/>
        <a:p>
          <a:endParaRPr lang="nl-BE"/>
        </a:p>
      </dgm:t>
    </dgm:pt>
    <dgm:pt modelId="{2E9CBF84-7780-4831-BFC0-C61EA83A550A}">
      <dgm:prSet phldrT="[Tekst]" custT="1"/>
      <dgm:spPr/>
      <dgm:t>
        <a:bodyPr/>
        <a:lstStyle/>
        <a:p>
          <a:r>
            <a:rPr lang="nl-BE" sz="1400" dirty="0"/>
            <a:t>Informeren over screening via de huisarts vanaf 50 jaar en via bevolkingsonderzoek  vanaf 53 jaar</a:t>
          </a:r>
        </a:p>
      </dgm:t>
    </dgm:pt>
    <dgm:pt modelId="{603C323B-66EC-4A03-9797-E1259195D9AC}" type="parTrans" cxnId="{82061789-56B4-4978-A216-142A0596DE65}">
      <dgm:prSet/>
      <dgm:spPr/>
      <dgm:t>
        <a:bodyPr/>
        <a:lstStyle/>
        <a:p>
          <a:endParaRPr lang="nl-BE"/>
        </a:p>
      </dgm:t>
    </dgm:pt>
    <dgm:pt modelId="{221B4C41-56B5-40D6-9024-DCD6B60B8513}" type="sibTrans" cxnId="{82061789-56B4-4978-A216-142A0596DE65}">
      <dgm:prSet/>
      <dgm:spPr/>
      <dgm:t>
        <a:bodyPr/>
        <a:lstStyle/>
        <a:p>
          <a:endParaRPr lang="nl-BE"/>
        </a:p>
      </dgm:t>
    </dgm:pt>
    <dgm:pt modelId="{F8DCABE3-F84F-4E38-BAB5-5BBC53BD15C6}" type="pres">
      <dgm:prSet presAssocID="{372D476D-A4B3-4E07-B66C-1A780B632CEB}" presName="Name0" presStyleCnt="0">
        <dgm:presLayoutVars>
          <dgm:dir/>
          <dgm:resizeHandles val="exact"/>
        </dgm:presLayoutVars>
      </dgm:prSet>
      <dgm:spPr/>
    </dgm:pt>
    <dgm:pt modelId="{081B3630-F26F-415F-A228-2DFAC094998F}" type="pres">
      <dgm:prSet presAssocID="{35B62A12-E9E7-4D69-BC8D-155478A684C3}" presName="node" presStyleLbl="node1" presStyleIdx="0" presStyleCnt="2">
        <dgm:presLayoutVars>
          <dgm:bulletEnabled val="1"/>
        </dgm:presLayoutVars>
      </dgm:prSet>
      <dgm:spPr/>
      <dgm:t>
        <a:bodyPr/>
        <a:lstStyle/>
        <a:p>
          <a:endParaRPr lang="nl-BE"/>
        </a:p>
      </dgm:t>
    </dgm:pt>
    <dgm:pt modelId="{C3AE3FC0-7611-4A49-9BA0-4189B5F45246}" type="pres">
      <dgm:prSet presAssocID="{00309433-7B38-46FE-8FFF-C73B1FE01FC6}" presName="sibTrans" presStyleLbl="sibTrans2D1" presStyleIdx="0" presStyleCnt="1"/>
      <dgm:spPr/>
      <dgm:t>
        <a:bodyPr/>
        <a:lstStyle/>
        <a:p>
          <a:endParaRPr lang="nl-BE"/>
        </a:p>
      </dgm:t>
    </dgm:pt>
    <dgm:pt modelId="{98DBB6F3-A239-43AA-AC46-3C2C7846A0E1}" type="pres">
      <dgm:prSet presAssocID="{00309433-7B38-46FE-8FFF-C73B1FE01FC6}" presName="connectorText" presStyleLbl="sibTrans2D1" presStyleIdx="0" presStyleCnt="1"/>
      <dgm:spPr/>
      <dgm:t>
        <a:bodyPr/>
        <a:lstStyle/>
        <a:p>
          <a:endParaRPr lang="nl-BE"/>
        </a:p>
      </dgm:t>
    </dgm:pt>
    <dgm:pt modelId="{7594D63F-6A53-46CC-ABC1-315B65D15C38}" type="pres">
      <dgm:prSet presAssocID="{2E9CBF84-7780-4831-BFC0-C61EA83A550A}" presName="node" presStyleLbl="node1" presStyleIdx="1" presStyleCnt="2">
        <dgm:presLayoutVars>
          <dgm:bulletEnabled val="1"/>
        </dgm:presLayoutVars>
      </dgm:prSet>
      <dgm:spPr/>
      <dgm:t>
        <a:bodyPr/>
        <a:lstStyle/>
        <a:p>
          <a:endParaRPr lang="nl-BE"/>
        </a:p>
      </dgm:t>
    </dgm:pt>
  </dgm:ptLst>
  <dgm:cxnLst>
    <dgm:cxn modelId="{BF125BBD-A416-479E-8B50-2750C0381245}" type="presOf" srcId="{372D476D-A4B3-4E07-B66C-1A780B632CEB}" destId="{F8DCABE3-F84F-4E38-BAB5-5BBC53BD15C6}" srcOrd="0" destOrd="0" presId="urn:microsoft.com/office/officeart/2005/8/layout/process1"/>
    <dgm:cxn modelId="{8405F3C3-6ED9-4723-A4EA-D595FA7F0313}" type="presOf" srcId="{00309433-7B38-46FE-8FFF-C73B1FE01FC6}" destId="{98DBB6F3-A239-43AA-AC46-3C2C7846A0E1}" srcOrd="1" destOrd="0" presId="urn:microsoft.com/office/officeart/2005/8/layout/process1"/>
    <dgm:cxn modelId="{E8B02B56-7D98-4DEE-A36F-D1B2655FA83B}" type="presOf" srcId="{35B62A12-E9E7-4D69-BC8D-155478A684C3}" destId="{081B3630-F26F-415F-A228-2DFAC094998F}" srcOrd="0" destOrd="0" presId="urn:microsoft.com/office/officeart/2005/8/layout/process1"/>
    <dgm:cxn modelId="{82061789-56B4-4978-A216-142A0596DE65}" srcId="{372D476D-A4B3-4E07-B66C-1A780B632CEB}" destId="{2E9CBF84-7780-4831-BFC0-C61EA83A550A}" srcOrd="1" destOrd="0" parTransId="{603C323B-66EC-4A03-9797-E1259195D9AC}" sibTransId="{221B4C41-56B5-40D6-9024-DCD6B60B8513}"/>
    <dgm:cxn modelId="{AE6BA2D6-AD86-4531-98AA-B130149F64B5}" type="presOf" srcId="{00309433-7B38-46FE-8FFF-C73B1FE01FC6}" destId="{C3AE3FC0-7611-4A49-9BA0-4189B5F45246}" srcOrd="0" destOrd="0" presId="urn:microsoft.com/office/officeart/2005/8/layout/process1"/>
    <dgm:cxn modelId="{3E67FA9B-CFD3-4E39-8042-F57E179ACF7C}" srcId="{372D476D-A4B3-4E07-B66C-1A780B632CEB}" destId="{35B62A12-E9E7-4D69-BC8D-155478A684C3}" srcOrd="0" destOrd="0" parTransId="{FCF98D47-BFE5-42F6-8964-F29E4C0BEA26}" sibTransId="{00309433-7B38-46FE-8FFF-C73B1FE01FC6}"/>
    <dgm:cxn modelId="{941F6631-4E31-4A3B-B8C1-441900FE7940}" type="presOf" srcId="{2E9CBF84-7780-4831-BFC0-C61EA83A550A}" destId="{7594D63F-6A53-46CC-ABC1-315B65D15C38}" srcOrd="0" destOrd="0" presId="urn:microsoft.com/office/officeart/2005/8/layout/process1"/>
    <dgm:cxn modelId="{C47BBCA5-50A5-4184-9617-9A7AAA1FE35F}" type="presParOf" srcId="{F8DCABE3-F84F-4E38-BAB5-5BBC53BD15C6}" destId="{081B3630-F26F-415F-A228-2DFAC094998F}" srcOrd="0" destOrd="0" presId="urn:microsoft.com/office/officeart/2005/8/layout/process1"/>
    <dgm:cxn modelId="{AA2400F5-8892-40F2-AC3B-369FBEC8B37A}" type="presParOf" srcId="{F8DCABE3-F84F-4E38-BAB5-5BBC53BD15C6}" destId="{C3AE3FC0-7611-4A49-9BA0-4189B5F45246}" srcOrd="1" destOrd="0" presId="urn:microsoft.com/office/officeart/2005/8/layout/process1"/>
    <dgm:cxn modelId="{6BECB4CA-D2FC-4981-80A8-EE19E76A7EDB}" type="presParOf" srcId="{C3AE3FC0-7611-4A49-9BA0-4189B5F45246}" destId="{98DBB6F3-A239-43AA-AC46-3C2C7846A0E1}" srcOrd="0" destOrd="0" presId="urn:microsoft.com/office/officeart/2005/8/layout/process1"/>
    <dgm:cxn modelId="{059CA226-2395-47D8-BDC9-96B21B1CEF48}" type="presParOf" srcId="{F8DCABE3-F84F-4E38-BAB5-5BBC53BD15C6}" destId="{7594D63F-6A53-46CC-ABC1-315B65D15C38}"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77FBE9B-1A33-4B71-825F-0343D335CEED}" type="datetimeFigureOut">
              <a:rPr lang="nl-BE" smtClean="0"/>
              <a:t>17/10/2018</a:t>
            </a:fld>
            <a:endParaRPr lang="nl-BE"/>
          </a:p>
        </p:txBody>
      </p:sp>
      <p:sp>
        <p:nvSpPr>
          <p:cNvPr id="4" name="Tijdelijke aanduiding voor voetteks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607F921-E075-4EE3-AF17-65CF48B40236}" type="slidenum">
              <a:rPr lang="nl-BE" smtClean="0"/>
              <a:t>‹nr.›</a:t>
            </a:fld>
            <a:endParaRPr lang="nl-BE"/>
          </a:p>
        </p:txBody>
      </p:sp>
    </p:spTree>
    <p:extLst>
      <p:ext uri="{BB962C8B-B14F-4D97-AF65-F5344CB8AC3E}">
        <p14:creationId xmlns:p14="http://schemas.microsoft.com/office/powerpoint/2010/main" val="2185560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 xmlns:a16="http://schemas.microsoft.com/office/drawing/2014/main" id="{DB530B26-F465-4915-BA23-79012B1992EF}"/>
              </a:ext>
            </a:extLst>
          </p:cNvPr>
          <p:cNvSpPr>
            <a:spLocks noChangeArrowheads="1"/>
          </p:cNvSpPr>
          <p:nvPr/>
        </p:nvSpPr>
        <p:spPr bwMode="auto">
          <a:xfrm>
            <a:off x="0" y="0"/>
            <a:ext cx="6797675" cy="9926638"/>
          </a:xfrm>
          <a:prstGeom prst="roundRect">
            <a:avLst>
              <a:gd name="adj" fmla="val 23"/>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nl-BE" altLang="nl-BE"/>
          </a:p>
        </p:txBody>
      </p:sp>
      <p:sp>
        <p:nvSpPr>
          <p:cNvPr id="3075" name="AutoShape 2">
            <a:extLst>
              <a:ext uri="{FF2B5EF4-FFF2-40B4-BE49-F238E27FC236}">
                <a16:creationId xmlns="" xmlns:a16="http://schemas.microsoft.com/office/drawing/2014/main" id="{7D5A7958-4CC3-4F73-B0FB-8235C1FCFA6A}"/>
              </a:ext>
            </a:extLst>
          </p:cNvPr>
          <p:cNvSpPr>
            <a:spLocks noChangeArrowheads="1"/>
          </p:cNvSpPr>
          <p:nvPr/>
        </p:nvSpPr>
        <p:spPr bwMode="auto">
          <a:xfrm>
            <a:off x="0" y="0"/>
            <a:ext cx="6797675" cy="9926638"/>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nl-BE" altLang="nl-BE"/>
          </a:p>
        </p:txBody>
      </p:sp>
      <p:sp>
        <p:nvSpPr>
          <p:cNvPr id="3076" name="Rectangle 3">
            <a:extLst>
              <a:ext uri="{FF2B5EF4-FFF2-40B4-BE49-F238E27FC236}">
                <a16:creationId xmlns="" xmlns:a16="http://schemas.microsoft.com/office/drawing/2014/main" id="{DAE72EF8-782C-4D5C-9B67-2B20B9C8BA45}"/>
              </a:ext>
            </a:extLst>
          </p:cNvPr>
          <p:cNvSpPr>
            <a:spLocks noGrp="1" noRot="1" noChangeAspect="1" noChangeArrowheads="1"/>
          </p:cNvSpPr>
          <p:nvPr>
            <p:ph type="sldImg"/>
          </p:nvPr>
        </p:nvSpPr>
        <p:spPr bwMode="auto">
          <a:xfrm>
            <a:off x="846138" y="882650"/>
            <a:ext cx="5794375"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4100" name="Rectangle 4">
            <a:extLst>
              <a:ext uri="{FF2B5EF4-FFF2-40B4-BE49-F238E27FC236}">
                <a16:creationId xmlns="" xmlns:a16="http://schemas.microsoft.com/office/drawing/2014/main" id="{7641F522-E8A6-4D39-A459-AE4502F2E75B}"/>
              </a:ext>
            </a:extLst>
          </p:cNvPr>
          <p:cNvSpPr>
            <a:spLocks noGrp="1" noChangeArrowheads="1"/>
          </p:cNvSpPr>
          <p:nvPr>
            <p:ph type="body"/>
          </p:nvPr>
        </p:nvSpPr>
        <p:spPr bwMode="auto">
          <a:xfrm>
            <a:off x="749003" y="5513076"/>
            <a:ext cx="5990452" cy="5218378"/>
          </a:xfrm>
          <a:prstGeom prst="rect">
            <a:avLst/>
          </a:prstGeom>
          <a:noFill/>
          <a:ln>
            <a:noFill/>
          </a:ln>
          <a:effectLst/>
          <a:extLst/>
        </p:spPr>
        <p:txBody>
          <a:bodyPr vert="horz" wrap="square" lIns="0" tIns="0" rIns="0" bIns="0" numCol="1" anchor="t" anchorCtr="0" compatLnSpc="1">
            <a:prstTxWarp prst="textNoShape">
              <a:avLst/>
            </a:prstTxWarp>
          </a:bodyPr>
          <a:lstStyle/>
          <a:p>
            <a:pPr lvl="0"/>
            <a:endParaRPr lang="nl-BE" altLang="nl-BE" noProof="0"/>
          </a:p>
        </p:txBody>
      </p:sp>
      <p:sp>
        <p:nvSpPr>
          <p:cNvPr id="3078" name="Text Box 5">
            <a:extLst>
              <a:ext uri="{FF2B5EF4-FFF2-40B4-BE49-F238E27FC236}">
                <a16:creationId xmlns="" xmlns:a16="http://schemas.microsoft.com/office/drawing/2014/main" id="{2B3C5EC8-88B4-4BF9-BCCA-293780121E77}"/>
              </a:ext>
            </a:extLst>
          </p:cNvPr>
          <p:cNvSpPr txBox="1">
            <a:spLocks noChangeArrowheads="1"/>
          </p:cNvSpPr>
          <p:nvPr/>
        </p:nvSpPr>
        <p:spPr bwMode="auto">
          <a:xfrm>
            <a:off x="1" y="0"/>
            <a:ext cx="3250925" cy="57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nl-BE" altLang="nl-BE"/>
          </a:p>
        </p:txBody>
      </p:sp>
      <p:sp>
        <p:nvSpPr>
          <p:cNvPr id="3079" name="Text Box 6">
            <a:extLst>
              <a:ext uri="{FF2B5EF4-FFF2-40B4-BE49-F238E27FC236}">
                <a16:creationId xmlns="" xmlns:a16="http://schemas.microsoft.com/office/drawing/2014/main" id="{2CC52390-9B0D-4A93-BDF6-7D6A613D66F2}"/>
              </a:ext>
            </a:extLst>
          </p:cNvPr>
          <p:cNvSpPr txBox="1">
            <a:spLocks noChangeArrowheads="1"/>
          </p:cNvSpPr>
          <p:nvPr/>
        </p:nvSpPr>
        <p:spPr bwMode="auto">
          <a:xfrm>
            <a:off x="4240680" y="0"/>
            <a:ext cx="3250925" cy="57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nl-BE" altLang="nl-BE"/>
          </a:p>
        </p:txBody>
      </p:sp>
      <p:sp>
        <p:nvSpPr>
          <p:cNvPr id="3080" name="Text Box 7">
            <a:extLst>
              <a:ext uri="{FF2B5EF4-FFF2-40B4-BE49-F238E27FC236}">
                <a16:creationId xmlns="" xmlns:a16="http://schemas.microsoft.com/office/drawing/2014/main" id="{41B06200-741E-4B10-A08F-92FF389D7E22}"/>
              </a:ext>
            </a:extLst>
          </p:cNvPr>
          <p:cNvSpPr txBox="1">
            <a:spLocks noChangeArrowheads="1"/>
          </p:cNvSpPr>
          <p:nvPr/>
        </p:nvSpPr>
        <p:spPr bwMode="auto">
          <a:xfrm>
            <a:off x="1" y="11026151"/>
            <a:ext cx="3250925" cy="57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nl-BE" altLang="nl-BE"/>
          </a:p>
        </p:txBody>
      </p:sp>
      <p:sp>
        <p:nvSpPr>
          <p:cNvPr id="4104" name="Rectangle 8">
            <a:extLst>
              <a:ext uri="{FF2B5EF4-FFF2-40B4-BE49-F238E27FC236}">
                <a16:creationId xmlns="" xmlns:a16="http://schemas.microsoft.com/office/drawing/2014/main" id="{18C65854-2529-459C-8F63-F78E882A61CE}"/>
              </a:ext>
            </a:extLst>
          </p:cNvPr>
          <p:cNvSpPr>
            <a:spLocks noGrp="1" noChangeArrowheads="1"/>
          </p:cNvSpPr>
          <p:nvPr>
            <p:ph type="sldNum"/>
          </p:nvPr>
        </p:nvSpPr>
        <p:spPr bwMode="auto">
          <a:xfrm>
            <a:off x="4240680" y="11026152"/>
            <a:ext cx="3247778" cy="575607"/>
          </a:xfrm>
          <a:prstGeom prst="rect">
            <a:avLst/>
          </a:prstGeom>
          <a:noFill/>
          <a:ln>
            <a:noFill/>
          </a:ln>
          <a:effectLst/>
          <a:extLst/>
        </p:spPr>
        <p:txBody>
          <a:bodyPr vert="horz" wrap="square" lIns="0" tIns="0" rIns="0" bIns="0" numCol="1" anchor="b" anchorCtr="0" compatLnSpc="1">
            <a:prstTxWarp prst="textNoShape">
              <a:avLst/>
            </a:prstTxWarp>
          </a:bodyPr>
          <a:lstStyle>
            <a:lvl1pPr algn="r" eaLnBrk="1">
              <a:lnSpc>
                <a:spcPct val="95000"/>
              </a:lnSpc>
              <a:buSzPct val="45000"/>
              <a:tabLst>
                <a:tab pos="723900" algn="l"/>
                <a:tab pos="1447800" algn="l"/>
                <a:tab pos="2171700" algn="l"/>
                <a:tab pos="2895600" algn="l"/>
              </a:tabLst>
              <a:defRPr sz="1400">
                <a:solidFill>
                  <a:srgbClr val="000000"/>
                </a:solidFill>
                <a:latin typeface="Times New Roman" panose="02020603050405020304" pitchFamily="18" charset="0"/>
              </a:defRPr>
            </a:lvl1pPr>
          </a:lstStyle>
          <a:p>
            <a:pPr>
              <a:defRPr/>
            </a:pPr>
            <a:fld id="{F9326896-3FEB-4406-A875-9A4D59D970A5}" type="slidenum">
              <a:rPr lang="nl-BE" altLang="nl-BE"/>
              <a:pPr>
                <a:defRPr/>
              </a:pPr>
              <a:t>‹nr.›</a:t>
            </a:fld>
            <a:endParaRPr lang="nl-BE" altLang="nl-BE"/>
          </a:p>
        </p:txBody>
      </p:sp>
    </p:spTree>
    <p:extLst>
      <p:ext uri="{BB962C8B-B14F-4D97-AF65-F5344CB8AC3E}">
        <p14:creationId xmlns:p14="http://schemas.microsoft.com/office/powerpoint/2010/main" val="3637302166"/>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S PGothic" panose="020B0600070205080204" pitchFamily="34" charset="-128"/>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8">
            <a:extLst>
              <a:ext uri="{FF2B5EF4-FFF2-40B4-BE49-F238E27FC236}">
                <a16:creationId xmlns="" xmlns:a16="http://schemas.microsoft.com/office/drawing/2014/main" id="{5F73FE36-DFC0-4D19-8285-9B196F28B98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fld id="{35A6A81C-CEA6-4564-84B6-BDA2CC653E1F}" type="slidenum">
              <a:rPr lang="nl-BE" altLang="nl-BE" smtClean="0">
                <a:solidFill>
                  <a:srgbClr val="000000"/>
                </a:solidFill>
                <a:latin typeface="Times New Roman" panose="02020603050405020304" pitchFamily="18" charset="0"/>
              </a:rPr>
              <a:pPr/>
              <a:t>1</a:t>
            </a:fld>
            <a:endParaRPr lang="nl-BE" altLang="nl-BE">
              <a:solidFill>
                <a:srgbClr val="000000"/>
              </a:solidFill>
              <a:latin typeface="Times New Roman" panose="02020603050405020304" pitchFamily="18" charset="0"/>
            </a:endParaRPr>
          </a:p>
        </p:txBody>
      </p:sp>
      <p:sp>
        <p:nvSpPr>
          <p:cNvPr id="5123" name="Text Box 1">
            <a:extLst>
              <a:ext uri="{FF2B5EF4-FFF2-40B4-BE49-F238E27FC236}">
                <a16:creationId xmlns="" xmlns:a16="http://schemas.microsoft.com/office/drawing/2014/main" id="{C30D534E-D177-4CB8-A78C-405C38D35713}"/>
              </a:ext>
            </a:extLst>
          </p:cNvPr>
          <p:cNvSpPr txBox="1">
            <a:spLocks noChangeArrowheads="1"/>
          </p:cNvSpPr>
          <p:nvPr/>
        </p:nvSpPr>
        <p:spPr bwMode="auto">
          <a:xfrm>
            <a:off x="4240680" y="11026151"/>
            <a:ext cx="3250925" cy="57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SzPct val="100000"/>
            </a:pPr>
            <a:fld id="{7D0C00D9-53A1-407F-AD47-583BFD80C87A}" type="slidenum">
              <a:rPr lang="nl-BE" altLang="nl-BE" sz="1400">
                <a:solidFill>
                  <a:srgbClr val="000000"/>
                </a:solidFill>
                <a:latin typeface="Times New Roman" panose="02020603050405020304" pitchFamily="18" charset="0"/>
              </a:rPr>
              <a:pPr algn="r" eaLnBrk="1">
                <a:lnSpc>
                  <a:spcPct val="95000"/>
                </a:lnSpc>
                <a:buSzPct val="100000"/>
              </a:pPr>
              <a:t>1</a:t>
            </a:fld>
            <a:endParaRPr lang="nl-BE" altLang="nl-BE" sz="1400">
              <a:solidFill>
                <a:srgbClr val="000000"/>
              </a:solidFill>
              <a:latin typeface="Times New Roman" panose="02020603050405020304" pitchFamily="18" charset="0"/>
            </a:endParaRPr>
          </a:p>
        </p:txBody>
      </p:sp>
      <p:sp>
        <p:nvSpPr>
          <p:cNvPr id="5124" name="Rectangle 2">
            <a:extLst>
              <a:ext uri="{FF2B5EF4-FFF2-40B4-BE49-F238E27FC236}">
                <a16:creationId xmlns="" xmlns:a16="http://schemas.microsoft.com/office/drawing/2014/main" id="{0DC02FA8-BF8F-4DE2-8C02-FCE37D4AAD1D}"/>
              </a:ext>
            </a:extLst>
          </p:cNvPr>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5125" name="Rectangle 3">
            <a:extLst>
              <a:ext uri="{FF2B5EF4-FFF2-40B4-BE49-F238E27FC236}">
                <a16:creationId xmlns="" xmlns:a16="http://schemas.microsoft.com/office/drawing/2014/main" id="{03D2D4E7-902C-4BC5-B639-CC5C5091562A}"/>
              </a:ext>
            </a:extLst>
          </p:cNvPr>
          <p:cNvSpPr>
            <a:spLocks noGrp="1" noChangeArrowheads="1"/>
          </p:cNvSpPr>
          <p:nvPr>
            <p:ph type="body" idx="1"/>
          </p:nvPr>
        </p:nvSpPr>
        <p:spPr>
          <a:xfrm>
            <a:off x="0" y="-217145"/>
            <a:ext cx="1574" cy="4325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nl-BE" altLang="nl-BE" sz="2000" dirty="0">
                <a:latin typeface="Times New Roman" panose="02020603050405020304" pitchFamily="18" charset="0"/>
              </a:rPr>
              <a:t>Voor de presentatie van het lokpakket is het interessant om de </a:t>
            </a:r>
            <a:r>
              <a:rPr lang="nl-BE" altLang="nl-BE" sz="2000" dirty="0" smtClean="0">
                <a:latin typeface="Times New Roman" panose="02020603050405020304" pitchFamily="18" charset="0"/>
              </a:rPr>
              <a:t>dekkingsgraad </a:t>
            </a:r>
            <a:r>
              <a:rPr lang="nl-BE" altLang="nl-BE" sz="2000" dirty="0">
                <a:latin typeface="Times New Roman" panose="02020603050405020304" pitchFamily="18" charset="0"/>
              </a:rPr>
              <a:t>en responsgraad van de regio (gemeentes) in kwestie te bekijken. </a:t>
            </a:r>
          </a:p>
          <a:p>
            <a:r>
              <a:rPr lang="nl-BE" altLang="nl-BE" sz="2000" dirty="0">
                <a:latin typeface="Times New Roman" panose="02020603050405020304" pitchFamily="18" charset="0"/>
              </a:rPr>
              <a:t>Hoe scoren de gemeentes ten opzichte van de rest van </a:t>
            </a:r>
            <a:r>
              <a:rPr lang="nl-BE" altLang="nl-BE" sz="2000" dirty="0" smtClean="0">
                <a:latin typeface="Times New Roman" panose="02020603050405020304" pitchFamily="18" charset="0"/>
              </a:rPr>
              <a:t>Vlaanderen?</a:t>
            </a:r>
            <a:endParaRPr lang="nl-BE" altLang="nl-BE" sz="2000" dirty="0">
              <a:latin typeface="Times New Roman" panose="02020603050405020304" pitchFamily="18" charset="0"/>
            </a:endParaRPr>
          </a:p>
          <a:p>
            <a:r>
              <a:rPr lang="nl-BE" altLang="nl-BE" sz="2000" dirty="0">
                <a:latin typeface="Times New Roman" panose="02020603050405020304" pitchFamily="18" charset="0"/>
              </a:rPr>
              <a:t>Cijfers zijn te vinden op: https://bevolkingsonderzoek.incijfers.be//jive?cat_open_code=ddk_extern</a:t>
            </a:r>
          </a:p>
          <a:p>
            <a:pPr marL="215900" indent="-211138" eaLnBrk="1">
              <a:spcBef>
                <a:spcPct val="0"/>
              </a:spcBef>
              <a:buClrTx/>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endParaRPr lang="nl-BE" altLang="nl-BE" sz="2000" dirty="0">
              <a:latin typeface="Arial" panose="020B0604020202020204" pitchFamily="34" charset="0"/>
              <a:ea typeface="Microsoft YaHei" panose="020B0503020204020204" pitchFamily="34" charset="-122"/>
            </a:endParaRPr>
          </a:p>
        </p:txBody>
      </p:sp>
      <p:sp>
        <p:nvSpPr>
          <p:cNvPr id="5126" name="Text Box 4">
            <a:extLst>
              <a:ext uri="{FF2B5EF4-FFF2-40B4-BE49-F238E27FC236}">
                <a16:creationId xmlns="" xmlns:a16="http://schemas.microsoft.com/office/drawing/2014/main" id="{721AC8A6-B641-4E1D-AAC1-7D4FE578B4BC}"/>
              </a:ext>
            </a:extLst>
          </p:cNvPr>
          <p:cNvSpPr txBox="1">
            <a:spLocks noChangeArrowheads="1"/>
          </p:cNvSpPr>
          <p:nvPr/>
        </p:nvSpPr>
        <p:spPr bwMode="auto">
          <a:xfrm>
            <a:off x="0" y="0"/>
            <a:ext cx="1574" cy="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SzPct val="100000"/>
            </a:pPr>
            <a:fld id="{8877FB0A-357F-483B-9AB1-53F4F26FF83A}" type="slidenum">
              <a:rPr lang="nl-BE" altLang="nl-BE" sz="1400">
                <a:solidFill>
                  <a:srgbClr val="FFFFFF"/>
                </a:solidFill>
              </a:rPr>
              <a:pPr eaLnBrk="1" hangingPunct="1">
                <a:buSzPct val="100000"/>
              </a:pPr>
              <a:t>1</a:t>
            </a:fld>
            <a:endParaRPr lang="nl-BE" altLang="nl-BE" sz="1400">
              <a:solidFill>
                <a:srgbClr val="FFFFFF"/>
              </a:solidFill>
            </a:endParaRPr>
          </a:p>
        </p:txBody>
      </p:sp>
    </p:spTree>
    <p:extLst>
      <p:ext uri="{BB962C8B-B14F-4D97-AF65-F5344CB8AC3E}">
        <p14:creationId xmlns:p14="http://schemas.microsoft.com/office/powerpoint/2010/main" val="2276656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846138" y="882650"/>
            <a:ext cx="5794375" cy="4346575"/>
          </a:xfrm>
        </p:spPr>
      </p:sp>
      <p:sp>
        <p:nvSpPr>
          <p:cNvPr id="3" name="Tijdelijke aanduiding voor notities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nl-BE" altLang="nl-BE" dirty="0" err="1">
                <a:latin typeface="Times New Roman" panose="02020603050405020304" pitchFamily="18" charset="0"/>
              </a:rPr>
              <a:t>adenomen</a:t>
            </a:r>
            <a:r>
              <a:rPr lang="nl-BE" altLang="nl-BE" dirty="0">
                <a:latin typeface="Times New Roman" panose="02020603050405020304" pitchFamily="18" charset="0"/>
              </a:rPr>
              <a:t> kunnen opgesplitst worden in laagrisico </a:t>
            </a:r>
            <a:r>
              <a:rPr lang="nl-BE" altLang="nl-BE" dirty="0" err="1">
                <a:latin typeface="Times New Roman" panose="02020603050405020304" pitchFamily="18" charset="0"/>
              </a:rPr>
              <a:t>adenomen</a:t>
            </a:r>
            <a:r>
              <a:rPr lang="nl-BE" altLang="nl-BE" dirty="0">
                <a:latin typeface="Times New Roman" panose="02020603050405020304" pitchFamily="18" charset="0"/>
              </a:rPr>
              <a:t> d.i.  minder dan </a:t>
            </a:r>
            <a:r>
              <a:rPr lang="nl-BE" altLang="nl-BE" b="1" dirty="0">
                <a:solidFill>
                  <a:srgbClr val="FF0000"/>
                </a:solidFill>
                <a:latin typeface="Times New Roman" panose="02020603050405020304" pitchFamily="18" charset="0"/>
              </a:rPr>
              <a:t>3</a:t>
            </a:r>
            <a:r>
              <a:rPr lang="nl-BE" altLang="nl-BE" dirty="0">
                <a:latin typeface="Times New Roman" panose="02020603050405020304" pitchFamily="18" charset="0"/>
              </a:rPr>
              <a:t> tubulaire </a:t>
            </a:r>
            <a:r>
              <a:rPr lang="nl-BE" altLang="nl-BE" dirty="0" err="1">
                <a:latin typeface="Times New Roman" panose="02020603050405020304" pitchFamily="18" charset="0"/>
              </a:rPr>
              <a:t>adenomen</a:t>
            </a:r>
            <a:r>
              <a:rPr lang="nl-BE" altLang="nl-BE" dirty="0">
                <a:latin typeface="Times New Roman" panose="02020603050405020304" pitchFamily="18" charset="0"/>
              </a:rPr>
              <a:t>, elk minder dan 10 mm en met laaggradige dysplasie. </a:t>
            </a:r>
            <a:endParaRPr lang="nl-BE" altLang="nl-BE" dirty="0" smtClean="0">
              <a:latin typeface="Times New Roman" panose="02020603050405020304" pitchFamily="18" charset="0"/>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nl-BE" altLang="nl-BE" dirty="0" smtClean="0">
                <a:latin typeface="Times New Roman" panose="02020603050405020304" pitchFamily="18" charset="0"/>
              </a:rPr>
              <a:t>De </a:t>
            </a:r>
            <a:r>
              <a:rPr lang="nl-BE" altLang="nl-BE" dirty="0">
                <a:latin typeface="Times New Roman" panose="02020603050405020304" pitchFamily="18" charset="0"/>
              </a:rPr>
              <a:t>WHO spreekt van </a:t>
            </a:r>
            <a:r>
              <a:rPr lang="nl-BE" altLang="nl-BE" dirty="0" err="1">
                <a:latin typeface="Times New Roman" panose="02020603050405020304" pitchFamily="18" charset="0"/>
              </a:rPr>
              <a:t>hoogrisico</a:t>
            </a:r>
            <a:r>
              <a:rPr lang="nl-BE" altLang="nl-BE" dirty="0">
                <a:latin typeface="Times New Roman" panose="02020603050405020304" pitchFamily="18" charset="0"/>
              </a:rPr>
              <a:t> </a:t>
            </a:r>
            <a:r>
              <a:rPr lang="nl-BE" altLang="nl-BE" dirty="0" err="1">
                <a:latin typeface="Times New Roman" panose="02020603050405020304" pitchFamily="18" charset="0"/>
              </a:rPr>
              <a:t>adenomen</a:t>
            </a:r>
            <a:r>
              <a:rPr lang="nl-BE" altLang="nl-BE" dirty="0">
                <a:latin typeface="Times New Roman" panose="02020603050405020304" pitchFamily="18" charset="0"/>
              </a:rPr>
              <a:t> indien er 3 of meer </a:t>
            </a:r>
            <a:r>
              <a:rPr lang="nl-BE" altLang="nl-BE" dirty="0" err="1">
                <a:latin typeface="Times New Roman" panose="02020603050405020304" pitchFamily="18" charset="0"/>
              </a:rPr>
              <a:t>adenomen</a:t>
            </a:r>
            <a:r>
              <a:rPr lang="nl-BE" altLang="nl-BE" dirty="0">
                <a:latin typeface="Times New Roman" panose="02020603050405020304" pitchFamily="18" charset="0"/>
              </a:rPr>
              <a:t> aanwezig zijn, groter zijn dan 10 mm of er aanwezigheid is van hooggradige dysplasie of villeuze aspecten hebben. </a:t>
            </a:r>
            <a:endParaRPr lang="nl-BE" altLang="nl-BE" dirty="0" smtClean="0">
              <a:latin typeface="Times New Roman" panose="02020603050405020304" pitchFamily="18" charset="0"/>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nl-BE" altLang="nl-BE" dirty="0" smtClean="0">
                <a:latin typeface="Times New Roman" panose="02020603050405020304" pitchFamily="18" charset="0"/>
              </a:rPr>
              <a:t>De </a:t>
            </a:r>
            <a:r>
              <a:rPr lang="nl-BE" altLang="nl-NL" dirty="0">
                <a:latin typeface="Times New Roman" panose="02020603050405020304" pitchFamily="18" charset="0"/>
              </a:rPr>
              <a:t>‘</a:t>
            </a:r>
            <a:r>
              <a:rPr lang="nl-BE" altLang="nl-BE" dirty="0" err="1">
                <a:latin typeface="Times New Roman" panose="02020603050405020304" pitchFamily="18" charset="0"/>
              </a:rPr>
              <a:t>serrated</a:t>
            </a:r>
            <a:r>
              <a:rPr lang="nl-BE" altLang="nl-NL" dirty="0">
                <a:latin typeface="Times New Roman" panose="02020603050405020304" pitchFamily="18" charset="0"/>
              </a:rPr>
              <a:t>’</a:t>
            </a:r>
            <a:r>
              <a:rPr lang="nl-BE" altLang="nl-BE" dirty="0">
                <a:latin typeface="Times New Roman" panose="02020603050405020304" pitchFamily="18" charset="0"/>
              </a:rPr>
              <a:t> of zaagtand poliep splitst de WHO op in 3 categorieën: de </a:t>
            </a:r>
            <a:r>
              <a:rPr lang="nl-BE" altLang="nl-BE" dirty="0" err="1">
                <a:latin typeface="Times New Roman" panose="02020603050405020304" pitchFamily="18" charset="0"/>
              </a:rPr>
              <a:t>hyperplastische</a:t>
            </a:r>
            <a:r>
              <a:rPr lang="nl-BE" altLang="nl-BE" dirty="0">
                <a:latin typeface="Times New Roman" panose="02020603050405020304" pitchFamily="18" charset="0"/>
              </a:rPr>
              <a:t> poliep, de sessiele zaagtand adenoom en gewone zaagtand adenoom. Binnen deze groep heeft de poliep groter dan 10 mm of met hooggradige dysplasie ook een zelfde risico als de </a:t>
            </a:r>
            <a:r>
              <a:rPr lang="nl-BE" altLang="nl-BE" dirty="0" err="1">
                <a:latin typeface="Times New Roman" panose="02020603050405020304" pitchFamily="18" charset="0"/>
              </a:rPr>
              <a:t>hoogrisico</a:t>
            </a:r>
            <a:r>
              <a:rPr lang="nl-BE" altLang="nl-BE" dirty="0">
                <a:latin typeface="Times New Roman" panose="02020603050405020304" pitchFamily="18" charset="0"/>
              </a:rPr>
              <a:t> </a:t>
            </a:r>
            <a:r>
              <a:rPr lang="nl-BE" altLang="nl-BE" dirty="0" err="1">
                <a:latin typeface="Times New Roman" panose="02020603050405020304" pitchFamily="18" charset="0"/>
              </a:rPr>
              <a:t>adenomen</a:t>
            </a:r>
            <a:r>
              <a:rPr lang="nl-BE" altLang="nl-BE" dirty="0">
                <a:latin typeface="Times New Roman" panose="02020603050405020304" pitchFamily="18" charset="0"/>
              </a:rPr>
              <a:t>. </a:t>
            </a:r>
          </a:p>
          <a:p>
            <a:endParaRPr lang="nl-BE" dirty="0"/>
          </a:p>
        </p:txBody>
      </p:sp>
      <p:sp>
        <p:nvSpPr>
          <p:cNvPr id="4" name="Tijdelijke aanduiding voor dianummer 3"/>
          <p:cNvSpPr>
            <a:spLocks noGrp="1"/>
          </p:cNvSpPr>
          <p:nvPr>
            <p:ph type="sldNum"/>
          </p:nvPr>
        </p:nvSpPr>
        <p:spPr/>
        <p:txBody>
          <a:bodyPr/>
          <a:lstStyle/>
          <a:p>
            <a:pPr>
              <a:defRPr/>
            </a:pPr>
            <a:fld id="{F9326896-3FEB-4406-A875-9A4D59D970A5}" type="slidenum">
              <a:rPr lang="nl-BE" altLang="nl-BE" smtClean="0"/>
              <a:pPr>
                <a:defRPr/>
              </a:pPr>
              <a:t>10</a:t>
            </a:fld>
            <a:endParaRPr lang="nl-BE" altLang="nl-BE"/>
          </a:p>
        </p:txBody>
      </p:sp>
    </p:spTree>
    <p:extLst>
      <p:ext uri="{BB962C8B-B14F-4D97-AF65-F5344CB8AC3E}">
        <p14:creationId xmlns:p14="http://schemas.microsoft.com/office/powerpoint/2010/main" val="2892722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a:extLst>
              <a:ext uri="{FF2B5EF4-FFF2-40B4-BE49-F238E27FC236}">
                <a16:creationId xmlns="" xmlns:a16="http://schemas.microsoft.com/office/drawing/2014/main" id="{BF4BC1B8-A982-47C3-ACC4-AC9BC6BE2135}"/>
              </a:ext>
            </a:extLst>
          </p:cNvPr>
          <p:cNvSpPr>
            <a:spLocks noGrp="1" noRot="1" noChangeAspect="1" noChangeArrowheads="1" noTextEdit="1"/>
          </p:cNvSpPr>
          <p:nvPr>
            <p:ph type="sldImg"/>
          </p:nvPr>
        </p:nvSpPr>
        <p:spPr>
          <a:xfrm>
            <a:off x="846138" y="882650"/>
            <a:ext cx="5794375" cy="4346575"/>
          </a:xfrm>
        </p:spPr>
      </p:sp>
      <p:sp>
        <p:nvSpPr>
          <p:cNvPr id="24579" name="Tijdelijke aanduiding voor notities 2">
            <a:extLst>
              <a:ext uri="{FF2B5EF4-FFF2-40B4-BE49-F238E27FC236}">
                <a16:creationId xmlns="" xmlns:a16="http://schemas.microsoft.com/office/drawing/2014/main" id="{3983A29F-8A9D-4897-96C8-7FD5E824E1B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BE" altLang="nl-BE" dirty="0">
                <a:latin typeface="Times New Roman" panose="02020603050405020304" pitchFamily="18" charset="0"/>
              </a:rPr>
              <a:t>Er wordt onderscheid gemaakt tussen de genetische darmkankers en de andere familiale darmkanker waar niet meteen een genetische component gevonden kan worden.</a:t>
            </a:r>
          </a:p>
        </p:txBody>
      </p:sp>
      <p:sp>
        <p:nvSpPr>
          <p:cNvPr id="24580" name="Tijdelijke aanduiding voor dianummer 3">
            <a:extLst>
              <a:ext uri="{FF2B5EF4-FFF2-40B4-BE49-F238E27FC236}">
                <a16:creationId xmlns="" xmlns:a16="http://schemas.microsoft.com/office/drawing/2014/main" id="{905A5323-09E5-46CC-9FB6-9826981B2D0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fld id="{13AE9D76-7D63-4BA0-B1D7-2EA6824405F0}" type="slidenum">
              <a:rPr lang="nl-BE" altLang="nl-BE" smtClean="0">
                <a:solidFill>
                  <a:srgbClr val="000000"/>
                </a:solidFill>
                <a:latin typeface="Times New Roman" panose="02020603050405020304" pitchFamily="18" charset="0"/>
              </a:rPr>
              <a:pPr/>
              <a:t>11</a:t>
            </a:fld>
            <a:endParaRPr lang="nl-BE" altLang="nl-BE">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374983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8">
            <a:extLst>
              <a:ext uri="{FF2B5EF4-FFF2-40B4-BE49-F238E27FC236}">
                <a16:creationId xmlns="" xmlns:a16="http://schemas.microsoft.com/office/drawing/2014/main" id="{A0420432-30D5-47BB-83BC-36596BA6A3E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fld id="{1E0606BF-5C08-48C1-A508-7A05ED866C60}" type="slidenum">
              <a:rPr lang="nl-BE" altLang="nl-BE" smtClean="0">
                <a:solidFill>
                  <a:srgbClr val="000000"/>
                </a:solidFill>
                <a:latin typeface="Times New Roman" panose="02020603050405020304" pitchFamily="18" charset="0"/>
              </a:rPr>
              <a:pPr/>
              <a:t>12</a:t>
            </a:fld>
            <a:endParaRPr lang="nl-BE" altLang="nl-BE">
              <a:solidFill>
                <a:srgbClr val="000000"/>
              </a:solidFill>
              <a:latin typeface="Times New Roman" panose="02020603050405020304" pitchFamily="18" charset="0"/>
            </a:endParaRPr>
          </a:p>
        </p:txBody>
      </p:sp>
      <p:sp>
        <p:nvSpPr>
          <p:cNvPr id="13315" name="Text Box 1">
            <a:extLst>
              <a:ext uri="{FF2B5EF4-FFF2-40B4-BE49-F238E27FC236}">
                <a16:creationId xmlns="" xmlns:a16="http://schemas.microsoft.com/office/drawing/2014/main" id="{25E3432D-FC4B-4AAF-8737-D8E15FCB81A0}"/>
              </a:ext>
            </a:extLst>
          </p:cNvPr>
          <p:cNvSpPr txBox="1">
            <a:spLocks noChangeArrowheads="1"/>
          </p:cNvSpPr>
          <p:nvPr/>
        </p:nvSpPr>
        <p:spPr bwMode="auto">
          <a:xfrm>
            <a:off x="4240680" y="11026151"/>
            <a:ext cx="3250925" cy="57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SzPct val="100000"/>
            </a:pPr>
            <a:fld id="{5E081F67-A182-4A25-BD1B-6DDDB53376FE}" type="slidenum">
              <a:rPr lang="nl-BE" altLang="nl-BE" sz="1400">
                <a:solidFill>
                  <a:srgbClr val="000000"/>
                </a:solidFill>
                <a:latin typeface="Times New Roman" panose="02020603050405020304" pitchFamily="18" charset="0"/>
              </a:rPr>
              <a:pPr algn="r" eaLnBrk="1">
                <a:lnSpc>
                  <a:spcPct val="95000"/>
                </a:lnSpc>
                <a:buSzPct val="100000"/>
              </a:pPr>
              <a:t>12</a:t>
            </a:fld>
            <a:endParaRPr lang="nl-BE" altLang="nl-BE" sz="1400">
              <a:solidFill>
                <a:srgbClr val="000000"/>
              </a:solidFill>
              <a:latin typeface="Times New Roman" panose="02020603050405020304" pitchFamily="18" charset="0"/>
            </a:endParaRPr>
          </a:p>
        </p:txBody>
      </p:sp>
      <p:sp>
        <p:nvSpPr>
          <p:cNvPr id="13316" name="Rectangle 2">
            <a:extLst>
              <a:ext uri="{FF2B5EF4-FFF2-40B4-BE49-F238E27FC236}">
                <a16:creationId xmlns="" xmlns:a16="http://schemas.microsoft.com/office/drawing/2014/main" id="{03E9888C-757B-4A78-BEF5-779C0A881FD2}"/>
              </a:ext>
            </a:extLst>
          </p:cNvPr>
          <p:cNvSpPr>
            <a:spLocks noGrp="1" noRot="1" noChangeAspect="1" noChangeArrowheads="1" noTextEdit="1"/>
          </p:cNvSpPr>
          <p:nvPr>
            <p:ph type="sldImg"/>
          </p:nvPr>
        </p:nvSpPr>
        <p:spPr>
          <a:xfrm>
            <a:off x="917575" y="754063"/>
            <a:ext cx="4962525" cy="3722687"/>
          </a:xfrm>
          <a:solidFill>
            <a:srgbClr val="FFFFFF"/>
          </a:solidFill>
          <a:ln>
            <a:solidFill>
              <a:srgbClr val="000000"/>
            </a:solidFill>
            <a:miter lim="800000"/>
            <a:headEnd/>
            <a:tailEnd/>
          </a:ln>
        </p:spPr>
      </p:sp>
      <p:sp>
        <p:nvSpPr>
          <p:cNvPr id="13317" name="Rectangle 3">
            <a:extLst>
              <a:ext uri="{FF2B5EF4-FFF2-40B4-BE49-F238E27FC236}">
                <a16:creationId xmlns="" xmlns:a16="http://schemas.microsoft.com/office/drawing/2014/main" id="{78584D8B-DEEE-4198-80E1-1BBF41FF3F60}"/>
              </a:ext>
            </a:extLst>
          </p:cNvPr>
          <p:cNvSpPr>
            <a:spLocks noGrp="1" noChangeArrowheads="1"/>
          </p:cNvSpPr>
          <p:nvPr>
            <p:ph type="body" idx="1"/>
          </p:nvPr>
        </p:nvSpPr>
        <p:spPr>
          <a:xfrm>
            <a:off x="679768" y="4715153"/>
            <a:ext cx="5438140"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nl-BE" altLang="nl-BE" dirty="0">
                <a:latin typeface="Times New Roman" panose="02020603050405020304" pitchFamily="18" charset="0"/>
              </a:rPr>
              <a:t>De sporadische darmkanker blijft de meest voorkomende darmkanker (75%).</a:t>
            </a:r>
          </a:p>
          <a:p>
            <a:r>
              <a:rPr lang="nl-BE" altLang="nl-BE" dirty="0">
                <a:latin typeface="Times New Roman" panose="02020603050405020304" pitchFamily="18" charset="0"/>
              </a:rPr>
              <a:t>Daarnaast is leeftijd een grote risicofactor.</a:t>
            </a:r>
          </a:p>
        </p:txBody>
      </p:sp>
    </p:spTree>
    <p:extLst>
      <p:ext uri="{BB962C8B-B14F-4D97-AF65-F5344CB8AC3E}">
        <p14:creationId xmlns:p14="http://schemas.microsoft.com/office/powerpoint/2010/main" val="518248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jdelijke aanduiding voor dia-afbeelding 1"/>
          <p:cNvSpPr>
            <a:spLocks noGrp="1" noRot="1" noChangeAspect="1" noChangeArrowheads="1" noTextEdit="1"/>
          </p:cNvSpPr>
          <p:nvPr>
            <p:ph type="sldImg"/>
          </p:nvPr>
        </p:nvSpPr>
        <p:spPr>
          <a:xfrm>
            <a:off x="846138" y="882650"/>
            <a:ext cx="5794375" cy="4346575"/>
          </a:xfrm>
        </p:spPr>
      </p:sp>
      <p:sp>
        <p:nvSpPr>
          <p:cNvPr id="40963"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nl-BE" altLang="nl-BE" smtClean="0">
                <a:latin typeface="Times New Roman" panose="02020603050405020304" pitchFamily="18" charset="0"/>
              </a:rPr>
              <a:t>IBD inflammatory bowel disease</a:t>
            </a:r>
          </a:p>
          <a:p>
            <a:pPr marL="171450" indent="-171450">
              <a:buFont typeface="Arial" panose="020B0604020202020204" pitchFamily="34" charset="0"/>
              <a:buChar char="•"/>
            </a:pPr>
            <a:r>
              <a:rPr lang="nl-BE" altLang="nl-BE" smtClean="0">
                <a:latin typeface="Times New Roman" panose="02020603050405020304" pitchFamily="18" charset="0"/>
              </a:rPr>
              <a:t>Hoogrisico darmpoliep: adenomen kunnen opgesplitst worden in laagrisico adenomen d.i.  minder dan 3 tubulaire adenomen, elk minder dan 10 mm en met laaggradige dysplasie. De WHO spreekt van hoogrisico adenomen indien er 3 of meer adenomen aanwezig zijn, groter zijn dan 10 mm of er aanwezigheid is van hooggradige dysplasie of villeuze aspecten hebben. De </a:t>
            </a:r>
            <a:r>
              <a:rPr lang="nl-BE" altLang="nl-NL" smtClean="0">
                <a:latin typeface="Times New Roman" panose="02020603050405020304" pitchFamily="18" charset="0"/>
              </a:rPr>
              <a:t>‘</a:t>
            </a:r>
            <a:r>
              <a:rPr lang="nl-BE" altLang="nl-BE" smtClean="0">
                <a:latin typeface="Times New Roman" panose="02020603050405020304" pitchFamily="18" charset="0"/>
              </a:rPr>
              <a:t>serrated</a:t>
            </a:r>
            <a:r>
              <a:rPr lang="nl-BE" altLang="nl-NL" smtClean="0">
                <a:latin typeface="Times New Roman" panose="02020603050405020304" pitchFamily="18" charset="0"/>
              </a:rPr>
              <a:t>’</a:t>
            </a:r>
            <a:r>
              <a:rPr lang="nl-BE" altLang="nl-BE" smtClean="0">
                <a:latin typeface="Times New Roman" panose="02020603050405020304" pitchFamily="18" charset="0"/>
              </a:rPr>
              <a:t> of zaagtand poliep splitst de WHO op in 3 categorieën: de hyperplastische poliep, de sessiele zaagtand adenoom en gewone zaagtand adenoom. Binnen deze groep heeft de poliep groter dan 10 mm of met hooggradige dysplasie ook een zelfde risico als de hoogrisico adenomen. </a:t>
            </a:r>
          </a:p>
          <a:p>
            <a:pPr marL="171450" indent="-171450">
              <a:buFont typeface="Arial" panose="020B0604020202020204" pitchFamily="34" charset="0"/>
              <a:buChar char="•"/>
            </a:pPr>
            <a:r>
              <a:rPr lang="nl-BE" altLang="nl-BE" smtClean="0">
                <a:latin typeface="Times New Roman" panose="02020603050405020304" pitchFamily="18" charset="0"/>
              </a:rPr>
              <a:t>FAP: familiale  adenomatosis poliposis</a:t>
            </a:r>
          </a:p>
          <a:p>
            <a:pPr marL="171450" indent="-171450">
              <a:buFont typeface="Arial" panose="020B0604020202020204" pitchFamily="34" charset="0"/>
              <a:buChar char="•"/>
            </a:pPr>
            <a:r>
              <a:rPr lang="nl-BE" altLang="nl-BE" smtClean="0">
                <a:latin typeface="Times New Roman" panose="02020603050405020304" pitchFamily="18" charset="0"/>
              </a:rPr>
              <a:t>HNPCC:  hereditary non-polyposis colon cancer</a:t>
            </a:r>
          </a:p>
          <a:p>
            <a:pPr marL="171450" indent="-171450">
              <a:buFont typeface="Arial" panose="020B0604020202020204" pitchFamily="34" charset="0"/>
              <a:buChar char="•"/>
            </a:pPr>
            <a:r>
              <a:rPr lang="nl-BE" altLang="nl-BE" smtClean="0">
                <a:latin typeface="Times New Roman" panose="02020603050405020304" pitchFamily="18" charset="0"/>
              </a:rPr>
              <a:t>Leefstijlfactoren: zoals het overmatig eten van rood vlees, en in nog onduidelijke mate het metabool syndroom, roken, overgewicht en sedentaire levensstijl hebben invloed op het ontwikkelen dikkedarmkanker </a:t>
            </a:r>
          </a:p>
          <a:p>
            <a:pPr marL="171450" indent="-171450">
              <a:buFont typeface="Arial" panose="020B0604020202020204" pitchFamily="34" charset="0"/>
              <a:buChar char="•"/>
            </a:pPr>
            <a:endParaRPr lang="nl-BE" altLang="nl-BE" smtClean="0">
              <a:latin typeface="Times New Roman" panose="02020603050405020304" pitchFamily="18" charset="0"/>
            </a:endParaRPr>
          </a:p>
          <a:p>
            <a:pPr marL="171450" indent="-171450">
              <a:buFont typeface="Arial" panose="020B0604020202020204" pitchFamily="34" charset="0"/>
              <a:buChar char="•"/>
            </a:pPr>
            <a:r>
              <a:rPr lang="nl-BE" altLang="nl-BE" smtClean="0">
                <a:latin typeface="Times New Roman" panose="02020603050405020304" pitchFamily="18" charset="0"/>
              </a:rPr>
              <a:t>elke aanbeveling heeft hier grade 1C =&gt; sterk aanbevolen, maar ethisch moeilijk om RCT studies hierover op te starten</a:t>
            </a:r>
          </a:p>
        </p:txBody>
      </p:sp>
      <p:sp>
        <p:nvSpPr>
          <p:cNvPr id="40964" name="Tijdelijke aanduiding voor dianumm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SzPct val="45000"/>
              <a:buFontTx/>
              <a:buNone/>
            </a:pPr>
            <a:fld id="{CC288030-5A18-40C7-9A57-2316B807B328}" type="slidenum">
              <a:rPr lang="nl-BE" altLang="nl-BE" sz="1400" smtClean="0">
                <a:ea typeface="Microsoft YaHei" panose="020B0503020204020204" pitchFamily="34" charset="-122"/>
              </a:rPr>
              <a:pPr>
                <a:spcBef>
                  <a:spcPct val="0"/>
                </a:spcBef>
                <a:buClrTx/>
                <a:buSzPct val="45000"/>
                <a:buFontTx/>
                <a:buNone/>
              </a:pPr>
              <a:t>13</a:t>
            </a:fld>
            <a:endParaRPr lang="nl-BE" altLang="nl-BE" sz="1400" smtClean="0">
              <a:ea typeface="Microsoft YaHei" panose="020B0503020204020204" pitchFamily="34" charset="-122"/>
            </a:endParaRPr>
          </a:p>
        </p:txBody>
      </p:sp>
    </p:spTree>
    <p:extLst>
      <p:ext uri="{BB962C8B-B14F-4D97-AF65-F5344CB8AC3E}">
        <p14:creationId xmlns:p14="http://schemas.microsoft.com/office/powerpoint/2010/main" val="1845470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jdelijke aanduiding voor dia-afbeelding 1">
            <a:extLst>
              <a:ext uri="{FF2B5EF4-FFF2-40B4-BE49-F238E27FC236}">
                <a16:creationId xmlns="" xmlns:a16="http://schemas.microsoft.com/office/drawing/2014/main" id="{7A1FDA9B-35C2-432C-A317-E68C5DA9A4C9}"/>
              </a:ext>
            </a:extLst>
          </p:cNvPr>
          <p:cNvSpPr>
            <a:spLocks noGrp="1" noRot="1" noChangeAspect="1" noChangeArrowheads="1" noTextEdit="1"/>
          </p:cNvSpPr>
          <p:nvPr>
            <p:ph type="sldImg"/>
          </p:nvPr>
        </p:nvSpPr>
        <p:spPr>
          <a:xfrm>
            <a:off x="846138" y="882650"/>
            <a:ext cx="5794375" cy="4346575"/>
          </a:xfrm>
        </p:spPr>
      </p:sp>
      <p:sp>
        <p:nvSpPr>
          <p:cNvPr id="26627" name="Tijdelijke aanduiding voor notities 2">
            <a:extLst>
              <a:ext uri="{FF2B5EF4-FFF2-40B4-BE49-F238E27FC236}">
                <a16:creationId xmlns="" xmlns:a16="http://schemas.microsoft.com/office/drawing/2014/main" id="{CCF9BCFB-4845-4195-A6A3-A92A6200AFD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nl-BE" altLang="nl-BE" dirty="0">
                <a:latin typeface="Times New Roman" panose="02020603050405020304" pitchFamily="18" charset="0"/>
              </a:rPr>
              <a:t>IBD </a:t>
            </a:r>
            <a:r>
              <a:rPr lang="nl-BE" altLang="nl-BE" dirty="0" err="1">
                <a:latin typeface="Times New Roman" panose="02020603050405020304" pitchFamily="18" charset="0"/>
              </a:rPr>
              <a:t>inflammatory</a:t>
            </a:r>
            <a:r>
              <a:rPr lang="nl-BE" altLang="nl-BE" dirty="0">
                <a:latin typeface="Times New Roman" panose="02020603050405020304" pitchFamily="18" charset="0"/>
              </a:rPr>
              <a:t> </a:t>
            </a:r>
            <a:r>
              <a:rPr lang="nl-BE" altLang="nl-BE" dirty="0" err="1">
                <a:latin typeface="Times New Roman" panose="02020603050405020304" pitchFamily="18" charset="0"/>
              </a:rPr>
              <a:t>bowel</a:t>
            </a:r>
            <a:r>
              <a:rPr lang="nl-BE" altLang="nl-BE" dirty="0">
                <a:latin typeface="Times New Roman" panose="02020603050405020304" pitchFamily="18" charset="0"/>
              </a:rPr>
              <a:t> </a:t>
            </a:r>
            <a:r>
              <a:rPr lang="nl-BE" altLang="nl-BE" dirty="0" err="1">
                <a:latin typeface="Times New Roman" panose="02020603050405020304" pitchFamily="18" charset="0"/>
              </a:rPr>
              <a:t>disease</a:t>
            </a:r>
            <a:endParaRPr lang="nl-BE" altLang="nl-BE" dirty="0">
              <a:latin typeface="Times New Roman" panose="02020603050405020304" pitchFamily="18" charset="0"/>
            </a:endParaRPr>
          </a:p>
          <a:p>
            <a:pPr marL="171450" indent="-171450">
              <a:buFont typeface="Arial" panose="020B0604020202020204" pitchFamily="34" charset="0"/>
              <a:buChar char="•"/>
            </a:pPr>
            <a:r>
              <a:rPr lang="nl-BE" altLang="nl-BE" dirty="0" err="1">
                <a:latin typeface="Times New Roman" panose="02020603050405020304" pitchFamily="18" charset="0"/>
              </a:rPr>
              <a:t>Hoogrisico</a:t>
            </a:r>
            <a:r>
              <a:rPr lang="nl-BE" altLang="nl-BE" dirty="0">
                <a:latin typeface="Times New Roman" panose="02020603050405020304" pitchFamily="18" charset="0"/>
              </a:rPr>
              <a:t> darmpoliep: </a:t>
            </a:r>
            <a:r>
              <a:rPr lang="nl-BE" altLang="nl-BE" dirty="0" err="1">
                <a:latin typeface="Times New Roman" panose="02020603050405020304" pitchFamily="18" charset="0"/>
              </a:rPr>
              <a:t>adenomen</a:t>
            </a:r>
            <a:r>
              <a:rPr lang="nl-BE" altLang="nl-BE" dirty="0">
                <a:latin typeface="Times New Roman" panose="02020603050405020304" pitchFamily="18" charset="0"/>
              </a:rPr>
              <a:t> kunnen opgesplitst worden in laagrisico </a:t>
            </a:r>
            <a:r>
              <a:rPr lang="nl-BE" altLang="nl-BE" dirty="0" err="1">
                <a:latin typeface="Times New Roman" panose="02020603050405020304" pitchFamily="18" charset="0"/>
              </a:rPr>
              <a:t>adenomen</a:t>
            </a:r>
            <a:r>
              <a:rPr lang="nl-BE" altLang="nl-BE" dirty="0">
                <a:latin typeface="Times New Roman" panose="02020603050405020304" pitchFamily="18" charset="0"/>
              </a:rPr>
              <a:t> d.i.  minder dan 3 tubulaire </a:t>
            </a:r>
            <a:r>
              <a:rPr lang="nl-BE" altLang="nl-BE" dirty="0" err="1">
                <a:latin typeface="Times New Roman" panose="02020603050405020304" pitchFamily="18" charset="0"/>
              </a:rPr>
              <a:t>adenomen</a:t>
            </a:r>
            <a:r>
              <a:rPr lang="nl-BE" altLang="nl-BE" dirty="0">
                <a:latin typeface="Times New Roman" panose="02020603050405020304" pitchFamily="18" charset="0"/>
              </a:rPr>
              <a:t>, elk minder dan 10 mm en met laaggradige dysplasie. De WHO spreekt van </a:t>
            </a:r>
            <a:r>
              <a:rPr lang="nl-BE" altLang="nl-BE" dirty="0" err="1">
                <a:latin typeface="Times New Roman" panose="02020603050405020304" pitchFamily="18" charset="0"/>
              </a:rPr>
              <a:t>hoogrisico</a:t>
            </a:r>
            <a:r>
              <a:rPr lang="nl-BE" altLang="nl-BE" dirty="0">
                <a:latin typeface="Times New Roman" panose="02020603050405020304" pitchFamily="18" charset="0"/>
              </a:rPr>
              <a:t> </a:t>
            </a:r>
            <a:r>
              <a:rPr lang="nl-BE" altLang="nl-BE" dirty="0" err="1">
                <a:latin typeface="Times New Roman" panose="02020603050405020304" pitchFamily="18" charset="0"/>
              </a:rPr>
              <a:t>adenomen</a:t>
            </a:r>
            <a:r>
              <a:rPr lang="nl-BE" altLang="nl-BE" dirty="0">
                <a:latin typeface="Times New Roman" panose="02020603050405020304" pitchFamily="18" charset="0"/>
              </a:rPr>
              <a:t> indien er 3 of meer </a:t>
            </a:r>
            <a:r>
              <a:rPr lang="nl-BE" altLang="nl-BE" dirty="0" err="1">
                <a:latin typeface="Times New Roman" panose="02020603050405020304" pitchFamily="18" charset="0"/>
              </a:rPr>
              <a:t>adenomen</a:t>
            </a:r>
            <a:r>
              <a:rPr lang="nl-BE" altLang="nl-BE" dirty="0">
                <a:latin typeface="Times New Roman" panose="02020603050405020304" pitchFamily="18" charset="0"/>
              </a:rPr>
              <a:t> aanwezig zijn, groter zijn dan 10 mm of er aanwezigheid is van hooggradige dysplasie of villeuze aspecten hebben. De </a:t>
            </a:r>
            <a:r>
              <a:rPr lang="nl-BE" altLang="nl-NL" dirty="0">
                <a:latin typeface="Times New Roman" panose="02020603050405020304" pitchFamily="18" charset="0"/>
              </a:rPr>
              <a:t>‘</a:t>
            </a:r>
            <a:r>
              <a:rPr lang="nl-BE" altLang="nl-BE" dirty="0" err="1">
                <a:latin typeface="Times New Roman" panose="02020603050405020304" pitchFamily="18" charset="0"/>
              </a:rPr>
              <a:t>serrated</a:t>
            </a:r>
            <a:r>
              <a:rPr lang="nl-BE" altLang="nl-NL" dirty="0">
                <a:latin typeface="Times New Roman" panose="02020603050405020304" pitchFamily="18" charset="0"/>
              </a:rPr>
              <a:t>’</a:t>
            </a:r>
            <a:r>
              <a:rPr lang="nl-BE" altLang="nl-BE" dirty="0">
                <a:latin typeface="Times New Roman" panose="02020603050405020304" pitchFamily="18" charset="0"/>
              </a:rPr>
              <a:t> of zaagtand poliep splitst de WHO op in 3 categorieën: de </a:t>
            </a:r>
            <a:r>
              <a:rPr lang="nl-BE" altLang="nl-BE" dirty="0" err="1">
                <a:latin typeface="Times New Roman" panose="02020603050405020304" pitchFamily="18" charset="0"/>
              </a:rPr>
              <a:t>hyperplastische</a:t>
            </a:r>
            <a:r>
              <a:rPr lang="nl-BE" altLang="nl-BE" dirty="0">
                <a:latin typeface="Times New Roman" panose="02020603050405020304" pitchFamily="18" charset="0"/>
              </a:rPr>
              <a:t> poliep, de sessiele zaagtand adenoom en gewone zaagtand adenoom. Binnen deze groep heeft de poliep groter dan 10 mm of met hooggradige dysplasie ook een zelfde risico als de </a:t>
            </a:r>
            <a:r>
              <a:rPr lang="nl-BE" altLang="nl-BE" dirty="0" err="1">
                <a:latin typeface="Times New Roman" panose="02020603050405020304" pitchFamily="18" charset="0"/>
              </a:rPr>
              <a:t>hoogrisico</a:t>
            </a:r>
            <a:r>
              <a:rPr lang="nl-BE" altLang="nl-BE" dirty="0">
                <a:latin typeface="Times New Roman" panose="02020603050405020304" pitchFamily="18" charset="0"/>
              </a:rPr>
              <a:t> </a:t>
            </a:r>
            <a:r>
              <a:rPr lang="nl-BE" altLang="nl-BE" dirty="0" err="1">
                <a:latin typeface="Times New Roman" panose="02020603050405020304" pitchFamily="18" charset="0"/>
              </a:rPr>
              <a:t>adenomen</a:t>
            </a:r>
            <a:r>
              <a:rPr lang="nl-BE" altLang="nl-BE" dirty="0">
                <a:latin typeface="Times New Roman" panose="02020603050405020304" pitchFamily="18" charset="0"/>
              </a:rPr>
              <a:t>. </a:t>
            </a:r>
          </a:p>
          <a:p>
            <a:pPr marL="171450" indent="-171450">
              <a:buFont typeface="Arial" panose="020B0604020202020204" pitchFamily="34" charset="0"/>
              <a:buChar char="•"/>
            </a:pPr>
            <a:r>
              <a:rPr lang="nl-BE" altLang="nl-BE" dirty="0">
                <a:latin typeface="Times New Roman" panose="02020603050405020304" pitchFamily="18" charset="0"/>
              </a:rPr>
              <a:t>FAP: familiale  </a:t>
            </a:r>
            <a:r>
              <a:rPr lang="nl-BE" altLang="nl-BE" dirty="0" err="1">
                <a:latin typeface="Times New Roman" panose="02020603050405020304" pitchFamily="18" charset="0"/>
              </a:rPr>
              <a:t>adenomatosis</a:t>
            </a:r>
            <a:r>
              <a:rPr lang="nl-BE" altLang="nl-BE" dirty="0">
                <a:latin typeface="Times New Roman" panose="02020603050405020304" pitchFamily="18" charset="0"/>
              </a:rPr>
              <a:t> </a:t>
            </a:r>
            <a:r>
              <a:rPr lang="nl-BE" altLang="nl-BE" dirty="0" err="1">
                <a:latin typeface="Times New Roman" panose="02020603050405020304" pitchFamily="18" charset="0"/>
              </a:rPr>
              <a:t>poliposis</a:t>
            </a:r>
            <a:endParaRPr lang="nl-BE" altLang="nl-BE" dirty="0">
              <a:latin typeface="Times New Roman" panose="02020603050405020304" pitchFamily="18" charset="0"/>
            </a:endParaRPr>
          </a:p>
          <a:p>
            <a:pPr marL="171450" indent="-171450">
              <a:buFont typeface="Arial" panose="020B0604020202020204" pitchFamily="34" charset="0"/>
              <a:buChar char="•"/>
            </a:pPr>
            <a:r>
              <a:rPr lang="nl-BE" altLang="nl-BE" dirty="0">
                <a:latin typeface="Times New Roman" panose="02020603050405020304" pitchFamily="18" charset="0"/>
              </a:rPr>
              <a:t>HNPCC:  </a:t>
            </a:r>
            <a:r>
              <a:rPr lang="nl-BE" altLang="nl-BE" dirty="0" err="1">
                <a:latin typeface="Times New Roman" panose="02020603050405020304" pitchFamily="18" charset="0"/>
              </a:rPr>
              <a:t>hereditary</a:t>
            </a:r>
            <a:r>
              <a:rPr lang="nl-BE" altLang="nl-BE" dirty="0">
                <a:latin typeface="Times New Roman" panose="02020603050405020304" pitchFamily="18" charset="0"/>
              </a:rPr>
              <a:t> non-polyposis colon </a:t>
            </a:r>
            <a:r>
              <a:rPr lang="nl-BE" altLang="nl-BE" dirty="0" err="1">
                <a:latin typeface="Times New Roman" panose="02020603050405020304" pitchFamily="18" charset="0"/>
              </a:rPr>
              <a:t>cancer</a:t>
            </a:r>
            <a:endParaRPr lang="nl-BE" altLang="nl-BE" dirty="0">
              <a:latin typeface="Times New Roman" panose="02020603050405020304" pitchFamily="18" charset="0"/>
            </a:endParaRPr>
          </a:p>
          <a:p>
            <a:pPr marL="171450" indent="-171450">
              <a:buFont typeface="Arial" panose="020B0604020202020204" pitchFamily="34" charset="0"/>
              <a:buChar char="•"/>
            </a:pPr>
            <a:r>
              <a:rPr lang="nl-BE" altLang="nl-BE" dirty="0">
                <a:latin typeface="Times New Roman" panose="02020603050405020304" pitchFamily="18" charset="0"/>
              </a:rPr>
              <a:t>Leefstijlfactoren: zoals het overmatig eten van rood vlees, en in nog onduidelijke mate het metabool syndroom, roken, overgewicht en sedentaire levensstijl hebben invloed op het ontwikkelen </a:t>
            </a:r>
            <a:r>
              <a:rPr lang="nl-BE" altLang="nl-BE" dirty="0" err="1">
                <a:latin typeface="Times New Roman" panose="02020603050405020304" pitchFamily="18" charset="0"/>
              </a:rPr>
              <a:t>dikkedarmkanker</a:t>
            </a:r>
            <a:r>
              <a:rPr lang="nl-BE" altLang="nl-BE" dirty="0">
                <a:latin typeface="Times New Roman" panose="02020603050405020304" pitchFamily="18" charset="0"/>
              </a:rPr>
              <a:t> </a:t>
            </a:r>
          </a:p>
          <a:p>
            <a:pPr marL="171450" indent="-171450">
              <a:buFont typeface="Arial" panose="020B0604020202020204" pitchFamily="34" charset="0"/>
              <a:buChar char="•"/>
            </a:pPr>
            <a:endParaRPr lang="nl-BE" altLang="nl-BE" dirty="0">
              <a:latin typeface="Times New Roman" panose="02020603050405020304" pitchFamily="18" charset="0"/>
            </a:endParaRPr>
          </a:p>
          <a:p>
            <a:pPr marL="171450" indent="-171450">
              <a:buFont typeface="Arial" panose="020B0604020202020204" pitchFamily="34" charset="0"/>
              <a:buChar char="•"/>
            </a:pPr>
            <a:r>
              <a:rPr lang="nl-BE" altLang="nl-BE" dirty="0">
                <a:latin typeface="Times New Roman" panose="02020603050405020304" pitchFamily="18" charset="0"/>
              </a:rPr>
              <a:t>elke aanbeveling heeft hier </a:t>
            </a:r>
            <a:r>
              <a:rPr lang="nl-BE" altLang="nl-BE" dirty="0" err="1">
                <a:latin typeface="Times New Roman" panose="02020603050405020304" pitchFamily="18" charset="0"/>
              </a:rPr>
              <a:t>grade</a:t>
            </a:r>
            <a:r>
              <a:rPr lang="nl-BE" altLang="nl-BE" dirty="0">
                <a:latin typeface="Times New Roman" panose="02020603050405020304" pitchFamily="18" charset="0"/>
              </a:rPr>
              <a:t> 1C =&gt; sterk aanbevolen, maar ethisch moeilijk om RCT studies hierover op te starten</a:t>
            </a:r>
          </a:p>
        </p:txBody>
      </p:sp>
      <p:sp>
        <p:nvSpPr>
          <p:cNvPr id="26628" name="Tijdelijke aanduiding voor dianummer 3">
            <a:extLst>
              <a:ext uri="{FF2B5EF4-FFF2-40B4-BE49-F238E27FC236}">
                <a16:creationId xmlns="" xmlns:a16="http://schemas.microsoft.com/office/drawing/2014/main" id="{2777450A-A413-4750-B69E-91D0DA05A509}"/>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SzPct val="45000"/>
              <a:buFontTx/>
              <a:buNone/>
            </a:pPr>
            <a:fld id="{28DE4239-2C68-4E46-B569-BED2A1A3FE92}" type="slidenum">
              <a:rPr lang="nl-BE" altLang="nl-BE" sz="1400" smtClean="0">
                <a:ea typeface="Microsoft YaHei" panose="020B0503020204020204" pitchFamily="34" charset="-122"/>
              </a:rPr>
              <a:pPr>
                <a:spcBef>
                  <a:spcPct val="0"/>
                </a:spcBef>
                <a:buClrTx/>
                <a:buSzPct val="45000"/>
                <a:buFontTx/>
                <a:buNone/>
              </a:pPr>
              <a:t>14</a:t>
            </a:fld>
            <a:endParaRPr lang="nl-BE" altLang="nl-BE" sz="1400">
              <a:ea typeface="Microsoft YaHei" panose="020B0503020204020204" pitchFamily="34" charset="-122"/>
            </a:endParaRPr>
          </a:p>
        </p:txBody>
      </p:sp>
    </p:spTree>
    <p:extLst>
      <p:ext uri="{BB962C8B-B14F-4D97-AF65-F5344CB8AC3E}">
        <p14:creationId xmlns:p14="http://schemas.microsoft.com/office/powerpoint/2010/main" val="3552973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8">
            <a:extLst>
              <a:ext uri="{FF2B5EF4-FFF2-40B4-BE49-F238E27FC236}">
                <a16:creationId xmlns="" xmlns:a16="http://schemas.microsoft.com/office/drawing/2014/main" id="{A90D338C-CFCF-4377-820C-22B13AF63A2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fld id="{BABE4076-535F-4A29-B97A-4574FAD17CF4}" type="slidenum">
              <a:rPr lang="nl-BE" altLang="nl-BE" smtClean="0">
                <a:solidFill>
                  <a:srgbClr val="000000"/>
                </a:solidFill>
                <a:latin typeface="Times New Roman" panose="02020603050405020304" pitchFamily="18" charset="0"/>
              </a:rPr>
              <a:pPr/>
              <a:t>15</a:t>
            </a:fld>
            <a:endParaRPr lang="nl-BE" altLang="nl-BE">
              <a:solidFill>
                <a:srgbClr val="000000"/>
              </a:solidFill>
              <a:latin typeface="Times New Roman" panose="02020603050405020304" pitchFamily="18" charset="0"/>
            </a:endParaRPr>
          </a:p>
        </p:txBody>
      </p:sp>
      <p:sp>
        <p:nvSpPr>
          <p:cNvPr id="28675" name="Text Box 1">
            <a:extLst>
              <a:ext uri="{FF2B5EF4-FFF2-40B4-BE49-F238E27FC236}">
                <a16:creationId xmlns="" xmlns:a16="http://schemas.microsoft.com/office/drawing/2014/main" id="{FC9147F2-FEF0-4F61-A2F0-6E8825A7E424}"/>
              </a:ext>
            </a:extLst>
          </p:cNvPr>
          <p:cNvSpPr txBox="1">
            <a:spLocks noChangeArrowheads="1"/>
          </p:cNvSpPr>
          <p:nvPr/>
        </p:nvSpPr>
        <p:spPr bwMode="auto">
          <a:xfrm>
            <a:off x="4240680" y="11026151"/>
            <a:ext cx="3250925" cy="57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SzPct val="100000"/>
            </a:pPr>
            <a:fld id="{90A50757-3397-41ED-8906-5F6057FD5CCB}" type="slidenum">
              <a:rPr lang="nl-BE" altLang="nl-BE" sz="1400">
                <a:solidFill>
                  <a:srgbClr val="000000"/>
                </a:solidFill>
                <a:latin typeface="Times New Roman" panose="02020603050405020304" pitchFamily="18" charset="0"/>
              </a:rPr>
              <a:pPr algn="r" eaLnBrk="1">
                <a:lnSpc>
                  <a:spcPct val="95000"/>
                </a:lnSpc>
                <a:buSzPct val="100000"/>
              </a:pPr>
              <a:t>15</a:t>
            </a:fld>
            <a:endParaRPr lang="nl-BE" altLang="nl-BE" sz="1400">
              <a:solidFill>
                <a:srgbClr val="000000"/>
              </a:solidFill>
              <a:latin typeface="Times New Roman" panose="02020603050405020304" pitchFamily="18" charset="0"/>
            </a:endParaRPr>
          </a:p>
        </p:txBody>
      </p:sp>
      <p:sp>
        <p:nvSpPr>
          <p:cNvPr id="28676" name="Rectangle 2">
            <a:extLst>
              <a:ext uri="{FF2B5EF4-FFF2-40B4-BE49-F238E27FC236}">
                <a16:creationId xmlns="" xmlns:a16="http://schemas.microsoft.com/office/drawing/2014/main" id="{EB76142A-1CB1-4C02-BD9A-C59B233E7377}"/>
              </a:ext>
            </a:extLst>
          </p:cNvPr>
          <p:cNvSpPr>
            <a:spLocks noGrp="1" noRot="1" noChangeAspect="1" noChangeArrowheads="1" noTextEdit="1"/>
          </p:cNvSpPr>
          <p:nvPr>
            <p:ph type="sldImg"/>
          </p:nvPr>
        </p:nvSpPr>
        <p:spPr>
          <a:xfrm>
            <a:off x="917575" y="754063"/>
            <a:ext cx="4962525" cy="3722687"/>
          </a:xfrm>
          <a:solidFill>
            <a:srgbClr val="FFFFFF"/>
          </a:solidFill>
          <a:ln>
            <a:solidFill>
              <a:srgbClr val="000000"/>
            </a:solidFill>
            <a:miter lim="800000"/>
            <a:headEnd/>
            <a:tailEnd/>
          </a:ln>
        </p:spPr>
      </p:sp>
      <p:sp>
        <p:nvSpPr>
          <p:cNvPr id="28677" name="Rectangle 3">
            <a:extLst>
              <a:ext uri="{FF2B5EF4-FFF2-40B4-BE49-F238E27FC236}">
                <a16:creationId xmlns="" xmlns:a16="http://schemas.microsoft.com/office/drawing/2014/main" id="{CC385DE6-3023-4D5C-A81F-D10CAD0A43C3}"/>
              </a:ext>
            </a:extLst>
          </p:cNvPr>
          <p:cNvSpPr>
            <a:spLocks noGrp="1" noChangeArrowheads="1"/>
          </p:cNvSpPr>
          <p:nvPr>
            <p:ph type="body" idx="1"/>
          </p:nvPr>
        </p:nvSpPr>
        <p:spPr>
          <a:xfrm>
            <a:off x="679768" y="4715153"/>
            <a:ext cx="5438140"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nl-BE" altLang="nl-BE" dirty="0">
                <a:latin typeface="Times New Roman" panose="02020603050405020304" pitchFamily="18" charset="0"/>
              </a:rPr>
              <a:t>Niet </a:t>
            </a:r>
            <a:r>
              <a:rPr lang="nl-BE" altLang="nl-BE" dirty="0" smtClean="0">
                <a:latin typeface="Times New Roman" panose="02020603050405020304" pitchFamily="18" charset="0"/>
              </a:rPr>
              <a:t>van uit </a:t>
            </a:r>
            <a:r>
              <a:rPr lang="nl-BE" altLang="nl-BE" dirty="0">
                <a:latin typeface="Times New Roman" panose="02020603050405020304" pitchFamily="18" charset="0"/>
              </a:rPr>
              <a:t>gaan dat de HA weten dat het risico verhoogd is, dus vraag “is er een verhoogd risico” wel </a:t>
            </a:r>
            <a:r>
              <a:rPr lang="nl-BE" altLang="nl-BE" dirty="0" smtClean="0">
                <a:latin typeface="Times New Roman" panose="02020603050405020304" pitchFamily="18" charset="0"/>
              </a:rPr>
              <a:t>stellen</a:t>
            </a:r>
          </a:p>
          <a:p>
            <a:endParaRPr lang="nl-BE" altLang="nl-BE" dirty="0" smtClean="0">
              <a:latin typeface="Times New Roman" panose="02020603050405020304" pitchFamily="18" charset="0"/>
            </a:endParaRPr>
          </a:p>
          <a:p>
            <a:r>
              <a:rPr lang="nl-BE" altLang="nl-BE" dirty="0" smtClean="0">
                <a:latin typeface="Times New Roman" panose="02020603050405020304" pitchFamily="18" charset="0"/>
              </a:rPr>
              <a:t>De vraag over de aanpak gaat</a:t>
            </a:r>
            <a:r>
              <a:rPr lang="nl-BE" altLang="nl-BE" baseline="0" dirty="0" smtClean="0">
                <a:latin typeface="Times New Roman" panose="02020603050405020304" pitchFamily="18" charset="0"/>
              </a:rPr>
              <a:t> over de keuze van het onderzoek</a:t>
            </a:r>
            <a:endParaRPr lang="nl-BE" altLang="nl-BE" dirty="0">
              <a:latin typeface="Times New Roman" panose="02020603050405020304" pitchFamily="18" charset="0"/>
            </a:endParaRPr>
          </a:p>
        </p:txBody>
      </p:sp>
    </p:spTree>
    <p:extLst>
      <p:ext uri="{BB962C8B-B14F-4D97-AF65-F5344CB8AC3E}">
        <p14:creationId xmlns:p14="http://schemas.microsoft.com/office/powerpoint/2010/main" val="2367268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afbeelding 1">
            <a:extLst>
              <a:ext uri="{FF2B5EF4-FFF2-40B4-BE49-F238E27FC236}">
                <a16:creationId xmlns="" xmlns:a16="http://schemas.microsoft.com/office/drawing/2014/main" id="{FD8DE902-9AC5-4768-B2F4-FC3DF8BCD4BF}"/>
              </a:ext>
            </a:extLst>
          </p:cNvPr>
          <p:cNvSpPr>
            <a:spLocks noGrp="1" noRot="1" noChangeAspect="1" noChangeArrowheads="1" noTextEdit="1"/>
          </p:cNvSpPr>
          <p:nvPr>
            <p:ph type="sldImg"/>
          </p:nvPr>
        </p:nvSpPr>
        <p:spPr>
          <a:xfrm>
            <a:off x="846138" y="882650"/>
            <a:ext cx="5794375" cy="4346575"/>
          </a:xfrm>
        </p:spPr>
      </p:sp>
      <p:sp>
        <p:nvSpPr>
          <p:cNvPr id="30723" name="Tijdelijke aanduiding voor notities 2">
            <a:extLst>
              <a:ext uri="{FF2B5EF4-FFF2-40B4-BE49-F238E27FC236}">
                <a16:creationId xmlns="" xmlns:a16="http://schemas.microsoft.com/office/drawing/2014/main" id="{FC91C871-EDBB-4987-8696-A3B6A0423BF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BE" altLang="nl-BE" dirty="0" smtClean="0">
                <a:latin typeface="Times New Roman" panose="02020603050405020304" pitchFamily="18" charset="0"/>
              </a:rPr>
              <a:t>Nogmaals overlopen van de verschillende indicaties voor </a:t>
            </a:r>
            <a:r>
              <a:rPr lang="nl-BE" altLang="nl-BE" dirty="0" err="1" smtClean="0">
                <a:latin typeface="Times New Roman" panose="02020603050405020304" pitchFamily="18" charset="0"/>
              </a:rPr>
              <a:t>coloscopie</a:t>
            </a:r>
            <a:endParaRPr lang="nl-BE" altLang="nl-BE" dirty="0">
              <a:latin typeface="Times New Roman" panose="02020603050405020304" pitchFamily="18" charset="0"/>
            </a:endParaRPr>
          </a:p>
        </p:txBody>
      </p:sp>
      <p:sp>
        <p:nvSpPr>
          <p:cNvPr id="30724" name="Tijdelijke aanduiding voor dianummer 3">
            <a:extLst>
              <a:ext uri="{FF2B5EF4-FFF2-40B4-BE49-F238E27FC236}">
                <a16:creationId xmlns="" xmlns:a16="http://schemas.microsoft.com/office/drawing/2014/main" id="{DF3F217D-F5CE-499F-B1AF-60FB7BE38F5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fld id="{91D40E87-08A4-4576-8745-FFEDB550243C}" type="slidenum">
              <a:rPr lang="nl-BE" altLang="nl-BE" smtClean="0">
                <a:solidFill>
                  <a:srgbClr val="000000"/>
                </a:solidFill>
                <a:latin typeface="Times New Roman" panose="02020603050405020304" pitchFamily="18" charset="0"/>
              </a:rPr>
              <a:pPr/>
              <a:t>16</a:t>
            </a:fld>
            <a:endParaRPr lang="nl-BE" altLang="nl-BE">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778747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846138" y="882650"/>
            <a:ext cx="5794375" cy="4346575"/>
          </a:xfrm>
        </p:spPr>
      </p:sp>
      <p:sp>
        <p:nvSpPr>
          <p:cNvPr id="3" name="Tijdelijke aanduiding voor notities 2"/>
          <p:cNvSpPr>
            <a:spLocks noGrp="1"/>
          </p:cNvSpPr>
          <p:nvPr>
            <p:ph type="body" idx="1"/>
          </p:nvPr>
        </p:nvSpPr>
        <p:spPr/>
        <p:txBody>
          <a:bodyPr/>
          <a:lstStyle/>
          <a:p>
            <a:r>
              <a:rPr lang="nl-BE" dirty="0" smtClean="0"/>
              <a:t>Nieuw in</a:t>
            </a:r>
            <a:r>
              <a:rPr lang="nl-BE" baseline="0" dirty="0" smtClean="0"/>
              <a:t> vergelijking met vorige versie van de richtlijn </a:t>
            </a:r>
            <a:r>
              <a:rPr lang="nl-BE" dirty="0" smtClean="0"/>
              <a:t> </a:t>
            </a:r>
            <a:r>
              <a:rPr lang="nl-BE" dirty="0" err="1"/>
              <a:t>coloscopie</a:t>
            </a:r>
            <a:r>
              <a:rPr lang="nl-BE" dirty="0"/>
              <a:t> van 50 jaar indien maar 1 eerste </a:t>
            </a:r>
            <a:r>
              <a:rPr lang="nl-BE" dirty="0" smtClean="0"/>
              <a:t>graadverwant ook een optie.</a:t>
            </a:r>
            <a:endParaRPr lang="nl-BE" dirty="0"/>
          </a:p>
        </p:txBody>
      </p:sp>
      <p:sp>
        <p:nvSpPr>
          <p:cNvPr id="4" name="Tijdelijke aanduiding voor dianummer 3"/>
          <p:cNvSpPr>
            <a:spLocks noGrp="1"/>
          </p:cNvSpPr>
          <p:nvPr>
            <p:ph type="sldNum"/>
          </p:nvPr>
        </p:nvSpPr>
        <p:spPr/>
        <p:txBody>
          <a:bodyPr/>
          <a:lstStyle/>
          <a:p>
            <a:pPr>
              <a:defRPr/>
            </a:pPr>
            <a:fld id="{F9326896-3FEB-4406-A875-9A4D59D970A5}" type="slidenum">
              <a:rPr lang="nl-BE" altLang="nl-BE" smtClean="0"/>
              <a:pPr>
                <a:defRPr/>
              </a:pPr>
              <a:t>17</a:t>
            </a:fld>
            <a:endParaRPr lang="nl-BE" altLang="nl-BE"/>
          </a:p>
        </p:txBody>
      </p:sp>
    </p:spTree>
    <p:extLst>
      <p:ext uri="{BB962C8B-B14F-4D97-AF65-F5344CB8AC3E}">
        <p14:creationId xmlns:p14="http://schemas.microsoft.com/office/powerpoint/2010/main" val="1934296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jdelijke aanduiding voor dia-afbeelding 1"/>
          <p:cNvSpPr>
            <a:spLocks noGrp="1" noRot="1" noChangeAspect="1" noChangeArrowheads="1" noTextEdit="1"/>
          </p:cNvSpPr>
          <p:nvPr>
            <p:ph type="sldImg"/>
          </p:nvPr>
        </p:nvSpPr>
        <p:spPr>
          <a:xfrm>
            <a:off x="846138" y="882650"/>
            <a:ext cx="5794375" cy="4346575"/>
          </a:xfrm>
        </p:spPr>
      </p:sp>
      <p:sp>
        <p:nvSpPr>
          <p:cNvPr id="48131"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BE" altLang="nl-BE" smtClean="0">
                <a:latin typeface="Times New Roman" panose="02020603050405020304" pitchFamily="18" charset="0"/>
              </a:rPr>
              <a:t>Verschil met vorige aanbeveling:</a:t>
            </a:r>
          </a:p>
          <a:p>
            <a:r>
              <a:rPr lang="nl-BE" altLang="nl-BE" smtClean="0">
                <a:latin typeface="Times New Roman" panose="02020603050405020304" pitchFamily="18" charset="0"/>
              </a:rPr>
              <a:t>Patienten met familiale niet erfelijke kanker en diagnose &gt; 60 jaar werd in vorige aanbeveling een FOBT vanaf 40 jaar aangeboden.</a:t>
            </a:r>
          </a:p>
          <a:p>
            <a:r>
              <a:rPr lang="nl-BE" altLang="nl-BE" smtClean="0">
                <a:latin typeface="Times New Roman" panose="02020603050405020304" pitchFamily="18" charset="0"/>
              </a:rPr>
              <a:t>Nu dus coloscopie vanaf 50 jaar?</a:t>
            </a:r>
          </a:p>
          <a:p>
            <a:endParaRPr lang="nl-BE" altLang="nl-BE" smtClean="0">
              <a:latin typeface="Times New Roman" panose="02020603050405020304" pitchFamily="18" charset="0"/>
            </a:endParaRPr>
          </a:p>
        </p:txBody>
      </p:sp>
      <p:sp>
        <p:nvSpPr>
          <p:cNvPr id="48132" name="Tijdelijke aanduiding voor dianumm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SzPct val="45000"/>
              <a:buFontTx/>
              <a:buNone/>
            </a:pPr>
            <a:fld id="{D7A6E224-03FB-4C0A-A7CE-7E2C737432DB}" type="slidenum">
              <a:rPr lang="nl-BE" altLang="nl-BE" sz="1400" smtClean="0">
                <a:ea typeface="Microsoft YaHei" panose="020B0503020204020204" pitchFamily="34" charset="-122"/>
              </a:rPr>
              <a:pPr>
                <a:spcBef>
                  <a:spcPct val="0"/>
                </a:spcBef>
                <a:buClrTx/>
                <a:buSzPct val="45000"/>
                <a:buFontTx/>
                <a:buNone/>
              </a:pPr>
              <a:t>18</a:t>
            </a:fld>
            <a:endParaRPr lang="nl-BE" altLang="nl-BE" sz="1400" smtClean="0">
              <a:ea typeface="Microsoft YaHei" panose="020B0503020204020204" pitchFamily="34" charset="-122"/>
            </a:endParaRPr>
          </a:p>
        </p:txBody>
      </p:sp>
    </p:spTree>
    <p:extLst>
      <p:ext uri="{BB962C8B-B14F-4D97-AF65-F5344CB8AC3E}">
        <p14:creationId xmlns:p14="http://schemas.microsoft.com/office/powerpoint/2010/main" val="1088806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jdelijke aanduiding voor dia-afbeelding 1">
            <a:extLst>
              <a:ext uri="{FF2B5EF4-FFF2-40B4-BE49-F238E27FC236}">
                <a16:creationId xmlns="" xmlns:a16="http://schemas.microsoft.com/office/drawing/2014/main" id="{83752590-F379-4D87-BFB1-02D3FF38F22F}"/>
              </a:ext>
            </a:extLst>
          </p:cNvPr>
          <p:cNvSpPr>
            <a:spLocks noGrp="1" noRot="1" noChangeAspect="1" noChangeArrowheads="1" noTextEdit="1"/>
          </p:cNvSpPr>
          <p:nvPr>
            <p:ph type="sldImg"/>
          </p:nvPr>
        </p:nvSpPr>
        <p:spPr>
          <a:xfrm>
            <a:off x="846138" y="882650"/>
            <a:ext cx="5794375" cy="4346575"/>
          </a:xfrm>
        </p:spPr>
      </p:sp>
      <p:sp>
        <p:nvSpPr>
          <p:cNvPr id="33795" name="Tijdelijke aanduiding voor notities 2">
            <a:extLst>
              <a:ext uri="{FF2B5EF4-FFF2-40B4-BE49-F238E27FC236}">
                <a16:creationId xmlns="" xmlns:a16="http://schemas.microsoft.com/office/drawing/2014/main" id="{FEE88D1A-6DC4-435C-B11D-3E5302726BC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BE" altLang="nl-BE" dirty="0">
                <a:latin typeface="Times New Roman" panose="02020603050405020304" pitchFamily="18" charset="0"/>
              </a:rPr>
              <a:t>Verschil met vorige aanbeveling:</a:t>
            </a:r>
          </a:p>
          <a:p>
            <a:r>
              <a:rPr lang="nl-BE" altLang="nl-BE" dirty="0" err="1">
                <a:latin typeface="Times New Roman" panose="02020603050405020304" pitchFamily="18" charset="0"/>
              </a:rPr>
              <a:t>Patienten</a:t>
            </a:r>
            <a:r>
              <a:rPr lang="nl-BE" altLang="nl-BE" dirty="0">
                <a:latin typeface="Times New Roman" panose="02020603050405020304" pitchFamily="18" charset="0"/>
              </a:rPr>
              <a:t> met familiale niet erfelijke kanker en diagnose &gt; 60 jaar werd in vorige aanbeveling een FOBT vanaf 40 jaar aangeboden.</a:t>
            </a:r>
          </a:p>
          <a:p>
            <a:r>
              <a:rPr lang="nl-BE" altLang="nl-BE" dirty="0">
                <a:latin typeface="Times New Roman" panose="02020603050405020304" pitchFamily="18" charset="0"/>
              </a:rPr>
              <a:t>Nu dus </a:t>
            </a:r>
            <a:r>
              <a:rPr lang="nl-BE" altLang="nl-BE" dirty="0" err="1">
                <a:latin typeface="Times New Roman" panose="02020603050405020304" pitchFamily="18" charset="0"/>
              </a:rPr>
              <a:t>coloscopie</a:t>
            </a:r>
            <a:r>
              <a:rPr lang="nl-BE" altLang="nl-BE" dirty="0">
                <a:latin typeface="Times New Roman" panose="02020603050405020304" pitchFamily="18" charset="0"/>
              </a:rPr>
              <a:t> vanaf 50 jaar</a:t>
            </a:r>
          </a:p>
          <a:p>
            <a:endParaRPr lang="nl-BE" altLang="nl-BE" dirty="0">
              <a:latin typeface="Times New Roman" panose="02020603050405020304" pitchFamily="18" charset="0"/>
            </a:endParaRPr>
          </a:p>
        </p:txBody>
      </p:sp>
      <p:sp>
        <p:nvSpPr>
          <p:cNvPr id="33796" name="Tijdelijke aanduiding voor dianummer 3">
            <a:extLst>
              <a:ext uri="{FF2B5EF4-FFF2-40B4-BE49-F238E27FC236}">
                <a16:creationId xmlns="" xmlns:a16="http://schemas.microsoft.com/office/drawing/2014/main" id="{9EE0AED8-5D6C-44F8-BE2F-09D3E215F971}"/>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SzPct val="45000"/>
              <a:buFontTx/>
              <a:buNone/>
            </a:pPr>
            <a:fld id="{FF9B661C-AC57-49CE-A0A0-BF1FC0C253A1}" type="slidenum">
              <a:rPr lang="nl-BE" altLang="nl-BE" sz="1400" smtClean="0">
                <a:ea typeface="Microsoft YaHei" panose="020B0503020204020204" pitchFamily="34" charset="-122"/>
              </a:rPr>
              <a:pPr>
                <a:spcBef>
                  <a:spcPct val="0"/>
                </a:spcBef>
                <a:buClrTx/>
                <a:buSzPct val="45000"/>
                <a:buFontTx/>
                <a:buNone/>
              </a:pPr>
              <a:t>19</a:t>
            </a:fld>
            <a:endParaRPr lang="nl-BE" altLang="nl-BE" sz="1400">
              <a:ea typeface="Microsoft YaHei" panose="020B0503020204020204" pitchFamily="34" charset="-122"/>
            </a:endParaRPr>
          </a:p>
        </p:txBody>
      </p:sp>
    </p:spTree>
    <p:extLst>
      <p:ext uri="{BB962C8B-B14F-4D97-AF65-F5344CB8AC3E}">
        <p14:creationId xmlns:p14="http://schemas.microsoft.com/office/powerpoint/2010/main" val="2820343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8">
            <a:extLst>
              <a:ext uri="{FF2B5EF4-FFF2-40B4-BE49-F238E27FC236}">
                <a16:creationId xmlns="" xmlns:a16="http://schemas.microsoft.com/office/drawing/2014/main" id="{A37D8F92-C095-4CC6-B85B-45C7DC78B11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fld id="{8C30449F-AD1E-4510-A282-B51180F43FDA}" type="slidenum">
              <a:rPr lang="nl-BE" altLang="nl-BE" smtClean="0">
                <a:solidFill>
                  <a:srgbClr val="000000"/>
                </a:solidFill>
                <a:latin typeface="Times New Roman" panose="02020603050405020304" pitchFamily="18" charset="0"/>
              </a:rPr>
              <a:pPr/>
              <a:t>2</a:t>
            </a:fld>
            <a:endParaRPr lang="nl-BE" altLang="nl-BE">
              <a:solidFill>
                <a:srgbClr val="000000"/>
              </a:solidFill>
              <a:latin typeface="Times New Roman" panose="02020603050405020304" pitchFamily="18" charset="0"/>
            </a:endParaRPr>
          </a:p>
        </p:txBody>
      </p:sp>
      <p:sp>
        <p:nvSpPr>
          <p:cNvPr id="7171" name="Text Box 1">
            <a:extLst>
              <a:ext uri="{FF2B5EF4-FFF2-40B4-BE49-F238E27FC236}">
                <a16:creationId xmlns="" xmlns:a16="http://schemas.microsoft.com/office/drawing/2014/main" id="{62DB8AC2-B0B9-4A48-9FFF-B56F126ABC7E}"/>
              </a:ext>
            </a:extLst>
          </p:cNvPr>
          <p:cNvSpPr txBox="1">
            <a:spLocks noChangeArrowheads="1"/>
          </p:cNvSpPr>
          <p:nvPr/>
        </p:nvSpPr>
        <p:spPr bwMode="auto">
          <a:xfrm>
            <a:off x="4240680" y="11026151"/>
            <a:ext cx="3250925" cy="57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SzPct val="100000"/>
            </a:pPr>
            <a:fld id="{2EBFEF8D-9EEC-4976-BA3C-67B6A109AB64}" type="slidenum">
              <a:rPr lang="nl-BE" altLang="nl-BE" sz="1400">
                <a:solidFill>
                  <a:srgbClr val="000000"/>
                </a:solidFill>
                <a:latin typeface="Times New Roman" panose="02020603050405020304" pitchFamily="18" charset="0"/>
              </a:rPr>
              <a:pPr algn="r" eaLnBrk="1">
                <a:lnSpc>
                  <a:spcPct val="95000"/>
                </a:lnSpc>
                <a:buSzPct val="100000"/>
              </a:pPr>
              <a:t>2</a:t>
            </a:fld>
            <a:endParaRPr lang="nl-BE" altLang="nl-BE" sz="1400">
              <a:solidFill>
                <a:srgbClr val="000000"/>
              </a:solidFill>
              <a:latin typeface="Times New Roman" panose="02020603050405020304" pitchFamily="18" charset="0"/>
            </a:endParaRPr>
          </a:p>
        </p:txBody>
      </p:sp>
      <p:sp>
        <p:nvSpPr>
          <p:cNvPr id="7172" name="Rectangle 2">
            <a:extLst>
              <a:ext uri="{FF2B5EF4-FFF2-40B4-BE49-F238E27FC236}">
                <a16:creationId xmlns="" xmlns:a16="http://schemas.microsoft.com/office/drawing/2014/main" id="{E09513BD-8124-4E4A-9916-6ACA17075F03}"/>
              </a:ext>
            </a:extLst>
          </p:cNvPr>
          <p:cNvSpPr>
            <a:spLocks noGrp="1" noRot="1" noChangeAspect="1" noChangeArrowheads="1" noTextEdit="1"/>
          </p:cNvSpPr>
          <p:nvPr>
            <p:ph type="sldImg"/>
          </p:nvPr>
        </p:nvSpPr>
        <p:spPr>
          <a:xfrm>
            <a:off x="917575" y="754063"/>
            <a:ext cx="4962525" cy="3722687"/>
          </a:xfrm>
          <a:solidFill>
            <a:srgbClr val="FFFFFF"/>
          </a:solidFill>
          <a:ln>
            <a:solidFill>
              <a:srgbClr val="000000"/>
            </a:solidFill>
            <a:miter lim="800000"/>
            <a:headEnd/>
            <a:tailEnd/>
          </a:ln>
        </p:spPr>
      </p:sp>
      <p:sp>
        <p:nvSpPr>
          <p:cNvPr id="7173" name="Rectangle 3">
            <a:extLst>
              <a:ext uri="{FF2B5EF4-FFF2-40B4-BE49-F238E27FC236}">
                <a16:creationId xmlns="" xmlns:a16="http://schemas.microsoft.com/office/drawing/2014/main" id="{E128018E-DE84-4359-B297-88228BD547E8}"/>
              </a:ext>
            </a:extLst>
          </p:cNvPr>
          <p:cNvSpPr>
            <a:spLocks noGrp="1" noChangeArrowheads="1"/>
          </p:cNvSpPr>
          <p:nvPr>
            <p:ph type="body" idx="1"/>
          </p:nvPr>
        </p:nvSpPr>
        <p:spPr>
          <a:xfrm>
            <a:off x="679768" y="4715153"/>
            <a:ext cx="5438140"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nl-BE" altLang="nl-BE" dirty="0" smtClean="0">
                <a:latin typeface="Times New Roman" panose="02020603050405020304" pitchFamily="18" charset="0"/>
              </a:rPr>
              <a:t>Toont wat</a:t>
            </a:r>
            <a:r>
              <a:rPr lang="nl-BE" altLang="nl-BE" baseline="0" dirty="0" smtClean="0">
                <a:latin typeface="Times New Roman" panose="02020603050405020304" pitchFamily="18" charset="0"/>
              </a:rPr>
              <a:t> er in het pakket behandeld wordt</a:t>
            </a:r>
            <a:endParaRPr lang="nl-BE" altLang="nl-BE" dirty="0">
              <a:latin typeface="Times New Roman" panose="02020603050405020304" pitchFamily="18" charset="0"/>
            </a:endParaRPr>
          </a:p>
        </p:txBody>
      </p:sp>
    </p:spTree>
    <p:extLst>
      <p:ext uri="{BB962C8B-B14F-4D97-AF65-F5344CB8AC3E}">
        <p14:creationId xmlns:p14="http://schemas.microsoft.com/office/powerpoint/2010/main" val="3964327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8">
            <a:extLst>
              <a:ext uri="{FF2B5EF4-FFF2-40B4-BE49-F238E27FC236}">
                <a16:creationId xmlns="" xmlns:a16="http://schemas.microsoft.com/office/drawing/2014/main" id="{5AB0FE6C-03F6-41DE-812C-33446107F3B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fld id="{2E92B698-C874-434C-BC7E-675D827BB794}" type="slidenum">
              <a:rPr lang="nl-BE" altLang="nl-BE" smtClean="0">
                <a:solidFill>
                  <a:srgbClr val="000000"/>
                </a:solidFill>
                <a:latin typeface="Times New Roman" panose="02020603050405020304" pitchFamily="18" charset="0"/>
              </a:rPr>
              <a:pPr/>
              <a:t>21</a:t>
            </a:fld>
            <a:endParaRPr lang="nl-BE" altLang="nl-BE">
              <a:solidFill>
                <a:srgbClr val="000000"/>
              </a:solidFill>
              <a:latin typeface="Times New Roman" panose="02020603050405020304" pitchFamily="18" charset="0"/>
            </a:endParaRPr>
          </a:p>
        </p:txBody>
      </p:sp>
      <p:sp>
        <p:nvSpPr>
          <p:cNvPr id="36867" name="Text Box 1">
            <a:extLst>
              <a:ext uri="{FF2B5EF4-FFF2-40B4-BE49-F238E27FC236}">
                <a16:creationId xmlns="" xmlns:a16="http://schemas.microsoft.com/office/drawing/2014/main" id="{9B7C7F3F-F191-4C38-805B-D04B17EEC390}"/>
              </a:ext>
            </a:extLst>
          </p:cNvPr>
          <p:cNvSpPr txBox="1">
            <a:spLocks noChangeArrowheads="1"/>
          </p:cNvSpPr>
          <p:nvPr/>
        </p:nvSpPr>
        <p:spPr bwMode="auto">
          <a:xfrm>
            <a:off x="4240680" y="11026151"/>
            <a:ext cx="3250925" cy="57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SzPct val="100000"/>
            </a:pPr>
            <a:fld id="{84CA5978-2B27-4F04-83C4-1496E9954EE6}" type="slidenum">
              <a:rPr lang="nl-BE" altLang="nl-BE" sz="1400">
                <a:solidFill>
                  <a:srgbClr val="000000"/>
                </a:solidFill>
                <a:latin typeface="Times New Roman" panose="02020603050405020304" pitchFamily="18" charset="0"/>
              </a:rPr>
              <a:pPr algn="r" eaLnBrk="1">
                <a:lnSpc>
                  <a:spcPct val="95000"/>
                </a:lnSpc>
                <a:buSzPct val="100000"/>
              </a:pPr>
              <a:t>21</a:t>
            </a:fld>
            <a:endParaRPr lang="nl-BE" altLang="nl-BE" sz="1400">
              <a:solidFill>
                <a:srgbClr val="000000"/>
              </a:solidFill>
              <a:latin typeface="Times New Roman" panose="02020603050405020304" pitchFamily="18" charset="0"/>
            </a:endParaRPr>
          </a:p>
        </p:txBody>
      </p:sp>
      <p:sp>
        <p:nvSpPr>
          <p:cNvPr id="36868" name="Rectangle 2">
            <a:extLst>
              <a:ext uri="{FF2B5EF4-FFF2-40B4-BE49-F238E27FC236}">
                <a16:creationId xmlns="" xmlns:a16="http://schemas.microsoft.com/office/drawing/2014/main" id="{4DB2D2AB-37AE-4000-95AE-AA9EAB855030}"/>
              </a:ext>
            </a:extLst>
          </p:cNvPr>
          <p:cNvSpPr>
            <a:spLocks noGrp="1" noRot="1" noChangeAspect="1" noChangeArrowheads="1" noTextEdit="1"/>
          </p:cNvSpPr>
          <p:nvPr>
            <p:ph type="sldImg"/>
          </p:nvPr>
        </p:nvSpPr>
        <p:spPr>
          <a:xfrm>
            <a:off x="917575" y="754063"/>
            <a:ext cx="4962525" cy="3722687"/>
          </a:xfrm>
          <a:solidFill>
            <a:srgbClr val="FFFFFF"/>
          </a:solidFill>
          <a:ln>
            <a:solidFill>
              <a:srgbClr val="000000"/>
            </a:solidFill>
            <a:miter lim="800000"/>
            <a:headEnd/>
            <a:tailEnd/>
          </a:ln>
        </p:spPr>
      </p:sp>
      <p:sp>
        <p:nvSpPr>
          <p:cNvPr id="36869" name="Rectangle 3">
            <a:extLst>
              <a:ext uri="{FF2B5EF4-FFF2-40B4-BE49-F238E27FC236}">
                <a16:creationId xmlns="" xmlns:a16="http://schemas.microsoft.com/office/drawing/2014/main" id="{8D5620E6-01BC-487C-9F45-6DECAC17EE2D}"/>
              </a:ext>
            </a:extLst>
          </p:cNvPr>
          <p:cNvSpPr>
            <a:spLocks noGrp="1" noChangeArrowheads="1"/>
          </p:cNvSpPr>
          <p:nvPr>
            <p:ph type="body" idx="1"/>
          </p:nvPr>
        </p:nvSpPr>
        <p:spPr>
          <a:xfrm>
            <a:off x="679768" y="4715153"/>
            <a:ext cx="5438140"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l-BE" altLang="nl-BE" dirty="0">
              <a:latin typeface="Times New Roman" panose="02020603050405020304" pitchFamily="18" charset="0"/>
            </a:endParaRPr>
          </a:p>
        </p:txBody>
      </p:sp>
    </p:spTree>
    <p:extLst>
      <p:ext uri="{BB962C8B-B14F-4D97-AF65-F5344CB8AC3E}">
        <p14:creationId xmlns:p14="http://schemas.microsoft.com/office/powerpoint/2010/main" val="1589858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Overzicht</a:t>
            </a:r>
            <a:r>
              <a:rPr lang="nl-BE" baseline="0" dirty="0" smtClean="0"/>
              <a:t> van de aanpak </a:t>
            </a:r>
            <a:r>
              <a:rPr lang="nl-BE" baseline="0" dirty="0" err="1" smtClean="0"/>
              <a:t>ifv</a:t>
            </a:r>
            <a:r>
              <a:rPr lang="nl-BE" baseline="0" dirty="0" smtClean="0"/>
              <a:t> leeftijd, bij afwezigheid van risicofactoren en risicoaandoeningen</a:t>
            </a:r>
          </a:p>
          <a:p>
            <a:endParaRPr lang="nl-BE" baseline="0" dirty="0" smtClean="0"/>
          </a:p>
          <a:p>
            <a:r>
              <a:rPr lang="nl-BE" baseline="0" dirty="0" smtClean="0"/>
              <a:t>Hier eventueel al vermelden dat de leeftijdsgrens voor het georganiseerd bevolkingsonderzoek verlaagd is tot 53 jaar ( en mogelijk later nog zal verlagen in de komende jaren)</a:t>
            </a:r>
            <a:endParaRPr lang="nl-BE" dirty="0"/>
          </a:p>
        </p:txBody>
      </p:sp>
      <p:sp>
        <p:nvSpPr>
          <p:cNvPr id="4" name="Tijdelijke aanduiding voor dianummer 3"/>
          <p:cNvSpPr>
            <a:spLocks noGrp="1"/>
          </p:cNvSpPr>
          <p:nvPr>
            <p:ph type="sldNum" idx="10"/>
          </p:nvPr>
        </p:nvSpPr>
        <p:spPr/>
        <p:txBody>
          <a:bodyPr/>
          <a:lstStyle/>
          <a:p>
            <a:pPr>
              <a:defRPr/>
            </a:pPr>
            <a:fld id="{F9326896-3FEB-4406-A875-9A4D59D970A5}" type="slidenum">
              <a:rPr lang="nl-BE" altLang="nl-BE" smtClean="0"/>
              <a:pPr>
                <a:defRPr/>
              </a:pPr>
              <a:t>22</a:t>
            </a:fld>
            <a:endParaRPr lang="nl-BE" altLang="nl-BE"/>
          </a:p>
        </p:txBody>
      </p:sp>
    </p:spTree>
    <p:extLst>
      <p:ext uri="{BB962C8B-B14F-4D97-AF65-F5344CB8AC3E}">
        <p14:creationId xmlns:p14="http://schemas.microsoft.com/office/powerpoint/2010/main" val="2384620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a:extLst>
              <a:ext uri="{FF2B5EF4-FFF2-40B4-BE49-F238E27FC236}">
                <a16:creationId xmlns="" xmlns:a16="http://schemas.microsoft.com/office/drawing/2014/main" id="{30A1E273-8C23-4B30-9958-B4BF8948C1FE}"/>
              </a:ext>
            </a:extLst>
          </p:cNvPr>
          <p:cNvSpPr>
            <a:spLocks noGrp="1" noRot="1" noChangeAspect="1" noChangeArrowheads="1" noTextEdit="1"/>
          </p:cNvSpPr>
          <p:nvPr>
            <p:ph type="sldImg"/>
          </p:nvPr>
        </p:nvSpPr>
        <p:spPr>
          <a:xfrm>
            <a:off x="846138" y="882650"/>
            <a:ext cx="5794375" cy="4346575"/>
          </a:xfrm>
        </p:spPr>
      </p:sp>
      <p:sp>
        <p:nvSpPr>
          <p:cNvPr id="39939" name="Tijdelijke aanduiding voor notities 2">
            <a:extLst>
              <a:ext uri="{FF2B5EF4-FFF2-40B4-BE49-F238E27FC236}">
                <a16:creationId xmlns="" xmlns:a16="http://schemas.microsoft.com/office/drawing/2014/main" id="{D30BC5FE-65F7-42EE-A676-942CE6809AA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BE" altLang="nl-BE" dirty="0">
                <a:latin typeface="Times New Roman" panose="02020603050405020304" pitchFamily="18" charset="0"/>
              </a:rPr>
              <a:t>Eerst ook hier risicoprofiel bepalen</a:t>
            </a:r>
          </a:p>
          <a:p>
            <a:r>
              <a:rPr lang="nl-BE" altLang="nl-BE" dirty="0">
                <a:latin typeface="Times New Roman" panose="02020603050405020304" pitchFamily="18" charset="0"/>
              </a:rPr>
              <a:t>Geen verhoogd risico? Dan aanbeveling volgen screenen voor DDK zonder verhoogd risico</a:t>
            </a:r>
          </a:p>
          <a:p>
            <a:endParaRPr lang="nl-BE" altLang="nl-BE" dirty="0">
              <a:latin typeface="Times New Roman" panose="02020603050405020304" pitchFamily="18" charset="0"/>
            </a:endParaRPr>
          </a:p>
          <a:p>
            <a:r>
              <a:rPr lang="nl-BE" altLang="nl-BE" dirty="0">
                <a:latin typeface="Times New Roman" panose="02020603050405020304" pitchFamily="18" charset="0"/>
              </a:rPr>
              <a:t>Karel is </a:t>
            </a:r>
            <a:r>
              <a:rPr lang="nl-BE" altLang="nl-BE" dirty="0" smtClean="0">
                <a:latin typeface="Times New Roman" panose="02020603050405020304" pitchFamily="18" charset="0"/>
              </a:rPr>
              <a:t>53 geworden</a:t>
            </a:r>
            <a:r>
              <a:rPr lang="nl-BE" altLang="nl-BE" baseline="0" dirty="0" smtClean="0">
                <a:latin typeface="Times New Roman" panose="02020603050405020304" pitchFamily="18" charset="0"/>
              </a:rPr>
              <a:t> </a:t>
            </a:r>
            <a:r>
              <a:rPr lang="nl-BE" altLang="nl-BE" dirty="0" smtClean="0">
                <a:latin typeface="Times New Roman" panose="02020603050405020304" pitchFamily="18" charset="0"/>
              </a:rPr>
              <a:t>en </a:t>
            </a:r>
            <a:r>
              <a:rPr lang="nl-BE" altLang="nl-BE" dirty="0">
                <a:latin typeface="Times New Roman" panose="02020603050405020304" pitchFamily="18" charset="0"/>
              </a:rPr>
              <a:t>zal zijn uitnodiging voor het bevolkingsonderzoek per post dit jaar ontvangen. </a:t>
            </a:r>
          </a:p>
          <a:p>
            <a:endParaRPr lang="nl-BE" altLang="nl-BE" dirty="0">
              <a:latin typeface="Times New Roman" panose="02020603050405020304" pitchFamily="18" charset="0"/>
            </a:endParaRPr>
          </a:p>
        </p:txBody>
      </p:sp>
      <p:sp>
        <p:nvSpPr>
          <p:cNvPr id="39940" name="Tijdelijke aanduiding voor dianummer 3">
            <a:extLst>
              <a:ext uri="{FF2B5EF4-FFF2-40B4-BE49-F238E27FC236}">
                <a16:creationId xmlns="" xmlns:a16="http://schemas.microsoft.com/office/drawing/2014/main" id="{FE26C894-4D2F-4D9E-8993-9F07E7E5E5BB}"/>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SzPct val="45000"/>
              <a:buFontTx/>
              <a:buNone/>
            </a:pPr>
            <a:fld id="{2797B07C-2F11-4567-A05F-7E5A09A40DF0}" type="slidenum">
              <a:rPr lang="nl-BE" altLang="nl-BE" sz="1400" smtClean="0">
                <a:ea typeface="Microsoft YaHei" panose="020B0503020204020204" pitchFamily="34" charset="-122"/>
              </a:rPr>
              <a:pPr>
                <a:spcBef>
                  <a:spcPct val="0"/>
                </a:spcBef>
                <a:buClrTx/>
                <a:buSzPct val="45000"/>
                <a:buFontTx/>
                <a:buNone/>
              </a:pPr>
              <a:t>23</a:t>
            </a:fld>
            <a:endParaRPr lang="nl-BE" altLang="nl-BE" sz="1400">
              <a:ea typeface="Microsoft YaHei" panose="020B0503020204020204" pitchFamily="34" charset="-122"/>
            </a:endParaRPr>
          </a:p>
        </p:txBody>
      </p:sp>
    </p:spTree>
    <p:extLst>
      <p:ext uri="{BB962C8B-B14F-4D97-AF65-F5344CB8AC3E}">
        <p14:creationId xmlns:p14="http://schemas.microsoft.com/office/powerpoint/2010/main" val="480116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8">
            <a:extLst>
              <a:ext uri="{FF2B5EF4-FFF2-40B4-BE49-F238E27FC236}">
                <a16:creationId xmlns="" xmlns:a16="http://schemas.microsoft.com/office/drawing/2014/main" id="{1A78A680-065D-49A0-97F6-3C7FA875A3C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fld id="{7E56DF2E-3816-4704-99A7-92B6A30BCDA4}" type="slidenum">
              <a:rPr lang="nl-BE" altLang="nl-BE" smtClean="0">
                <a:solidFill>
                  <a:srgbClr val="000000"/>
                </a:solidFill>
                <a:latin typeface="Times New Roman" panose="02020603050405020304" pitchFamily="18" charset="0"/>
              </a:rPr>
              <a:pPr/>
              <a:t>24</a:t>
            </a:fld>
            <a:endParaRPr lang="nl-BE" altLang="nl-BE">
              <a:solidFill>
                <a:srgbClr val="000000"/>
              </a:solidFill>
              <a:latin typeface="Times New Roman" panose="02020603050405020304" pitchFamily="18" charset="0"/>
            </a:endParaRPr>
          </a:p>
        </p:txBody>
      </p:sp>
      <p:sp>
        <p:nvSpPr>
          <p:cNvPr id="41987" name="Text Box 1">
            <a:extLst>
              <a:ext uri="{FF2B5EF4-FFF2-40B4-BE49-F238E27FC236}">
                <a16:creationId xmlns="" xmlns:a16="http://schemas.microsoft.com/office/drawing/2014/main" id="{DC13CB31-A9D8-4487-B4FD-21584649F76A}"/>
              </a:ext>
            </a:extLst>
          </p:cNvPr>
          <p:cNvSpPr txBox="1">
            <a:spLocks noChangeArrowheads="1"/>
          </p:cNvSpPr>
          <p:nvPr/>
        </p:nvSpPr>
        <p:spPr bwMode="auto">
          <a:xfrm>
            <a:off x="4240680" y="11026151"/>
            <a:ext cx="3250925" cy="57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SzPct val="100000"/>
            </a:pPr>
            <a:fld id="{542A6E9F-CA24-4201-A952-2E3B63E0F52B}" type="slidenum">
              <a:rPr lang="nl-BE" altLang="nl-BE" sz="1400">
                <a:solidFill>
                  <a:srgbClr val="000000"/>
                </a:solidFill>
                <a:latin typeface="Times New Roman" panose="02020603050405020304" pitchFamily="18" charset="0"/>
              </a:rPr>
              <a:pPr algn="r" eaLnBrk="1">
                <a:lnSpc>
                  <a:spcPct val="95000"/>
                </a:lnSpc>
                <a:buSzPct val="100000"/>
              </a:pPr>
              <a:t>24</a:t>
            </a:fld>
            <a:endParaRPr lang="nl-BE" altLang="nl-BE" sz="1400">
              <a:solidFill>
                <a:srgbClr val="000000"/>
              </a:solidFill>
              <a:latin typeface="Times New Roman" panose="02020603050405020304" pitchFamily="18" charset="0"/>
            </a:endParaRPr>
          </a:p>
        </p:txBody>
      </p:sp>
      <p:sp>
        <p:nvSpPr>
          <p:cNvPr id="41988" name="Rectangle 2">
            <a:extLst>
              <a:ext uri="{FF2B5EF4-FFF2-40B4-BE49-F238E27FC236}">
                <a16:creationId xmlns="" xmlns:a16="http://schemas.microsoft.com/office/drawing/2014/main" id="{6B480354-F8BA-4568-BCF2-A4A4CD5F477C}"/>
              </a:ext>
            </a:extLst>
          </p:cNvPr>
          <p:cNvSpPr>
            <a:spLocks noGrp="1" noRot="1" noChangeAspect="1" noChangeArrowheads="1" noTextEdit="1"/>
          </p:cNvSpPr>
          <p:nvPr>
            <p:ph type="sldImg"/>
          </p:nvPr>
        </p:nvSpPr>
        <p:spPr>
          <a:xfrm>
            <a:off x="917575" y="754063"/>
            <a:ext cx="4962525" cy="3722687"/>
          </a:xfrm>
          <a:solidFill>
            <a:srgbClr val="FFFFFF"/>
          </a:solidFill>
          <a:ln>
            <a:solidFill>
              <a:srgbClr val="000000"/>
            </a:solidFill>
            <a:miter lim="800000"/>
            <a:headEnd/>
            <a:tailEnd/>
          </a:ln>
        </p:spPr>
      </p:sp>
      <p:sp>
        <p:nvSpPr>
          <p:cNvPr id="41989" name="Rectangle 3">
            <a:extLst>
              <a:ext uri="{FF2B5EF4-FFF2-40B4-BE49-F238E27FC236}">
                <a16:creationId xmlns="" xmlns:a16="http://schemas.microsoft.com/office/drawing/2014/main" id="{F4C563A8-408D-4C67-8CC9-A368CD90BA51}"/>
              </a:ext>
            </a:extLst>
          </p:cNvPr>
          <p:cNvSpPr>
            <a:spLocks noGrp="1" noChangeArrowheads="1"/>
          </p:cNvSpPr>
          <p:nvPr>
            <p:ph type="body" idx="1"/>
          </p:nvPr>
        </p:nvSpPr>
        <p:spPr>
          <a:xfrm>
            <a:off x="679768" y="4715153"/>
            <a:ext cx="5438140"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nl-BE" altLang="nl-BE" dirty="0" smtClean="0">
                <a:latin typeface="Times New Roman" panose="02020603050405020304" pitchFamily="18" charset="0"/>
              </a:rPr>
              <a:t>In groep of</a:t>
            </a:r>
            <a:r>
              <a:rPr lang="nl-BE" altLang="nl-BE" baseline="0" dirty="0" smtClean="0">
                <a:latin typeface="Times New Roman" panose="02020603050405020304" pitchFamily="18" charset="0"/>
              </a:rPr>
              <a:t> groepjes laten bespreken, dan volgende dia tonen</a:t>
            </a:r>
            <a:endParaRPr lang="nl-BE" altLang="nl-BE" dirty="0">
              <a:latin typeface="Times New Roman" panose="02020603050405020304" pitchFamily="18" charset="0"/>
            </a:endParaRPr>
          </a:p>
        </p:txBody>
      </p:sp>
    </p:spTree>
    <p:extLst>
      <p:ext uri="{BB962C8B-B14F-4D97-AF65-F5344CB8AC3E}">
        <p14:creationId xmlns:p14="http://schemas.microsoft.com/office/powerpoint/2010/main" val="790163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jdelijke aanduiding voor dia-afbeelding 1"/>
          <p:cNvSpPr>
            <a:spLocks noGrp="1" noRot="1" noChangeAspect="1" noChangeArrowheads="1" noTextEdit="1"/>
          </p:cNvSpPr>
          <p:nvPr>
            <p:ph type="sldImg"/>
          </p:nvPr>
        </p:nvSpPr>
        <p:spPr>
          <a:xfrm>
            <a:off x="846138" y="882650"/>
            <a:ext cx="5794375" cy="4346575"/>
          </a:xfrm>
        </p:spPr>
      </p:sp>
      <p:sp>
        <p:nvSpPr>
          <p:cNvPr id="58371"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nl-BE" smtClean="0">
              <a:latin typeface="Times New Roman" panose="02020603050405020304" pitchFamily="18" charset="0"/>
            </a:endParaRPr>
          </a:p>
        </p:txBody>
      </p:sp>
      <p:sp>
        <p:nvSpPr>
          <p:cNvPr id="58372" name="Tijdelijke aanduiding voor dianumm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SzPct val="45000"/>
              <a:buFontTx/>
              <a:buNone/>
            </a:pPr>
            <a:fld id="{C3C5AB4F-3805-4F35-9527-510E9F6583E6}" type="slidenum">
              <a:rPr lang="nl-BE" altLang="nl-BE" sz="1400" smtClean="0">
                <a:ea typeface="Microsoft YaHei" panose="020B0503020204020204" pitchFamily="34" charset="-122"/>
              </a:rPr>
              <a:pPr>
                <a:spcBef>
                  <a:spcPct val="0"/>
                </a:spcBef>
                <a:buClrTx/>
                <a:buSzPct val="45000"/>
                <a:buFontTx/>
                <a:buNone/>
              </a:pPr>
              <a:t>25</a:t>
            </a:fld>
            <a:endParaRPr lang="nl-BE" altLang="nl-BE" sz="1400" smtClean="0">
              <a:ea typeface="Microsoft YaHei" panose="020B0503020204020204" pitchFamily="34" charset="-122"/>
            </a:endParaRPr>
          </a:p>
        </p:txBody>
      </p:sp>
    </p:spTree>
    <p:extLst>
      <p:ext uri="{BB962C8B-B14F-4D97-AF65-F5344CB8AC3E}">
        <p14:creationId xmlns:p14="http://schemas.microsoft.com/office/powerpoint/2010/main" val="2083173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jdelijke aanduiding voor dia-afbeelding 1">
            <a:extLst>
              <a:ext uri="{FF2B5EF4-FFF2-40B4-BE49-F238E27FC236}">
                <a16:creationId xmlns="" xmlns:a16="http://schemas.microsoft.com/office/drawing/2014/main" id="{26572C36-1654-4B0B-A40B-CA4D461269D1}"/>
              </a:ext>
            </a:extLst>
          </p:cNvPr>
          <p:cNvSpPr>
            <a:spLocks noGrp="1" noRot="1" noChangeAspect="1" noChangeArrowheads="1" noTextEdit="1"/>
          </p:cNvSpPr>
          <p:nvPr>
            <p:ph type="sldImg"/>
          </p:nvPr>
        </p:nvSpPr>
        <p:spPr>
          <a:xfrm>
            <a:off x="846138" y="882650"/>
            <a:ext cx="5794375" cy="4346575"/>
          </a:xfrm>
        </p:spPr>
      </p:sp>
      <p:sp>
        <p:nvSpPr>
          <p:cNvPr id="44035" name="Tijdelijke aanduiding voor notities 2">
            <a:extLst>
              <a:ext uri="{FF2B5EF4-FFF2-40B4-BE49-F238E27FC236}">
                <a16:creationId xmlns="" xmlns:a16="http://schemas.microsoft.com/office/drawing/2014/main" id="{A5E76764-87B4-40D8-9A8A-3658E3DA22B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nl-BE">
              <a:latin typeface="Times New Roman" panose="02020603050405020304" pitchFamily="18" charset="0"/>
            </a:endParaRPr>
          </a:p>
        </p:txBody>
      </p:sp>
      <p:sp>
        <p:nvSpPr>
          <p:cNvPr id="44036" name="Tijdelijke aanduiding voor dianummer 3">
            <a:extLst>
              <a:ext uri="{FF2B5EF4-FFF2-40B4-BE49-F238E27FC236}">
                <a16:creationId xmlns="" xmlns:a16="http://schemas.microsoft.com/office/drawing/2014/main" id="{C36FBE99-2FD1-48B0-A6CF-311478E6E581}"/>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SzPct val="45000"/>
              <a:buFontTx/>
              <a:buNone/>
            </a:pPr>
            <a:fld id="{C1723907-A2BD-4AAD-AAFD-15CA41237164}" type="slidenum">
              <a:rPr lang="nl-BE" altLang="nl-BE" sz="1400" smtClean="0">
                <a:ea typeface="Microsoft YaHei" panose="020B0503020204020204" pitchFamily="34" charset="-122"/>
              </a:rPr>
              <a:pPr>
                <a:spcBef>
                  <a:spcPct val="0"/>
                </a:spcBef>
                <a:buClrTx/>
                <a:buSzPct val="45000"/>
                <a:buFontTx/>
                <a:buNone/>
              </a:pPr>
              <a:t>26</a:t>
            </a:fld>
            <a:endParaRPr lang="nl-BE" altLang="nl-BE" sz="1400">
              <a:ea typeface="Microsoft YaHei" panose="020B0503020204020204" pitchFamily="34" charset="-122"/>
            </a:endParaRPr>
          </a:p>
        </p:txBody>
      </p:sp>
    </p:spTree>
    <p:extLst>
      <p:ext uri="{BB962C8B-B14F-4D97-AF65-F5344CB8AC3E}">
        <p14:creationId xmlns:p14="http://schemas.microsoft.com/office/powerpoint/2010/main" val="2928003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8">
            <a:extLst>
              <a:ext uri="{FF2B5EF4-FFF2-40B4-BE49-F238E27FC236}">
                <a16:creationId xmlns="" xmlns:a16="http://schemas.microsoft.com/office/drawing/2014/main" id="{89AD186E-1A04-4C80-ABEC-F074D7EDA53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fld id="{5C652FF1-A329-496B-A9D3-09469F9B5688}" type="slidenum">
              <a:rPr lang="nl-BE" altLang="nl-BE" smtClean="0">
                <a:solidFill>
                  <a:srgbClr val="000000"/>
                </a:solidFill>
                <a:latin typeface="Times New Roman" panose="02020603050405020304" pitchFamily="18" charset="0"/>
              </a:rPr>
              <a:pPr/>
              <a:t>28</a:t>
            </a:fld>
            <a:endParaRPr lang="nl-BE" altLang="nl-BE">
              <a:solidFill>
                <a:srgbClr val="000000"/>
              </a:solidFill>
              <a:latin typeface="Times New Roman" panose="02020603050405020304" pitchFamily="18" charset="0"/>
            </a:endParaRPr>
          </a:p>
        </p:txBody>
      </p:sp>
      <p:sp>
        <p:nvSpPr>
          <p:cNvPr id="47107" name="Text Box 1">
            <a:extLst>
              <a:ext uri="{FF2B5EF4-FFF2-40B4-BE49-F238E27FC236}">
                <a16:creationId xmlns="" xmlns:a16="http://schemas.microsoft.com/office/drawing/2014/main" id="{7A55531A-4D51-44E9-B72F-759A2CB31DD8}"/>
              </a:ext>
            </a:extLst>
          </p:cNvPr>
          <p:cNvSpPr txBox="1">
            <a:spLocks noChangeArrowheads="1"/>
          </p:cNvSpPr>
          <p:nvPr/>
        </p:nvSpPr>
        <p:spPr bwMode="auto">
          <a:xfrm>
            <a:off x="4240680" y="11026151"/>
            <a:ext cx="3250925" cy="57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SzPct val="100000"/>
            </a:pPr>
            <a:fld id="{14A59409-D901-45C1-9C4E-9045B9A7F1BE}" type="slidenum">
              <a:rPr lang="nl-BE" altLang="nl-BE" sz="1400">
                <a:solidFill>
                  <a:srgbClr val="000000"/>
                </a:solidFill>
                <a:latin typeface="Times New Roman" panose="02020603050405020304" pitchFamily="18" charset="0"/>
              </a:rPr>
              <a:pPr algn="r" eaLnBrk="1">
                <a:lnSpc>
                  <a:spcPct val="95000"/>
                </a:lnSpc>
                <a:buSzPct val="100000"/>
              </a:pPr>
              <a:t>28</a:t>
            </a:fld>
            <a:endParaRPr lang="nl-BE" altLang="nl-BE" sz="1400">
              <a:solidFill>
                <a:srgbClr val="000000"/>
              </a:solidFill>
              <a:latin typeface="Times New Roman" panose="02020603050405020304" pitchFamily="18" charset="0"/>
            </a:endParaRPr>
          </a:p>
        </p:txBody>
      </p:sp>
      <p:sp>
        <p:nvSpPr>
          <p:cNvPr id="47108" name="Rectangle 2">
            <a:extLst>
              <a:ext uri="{FF2B5EF4-FFF2-40B4-BE49-F238E27FC236}">
                <a16:creationId xmlns="" xmlns:a16="http://schemas.microsoft.com/office/drawing/2014/main" id="{0554BD28-6FB7-4B2D-946F-3013459AD572}"/>
              </a:ext>
            </a:extLst>
          </p:cNvPr>
          <p:cNvSpPr>
            <a:spLocks noGrp="1" noRot="1" noChangeAspect="1" noChangeArrowheads="1" noTextEdit="1"/>
          </p:cNvSpPr>
          <p:nvPr>
            <p:ph type="sldImg"/>
          </p:nvPr>
        </p:nvSpPr>
        <p:spPr>
          <a:xfrm>
            <a:off x="917575" y="754063"/>
            <a:ext cx="4962525" cy="3722687"/>
          </a:xfrm>
          <a:solidFill>
            <a:srgbClr val="FFFFFF"/>
          </a:solidFill>
          <a:ln>
            <a:solidFill>
              <a:srgbClr val="000000"/>
            </a:solidFill>
            <a:miter lim="800000"/>
            <a:headEnd/>
            <a:tailEnd/>
          </a:ln>
        </p:spPr>
      </p:sp>
      <p:sp>
        <p:nvSpPr>
          <p:cNvPr id="47109" name="Rectangle 3">
            <a:extLst>
              <a:ext uri="{FF2B5EF4-FFF2-40B4-BE49-F238E27FC236}">
                <a16:creationId xmlns="" xmlns:a16="http://schemas.microsoft.com/office/drawing/2014/main" id="{4AD51B5B-F78B-4B7F-8850-242AF2518402}"/>
              </a:ext>
            </a:extLst>
          </p:cNvPr>
          <p:cNvSpPr>
            <a:spLocks noGrp="1" noChangeArrowheads="1"/>
          </p:cNvSpPr>
          <p:nvPr>
            <p:ph type="body" idx="1"/>
          </p:nvPr>
        </p:nvSpPr>
        <p:spPr>
          <a:xfrm>
            <a:off x="679768" y="4715153"/>
            <a:ext cx="5438140"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nl-BE" altLang="nl-BE" dirty="0" smtClean="0">
                <a:latin typeface="Times New Roman" panose="02020603050405020304" pitchFamily="18" charset="0"/>
              </a:rPr>
              <a:t>Ook hier eerste</a:t>
            </a:r>
            <a:r>
              <a:rPr lang="nl-BE" altLang="nl-BE" baseline="0" dirty="0" smtClean="0">
                <a:latin typeface="Times New Roman" panose="02020603050405020304" pitchFamily="18" charset="0"/>
              </a:rPr>
              <a:t> laten bespreken in kleine groep of met buurman,</a:t>
            </a:r>
          </a:p>
          <a:p>
            <a:r>
              <a:rPr lang="nl-BE" altLang="nl-BE" baseline="0" dirty="0" smtClean="0">
                <a:latin typeface="Times New Roman" panose="02020603050405020304" pitchFamily="18" charset="0"/>
              </a:rPr>
              <a:t>Volgende dia tonen als alle antwoorden gegeven zijn</a:t>
            </a:r>
            <a:endParaRPr lang="nl-BE" altLang="nl-BE" dirty="0">
              <a:latin typeface="Times New Roman" panose="02020603050405020304" pitchFamily="18" charset="0"/>
            </a:endParaRPr>
          </a:p>
        </p:txBody>
      </p:sp>
    </p:spTree>
    <p:extLst>
      <p:ext uri="{BB962C8B-B14F-4D97-AF65-F5344CB8AC3E}">
        <p14:creationId xmlns:p14="http://schemas.microsoft.com/office/powerpoint/2010/main" val="3093724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8">
            <a:extLst>
              <a:ext uri="{FF2B5EF4-FFF2-40B4-BE49-F238E27FC236}">
                <a16:creationId xmlns="" xmlns:a16="http://schemas.microsoft.com/office/drawing/2014/main" id="{89AD186E-1A04-4C80-ABEC-F074D7EDA53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fld id="{5C652FF1-A329-496B-A9D3-09469F9B5688}" type="slidenum">
              <a:rPr lang="nl-BE" altLang="nl-BE" smtClean="0">
                <a:solidFill>
                  <a:srgbClr val="000000"/>
                </a:solidFill>
                <a:latin typeface="Times New Roman" panose="02020603050405020304" pitchFamily="18" charset="0"/>
              </a:rPr>
              <a:pPr/>
              <a:t>29</a:t>
            </a:fld>
            <a:endParaRPr lang="nl-BE" altLang="nl-BE">
              <a:solidFill>
                <a:srgbClr val="000000"/>
              </a:solidFill>
              <a:latin typeface="Times New Roman" panose="02020603050405020304" pitchFamily="18" charset="0"/>
            </a:endParaRPr>
          </a:p>
        </p:txBody>
      </p:sp>
      <p:sp>
        <p:nvSpPr>
          <p:cNvPr id="47107" name="Text Box 1">
            <a:extLst>
              <a:ext uri="{FF2B5EF4-FFF2-40B4-BE49-F238E27FC236}">
                <a16:creationId xmlns="" xmlns:a16="http://schemas.microsoft.com/office/drawing/2014/main" id="{7A55531A-4D51-44E9-B72F-759A2CB31DD8}"/>
              </a:ext>
            </a:extLst>
          </p:cNvPr>
          <p:cNvSpPr txBox="1">
            <a:spLocks noChangeArrowheads="1"/>
          </p:cNvSpPr>
          <p:nvPr/>
        </p:nvSpPr>
        <p:spPr bwMode="auto">
          <a:xfrm>
            <a:off x="4240680" y="11026151"/>
            <a:ext cx="3250925" cy="57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SzPct val="100000"/>
            </a:pPr>
            <a:fld id="{14A59409-D901-45C1-9C4E-9045B9A7F1BE}" type="slidenum">
              <a:rPr lang="nl-BE" altLang="nl-BE" sz="1400">
                <a:solidFill>
                  <a:srgbClr val="000000"/>
                </a:solidFill>
                <a:latin typeface="Times New Roman" panose="02020603050405020304" pitchFamily="18" charset="0"/>
              </a:rPr>
              <a:pPr algn="r" eaLnBrk="1">
                <a:lnSpc>
                  <a:spcPct val="95000"/>
                </a:lnSpc>
                <a:buSzPct val="100000"/>
              </a:pPr>
              <a:t>29</a:t>
            </a:fld>
            <a:endParaRPr lang="nl-BE" altLang="nl-BE" sz="1400">
              <a:solidFill>
                <a:srgbClr val="000000"/>
              </a:solidFill>
              <a:latin typeface="Times New Roman" panose="02020603050405020304" pitchFamily="18" charset="0"/>
            </a:endParaRPr>
          </a:p>
        </p:txBody>
      </p:sp>
      <p:sp>
        <p:nvSpPr>
          <p:cNvPr id="47108" name="Rectangle 2">
            <a:extLst>
              <a:ext uri="{FF2B5EF4-FFF2-40B4-BE49-F238E27FC236}">
                <a16:creationId xmlns="" xmlns:a16="http://schemas.microsoft.com/office/drawing/2014/main" id="{0554BD28-6FB7-4B2D-946F-3013459AD572}"/>
              </a:ext>
            </a:extLst>
          </p:cNvPr>
          <p:cNvSpPr>
            <a:spLocks noGrp="1" noRot="1" noChangeAspect="1" noChangeArrowheads="1" noTextEdit="1"/>
          </p:cNvSpPr>
          <p:nvPr>
            <p:ph type="sldImg"/>
          </p:nvPr>
        </p:nvSpPr>
        <p:spPr>
          <a:xfrm>
            <a:off x="917575" y="754063"/>
            <a:ext cx="4962525" cy="3722687"/>
          </a:xfrm>
          <a:solidFill>
            <a:srgbClr val="FFFFFF"/>
          </a:solidFill>
          <a:ln>
            <a:solidFill>
              <a:srgbClr val="000000"/>
            </a:solidFill>
            <a:miter lim="800000"/>
            <a:headEnd/>
            <a:tailEnd/>
          </a:ln>
        </p:spPr>
      </p:sp>
      <p:sp>
        <p:nvSpPr>
          <p:cNvPr id="47109" name="Rectangle 3">
            <a:extLst>
              <a:ext uri="{FF2B5EF4-FFF2-40B4-BE49-F238E27FC236}">
                <a16:creationId xmlns="" xmlns:a16="http://schemas.microsoft.com/office/drawing/2014/main" id="{4AD51B5B-F78B-4B7F-8850-242AF2518402}"/>
              </a:ext>
            </a:extLst>
          </p:cNvPr>
          <p:cNvSpPr>
            <a:spLocks noGrp="1" noChangeArrowheads="1"/>
          </p:cNvSpPr>
          <p:nvPr>
            <p:ph type="body" idx="1"/>
          </p:nvPr>
        </p:nvSpPr>
        <p:spPr>
          <a:xfrm>
            <a:off x="679768" y="4715153"/>
            <a:ext cx="5438140"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171450" indent="-171450">
              <a:buFont typeface="Arial" panose="020B0604020202020204" pitchFamily="34" charset="0"/>
              <a:buChar char="•"/>
            </a:pPr>
            <a:r>
              <a:rPr lang="nl-BE" dirty="0"/>
              <a:t>Het herhalen van een FIT om nog meer zekerheid te verkrijgen wordt nergens aanbevolen. Een artikel in verband met de evaluatie van occult gastro-intestinaal bloedverlies benadrukt dat een afwijkend resultaat niet verklaard mag worden door het gebruik van een lage dosis acetylsalicylzuur of vitamine K-antagonisten. Integendeel, men vermoedt dat bij gebruik van deze medicatie pathologische letsels sneller geneigd zijn om te bloeden (en sneller gevonden worden).</a:t>
            </a:r>
          </a:p>
          <a:p>
            <a:pPr marL="171450" indent="-171450">
              <a:buFont typeface="Arial" panose="020B0604020202020204" pitchFamily="34" charset="0"/>
              <a:buChar char="•"/>
            </a:pPr>
            <a:r>
              <a:rPr lang="nl-BE" dirty="0"/>
              <a:t>12,8% van de deelnemers met een afwijkende stoelgangtest volgde het advies om een </a:t>
            </a:r>
            <a:r>
              <a:rPr lang="nl-BE" dirty="0" err="1"/>
              <a:t>coloscopie</a:t>
            </a:r>
            <a:r>
              <a:rPr lang="nl-BE" dirty="0"/>
              <a:t> te laten uitvoeren niet op. In de loop van 2018 starten we daarom met het zogenaamde ‘faalveiligheidssysteem’: deelnemers die een afwijkende stoelgangtest hadden, maar geen </a:t>
            </a:r>
            <a:r>
              <a:rPr lang="nl-BE" dirty="0" err="1"/>
              <a:t>coloscopie</a:t>
            </a:r>
            <a:r>
              <a:rPr lang="nl-BE" dirty="0"/>
              <a:t> lieten uitvoeren als vervolgonderzoek, zullen 2 jaar later geen uitnodiging met stoelgangtest meer ontvangen. In plaats daarvan ontvangen ze een aangepaste brief met alsnog het advies om een </a:t>
            </a:r>
            <a:r>
              <a:rPr lang="nl-BE" dirty="0" err="1"/>
              <a:t>coloscopie</a:t>
            </a:r>
            <a:r>
              <a:rPr lang="nl-BE" dirty="0"/>
              <a:t> te laten uitvoeren. De huisarts - ingevuld op het laatste deelnameformulier - wordt hier ook van op de hoogte gesteld. Een </a:t>
            </a:r>
            <a:r>
              <a:rPr lang="nl-BE" dirty="0" err="1"/>
              <a:t>coloscopie</a:t>
            </a:r>
            <a:r>
              <a:rPr lang="nl-BE" dirty="0"/>
              <a:t> is het enige correcte follow-up onderzoek na een afwijkende stoelgangtest en we hopen hiermee het percentage correcte opvolging te verhogen</a:t>
            </a:r>
            <a:r>
              <a:rPr lang="nl-BE" dirty="0" smtClean="0"/>
              <a:t>.</a:t>
            </a:r>
          </a:p>
          <a:p>
            <a:pPr marL="171450" indent="-171450">
              <a:buFont typeface="Arial" panose="020B0604020202020204" pitchFamily="34" charset="0"/>
              <a:buChar char="•"/>
            </a:pPr>
            <a:endParaRPr lang="nl-BE" altLang="nl-BE" dirty="0" smtClean="0">
              <a:latin typeface="Times New Roman" panose="02020603050405020304" pitchFamily="18" charset="0"/>
            </a:endParaRPr>
          </a:p>
          <a:p>
            <a:pPr marL="171450" indent="-171450">
              <a:buFont typeface="Arial" panose="020B0604020202020204" pitchFamily="34" charset="0"/>
              <a:buChar char="•"/>
            </a:pPr>
            <a:r>
              <a:rPr lang="nl-BE" altLang="nl-BE" dirty="0" smtClean="0">
                <a:latin typeface="Times New Roman" panose="02020603050405020304" pitchFamily="18" charset="0"/>
              </a:rPr>
              <a:t>Aan de groep</a:t>
            </a:r>
            <a:r>
              <a:rPr lang="nl-BE" altLang="nl-BE" baseline="0" dirty="0" smtClean="0">
                <a:latin typeface="Times New Roman" panose="02020603050405020304" pitchFamily="18" charset="0"/>
              </a:rPr>
              <a:t> de vraag stellen wat zij doen om te bewaken dat de patiënt met een positieve test effectief een </a:t>
            </a:r>
            <a:r>
              <a:rPr lang="nl-BE" altLang="nl-BE" baseline="0" dirty="0" err="1" smtClean="0">
                <a:latin typeface="Times New Roman" panose="02020603050405020304" pitchFamily="18" charset="0"/>
              </a:rPr>
              <a:t>coloscopie</a:t>
            </a:r>
            <a:r>
              <a:rPr lang="nl-BE" altLang="nl-BE" baseline="0" dirty="0" smtClean="0">
                <a:latin typeface="Times New Roman" panose="02020603050405020304" pitchFamily="18" charset="0"/>
              </a:rPr>
              <a:t> krijgt</a:t>
            </a:r>
            <a:endParaRPr lang="nl-BE" altLang="nl-BE" dirty="0">
              <a:latin typeface="Times New Roman" panose="02020603050405020304" pitchFamily="18" charset="0"/>
            </a:endParaRPr>
          </a:p>
        </p:txBody>
      </p:sp>
    </p:spTree>
    <p:extLst>
      <p:ext uri="{BB962C8B-B14F-4D97-AF65-F5344CB8AC3E}">
        <p14:creationId xmlns:p14="http://schemas.microsoft.com/office/powerpoint/2010/main" val="29003696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jdelijke aanduiding voor dia-afbeelding 1">
            <a:extLst>
              <a:ext uri="{FF2B5EF4-FFF2-40B4-BE49-F238E27FC236}">
                <a16:creationId xmlns="" xmlns:a16="http://schemas.microsoft.com/office/drawing/2014/main" id="{DCF46A7D-972D-47ED-998B-7A006A0D94C7}"/>
              </a:ext>
            </a:extLst>
          </p:cNvPr>
          <p:cNvSpPr>
            <a:spLocks noGrp="1" noRot="1" noChangeAspect="1" noChangeArrowheads="1" noTextEdit="1"/>
          </p:cNvSpPr>
          <p:nvPr>
            <p:ph type="sldImg"/>
          </p:nvPr>
        </p:nvSpPr>
        <p:spPr>
          <a:xfrm>
            <a:off x="846138" y="882650"/>
            <a:ext cx="5794375" cy="4346575"/>
          </a:xfrm>
        </p:spPr>
      </p:sp>
      <p:sp>
        <p:nvSpPr>
          <p:cNvPr id="49155" name="Tijdelijke aanduiding voor notities 2">
            <a:extLst>
              <a:ext uri="{FF2B5EF4-FFF2-40B4-BE49-F238E27FC236}">
                <a16:creationId xmlns="" xmlns:a16="http://schemas.microsoft.com/office/drawing/2014/main" id="{A5840473-F205-46BC-9E0F-4A8EF90E3AC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BE" altLang="nl-BE">
                <a:latin typeface="Times New Roman" panose="02020603050405020304" pitchFamily="18" charset="0"/>
              </a:rPr>
              <a:t>Het Centrum voor Kankeropsporing (verder CvKO) beschikt over vele data aangezien zij het Vlaamse bevolkingsonderzoek organiseren. Na koppeling van de nomenclatuurnummers van het RIZIV met de resultaten van het bevolkingsonderzoek concludeerde het CvKO in 2015 dat 4,6% van de personen met een afwijkende FIT uit 2013 tot nu toe alleen een tweede stoelgangtest buiten het bevolkingsonderzoek lieten uitvoeren en geen coloscopie. Voor 14,2% van de personen met een afwijkende FIT werd (voorlopig) nog geen enkel opvolging teruggevonden in de nomenclatuurgegevens.</a:t>
            </a:r>
          </a:p>
          <a:p>
            <a:endParaRPr lang="nl-BE" altLang="nl-BE">
              <a:latin typeface="Times New Roman" panose="02020603050405020304" pitchFamily="18" charset="0"/>
            </a:endParaRPr>
          </a:p>
          <a:p>
            <a:r>
              <a:rPr lang="nl-BE" altLang="nl-BE">
                <a:latin typeface="Times New Roman" panose="02020603050405020304" pitchFamily="18" charset="0"/>
              </a:rPr>
              <a:t>Eventueel discussie binnen de lok =&gt; hoe ga je daar zelf mee om in de praktijk? Hoe worden brieven met afwijkende screeningsresultaten opgevolgd binnen praktijk? Of is dit verantwoordelijkheid van de patient zelf?</a:t>
            </a:r>
          </a:p>
        </p:txBody>
      </p:sp>
      <p:sp>
        <p:nvSpPr>
          <p:cNvPr id="49156" name="Tijdelijke aanduiding voor dianummer 3">
            <a:extLst>
              <a:ext uri="{FF2B5EF4-FFF2-40B4-BE49-F238E27FC236}">
                <a16:creationId xmlns="" xmlns:a16="http://schemas.microsoft.com/office/drawing/2014/main" id="{DE77BAD2-EF58-4859-9B3B-060BC7711FC1}"/>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SzPct val="45000"/>
              <a:buFontTx/>
              <a:buNone/>
            </a:pPr>
            <a:fld id="{F0C7317A-6A9E-4FB8-9F1D-21D80F1019BF}" type="slidenum">
              <a:rPr lang="nl-BE" altLang="nl-BE" sz="1400" smtClean="0">
                <a:ea typeface="Microsoft YaHei" panose="020B0503020204020204" pitchFamily="34" charset="-122"/>
              </a:rPr>
              <a:pPr>
                <a:spcBef>
                  <a:spcPct val="0"/>
                </a:spcBef>
                <a:buClrTx/>
                <a:buSzPct val="45000"/>
                <a:buFontTx/>
                <a:buNone/>
              </a:pPr>
              <a:t>30</a:t>
            </a:fld>
            <a:endParaRPr lang="nl-BE" altLang="nl-BE" sz="1400">
              <a:ea typeface="Microsoft YaHei" panose="020B0503020204020204" pitchFamily="34" charset="-122"/>
            </a:endParaRPr>
          </a:p>
        </p:txBody>
      </p:sp>
    </p:spTree>
    <p:extLst>
      <p:ext uri="{BB962C8B-B14F-4D97-AF65-F5344CB8AC3E}">
        <p14:creationId xmlns:p14="http://schemas.microsoft.com/office/powerpoint/2010/main" val="12612107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8">
            <a:extLst>
              <a:ext uri="{FF2B5EF4-FFF2-40B4-BE49-F238E27FC236}">
                <a16:creationId xmlns="" xmlns:a16="http://schemas.microsoft.com/office/drawing/2014/main" id="{00668C7B-A202-44B8-9E57-17542775E30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fld id="{F428A0FF-90DF-417B-AF62-0FA99DA010B9}" type="slidenum">
              <a:rPr lang="nl-BE" altLang="nl-BE" smtClean="0">
                <a:solidFill>
                  <a:srgbClr val="000000"/>
                </a:solidFill>
                <a:latin typeface="Times New Roman" panose="02020603050405020304" pitchFamily="18" charset="0"/>
              </a:rPr>
              <a:pPr/>
              <a:t>31</a:t>
            </a:fld>
            <a:endParaRPr lang="nl-BE" altLang="nl-BE">
              <a:solidFill>
                <a:srgbClr val="000000"/>
              </a:solidFill>
              <a:latin typeface="Times New Roman" panose="02020603050405020304" pitchFamily="18" charset="0"/>
            </a:endParaRPr>
          </a:p>
        </p:txBody>
      </p:sp>
      <p:sp>
        <p:nvSpPr>
          <p:cNvPr id="51203" name="Text Box 1">
            <a:extLst>
              <a:ext uri="{FF2B5EF4-FFF2-40B4-BE49-F238E27FC236}">
                <a16:creationId xmlns="" xmlns:a16="http://schemas.microsoft.com/office/drawing/2014/main" id="{E21D96D0-A667-48F9-9D16-D1DE940496B1}"/>
              </a:ext>
            </a:extLst>
          </p:cNvPr>
          <p:cNvSpPr txBox="1">
            <a:spLocks noChangeArrowheads="1"/>
          </p:cNvSpPr>
          <p:nvPr/>
        </p:nvSpPr>
        <p:spPr bwMode="auto">
          <a:xfrm>
            <a:off x="4240680" y="11026151"/>
            <a:ext cx="3250925" cy="57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SzPct val="100000"/>
            </a:pPr>
            <a:fld id="{1C8FD691-0520-4B58-8EEA-B28BF90D98EA}" type="slidenum">
              <a:rPr lang="nl-BE" altLang="nl-BE" sz="1400">
                <a:solidFill>
                  <a:srgbClr val="000000"/>
                </a:solidFill>
                <a:latin typeface="Times New Roman" panose="02020603050405020304" pitchFamily="18" charset="0"/>
              </a:rPr>
              <a:pPr algn="r" eaLnBrk="1">
                <a:lnSpc>
                  <a:spcPct val="95000"/>
                </a:lnSpc>
                <a:buSzPct val="100000"/>
              </a:pPr>
              <a:t>31</a:t>
            </a:fld>
            <a:endParaRPr lang="nl-BE" altLang="nl-BE" sz="1400">
              <a:solidFill>
                <a:srgbClr val="000000"/>
              </a:solidFill>
              <a:latin typeface="Times New Roman" panose="02020603050405020304" pitchFamily="18" charset="0"/>
            </a:endParaRPr>
          </a:p>
        </p:txBody>
      </p:sp>
      <p:sp>
        <p:nvSpPr>
          <p:cNvPr id="51204" name="Rectangle 2">
            <a:extLst>
              <a:ext uri="{FF2B5EF4-FFF2-40B4-BE49-F238E27FC236}">
                <a16:creationId xmlns="" xmlns:a16="http://schemas.microsoft.com/office/drawing/2014/main" id="{0ED41A4E-DEFB-4E1B-90A6-BB4F4F21E796}"/>
              </a:ext>
            </a:extLst>
          </p:cNvPr>
          <p:cNvSpPr>
            <a:spLocks noGrp="1" noRot="1" noChangeAspect="1" noChangeArrowheads="1" noTextEdit="1"/>
          </p:cNvSpPr>
          <p:nvPr>
            <p:ph type="sldImg"/>
          </p:nvPr>
        </p:nvSpPr>
        <p:spPr>
          <a:xfrm>
            <a:off x="917575" y="754063"/>
            <a:ext cx="4962525" cy="3722687"/>
          </a:xfrm>
          <a:solidFill>
            <a:srgbClr val="FFFFFF"/>
          </a:solidFill>
          <a:ln>
            <a:solidFill>
              <a:srgbClr val="000000"/>
            </a:solidFill>
            <a:miter lim="800000"/>
            <a:headEnd/>
            <a:tailEnd/>
          </a:ln>
        </p:spPr>
      </p:sp>
      <p:sp>
        <p:nvSpPr>
          <p:cNvPr id="51205" name="Rectangle 3">
            <a:extLst>
              <a:ext uri="{FF2B5EF4-FFF2-40B4-BE49-F238E27FC236}">
                <a16:creationId xmlns="" xmlns:a16="http://schemas.microsoft.com/office/drawing/2014/main" id="{A9595C94-DE2F-4884-BAC8-335F8E661C40}"/>
              </a:ext>
            </a:extLst>
          </p:cNvPr>
          <p:cNvSpPr>
            <a:spLocks noGrp="1" noChangeArrowheads="1"/>
          </p:cNvSpPr>
          <p:nvPr>
            <p:ph type="body" idx="1"/>
          </p:nvPr>
        </p:nvSpPr>
        <p:spPr>
          <a:xfrm>
            <a:off x="679768" y="4715153"/>
            <a:ext cx="5438140"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nl-BE" altLang="nl-BE" dirty="0" smtClean="0">
                <a:latin typeface="Times New Roman" panose="02020603050405020304" pitchFamily="18" charset="0"/>
              </a:rPr>
              <a:t>Hier iedereen al de kans geven om zijn randvoorwaarden</a:t>
            </a:r>
            <a:r>
              <a:rPr lang="nl-BE" altLang="nl-BE" baseline="0" dirty="0" smtClean="0">
                <a:latin typeface="Times New Roman" panose="02020603050405020304" pitchFamily="18" charset="0"/>
              </a:rPr>
              <a:t> op te geven</a:t>
            </a:r>
          </a:p>
          <a:p>
            <a:r>
              <a:rPr lang="nl-BE" altLang="nl-BE" baseline="0" dirty="0" smtClean="0">
                <a:latin typeface="Times New Roman" panose="02020603050405020304" pitchFamily="18" charset="0"/>
              </a:rPr>
              <a:t>En te vertellen welke maatregelen zij al genomen hebben of overwegen</a:t>
            </a:r>
            <a:endParaRPr lang="nl-BE" altLang="nl-BE" dirty="0">
              <a:latin typeface="Times New Roman" panose="02020603050405020304" pitchFamily="18" charset="0"/>
            </a:endParaRPr>
          </a:p>
        </p:txBody>
      </p:sp>
    </p:spTree>
    <p:extLst>
      <p:ext uri="{BB962C8B-B14F-4D97-AF65-F5344CB8AC3E}">
        <p14:creationId xmlns:p14="http://schemas.microsoft.com/office/powerpoint/2010/main" val="1640027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8">
            <a:extLst>
              <a:ext uri="{FF2B5EF4-FFF2-40B4-BE49-F238E27FC236}">
                <a16:creationId xmlns="" xmlns:a16="http://schemas.microsoft.com/office/drawing/2014/main" id="{1BCFA5C7-8960-4F1A-8872-FFFAFF02976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fld id="{FA44F8FA-D8D2-4B50-A3ED-335B19AB4769}" type="slidenum">
              <a:rPr lang="nl-BE" altLang="nl-BE" smtClean="0">
                <a:solidFill>
                  <a:srgbClr val="000000"/>
                </a:solidFill>
                <a:latin typeface="Times New Roman" panose="02020603050405020304" pitchFamily="18" charset="0"/>
              </a:rPr>
              <a:pPr/>
              <a:t>3</a:t>
            </a:fld>
            <a:endParaRPr lang="nl-BE" altLang="nl-BE">
              <a:solidFill>
                <a:srgbClr val="000000"/>
              </a:solidFill>
              <a:latin typeface="Times New Roman" panose="02020603050405020304" pitchFamily="18" charset="0"/>
            </a:endParaRPr>
          </a:p>
        </p:txBody>
      </p:sp>
      <p:sp>
        <p:nvSpPr>
          <p:cNvPr id="9219" name="Text Box 1">
            <a:extLst>
              <a:ext uri="{FF2B5EF4-FFF2-40B4-BE49-F238E27FC236}">
                <a16:creationId xmlns="" xmlns:a16="http://schemas.microsoft.com/office/drawing/2014/main" id="{50BB196D-5262-431E-93B9-D6928BBA70B5}"/>
              </a:ext>
            </a:extLst>
          </p:cNvPr>
          <p:cNvSpPr txBox="1">
            <a:spLocks noChangeArrowheads="1"/>
          </p:cNvSpPr>
          <p:nvPr/>
        </p:nvSpPr>
        <p:spPr bwMode="auto">
          <a:xfrm>
            <a:off x="4240680" y="11026151"/>
            <a:ext cx="3250925" cy="57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SzPct val="100000"/>
            </a:pPr>
            <a:fld id="{ECFE70E1-0591-4160-9D54-D9DD5376CB3E}" type="slidenum">
              <a:rPr lang="nl-BE" altLang="nl-BE" sz="1400">
                <a:solidFill>
                  <a:srgbClr val="000000"/>
                </a:solidFill>
                <a:latin typeface="Times New Roman" panose="02020603050405020304" pitchFamily="18" charset="0"/>
              </a:rPr>
              <a:pPr algn="r" eaLnBrk="1">
                <a:lnSpc>
                  <a:spcPct val="95000"/>
                </a:lnSpc>
                <a:buSzPct val="100000"/>
              </a:pPr>
              <a:t>3</a:t>
            </a:fld>
            <a:endParaRPr lang="nl-BE" altLang="nl-BE" sz="1400">
              <a:solidFill>
                <a:srgbClr val="000000"/>
              </a:solidFill>
              <a:latin typeface="Times New Roman" panose="02020603050405020304" pitchFamily="18" charset="0"/>
            </a:endParaRPr>
          </a:p>
        </p:txBody>
      </p:sp>
      <p:sp>
        <p:nvSpPr>
          <p:cNvPr id="9220" name="Rectangle 2">
            <a:extLst>
              <a:ext uri="{FF2B5EF4-FFF2-40B4-BE49-F238E27FC236}">
                <a16:creationId xmlns="" xmlns:a16="http://schemas.microsoft.com/office/drawing/2014/main" id="{694892CF-09A3-4435-95A5-8E425E5A02F8}"/>
              </a:ext>
            </a:extLst>
          </p:cNvPr>
          <p:cNvSpPr>
            <a:spLocks noGrp="1" noRot="1" noChangeAspect="1" noChangeArrowheads="1" noTextEdit="1"/>
          </p:cNvSpPr>
          <p:nvPr>
            <p:ph type="sldImg"/>
          </p:nvPr>
        </p:nvSpPr>
        <p:spPr>
          <a:xfrm>
            <a:off x="917575" y="754063"/>
            <a:ext cx="4962525" cy="3722687"/>
          </a:xfrm>
          <a:solidFill>
            <a:srgbClr val="FFFFFF"/>
          </a:solidFill>
          <a:ln>
            <a:solidFill>
              <a:srgbClr val="000000"/>
            </a:solidFill>
            <a:miter lim="800000"/>
            <a:headEnd/>
            <a:tailEnd/>
          </a:ln>
        </p:spPr>
      </p:sp>
      <p:sp>
        <p:nvSpPr>
          <p:cNvPr id="9221" name="Rectangle 3">
            <a:extLst>
              <a:ext uri="{FF2B5EF4-FFF2-40B4-BE49-F238E27FC236}">
                <a16:creationId xmlns="" xmlns:a16="http://schemas.microsoft.com/office/drawing/2014/main" id="{44FDAD0F-8F28-4E21-BC14-83BF3ED45F2B}"/>
              </a:ext>
            </a:extLst>
          </p:cNvPr>
          <p:cNvSpPr>
            <a:spLocks noGrp="1" noChangeArrowheads="1"/>
          </p:cNvSpPr>
          <p:nvPr>
            <p:ph type="body" idx="1"/>
          </p:nvPr>
        </p:nvSpPr>
        <p:spPr>
          <a:xfrm>
            <a:off x="679768" y="4715153"/>
            <a:ext cx="5438140"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nl-BE" altLang="nl-BE" b="1">
                <a:latin typeface="Times New Roman" panose="02020603050405020304" pitchFamily="18" charset="0"/>
              </a:rPr>
              <a:t>Extra informatie geven: </a:t>
            </a:r>
          </a:p>
          <a:p>
            <a:endParaRPr lang="nl-BE" altLang="nl-BE">
              <a:latin typeface="Times New Roman" panose="02020603050405020304" pitchFamily="18" charset="0"/>
            </a:endParaRPr>
          </a:p>
          <a:p>
            <a:r>
              <a:rPr lang="nl-BE" altLang="nl-BE">
                <a:latin typeface="Times New Roman" panose="02020603050405020304" pitchFamily="18" charset="0"/>
              </a:rPr>
              <a:t>1A is duidelijke EBM, goede evidenties met studies die dit sterk onderbouwen: dus niet van afwijken en als HA volgen</a:t>
            </a:r>
          </a:p>
          <a:p>
            <a:r>
              <a:rPr lang="nl-BE" altLang="nl-BE">
                <a:latin typeface="Times New Roman" panose="02020603050405020304" pitchFamily="18" charset="0"/>
              </a:rPr>
              <a:t>2C dan al minder duidelijke evidentie, en dus meer vrijheid in en in onderling overleg met patiënt wel individueel van af te wijken</a:t>
            </a:r>
          </a:p>
          <a:p>
            <a:endParaRPr lang="nl-BE" altLang="nl-BE">
              <a:latin typeface="Times New Roman" panose="02020603050405020304" pitchFamily="18" charset="0"/>
            </a:endParaRPr>
          </a:p>
          <a:p>
            <a:r>
              <a:rPr lang="nl-BE" altLang="nl-BE">
                <a:latin typeface="Times New Roman" panose="02020603050405020304" pitchFamily="18" charset="0"/>
              </a:rPr>
              <a:t>Vergelijken met metafoor parachute springen:</a:t>
            </a:r>
          </a:p>
          <a:p>
            <a:r>
              <a:rPr lang="nl-BE" altLang="nl-BE">
                <a:latin typeface="Times New Roman" panose="02020603050405020304" pitchFamily="18" charset="0"/>
              </a:rPr>
              <a:t>-  Bij sprong uit vliegtuig parachute gebruiken: sterke aanbeveling hoewel geen vergelijkende studies met en zonder parachute. Dan sterke aanbeveling hoewel enkel op basis van observationale studies</a:t>
            </a:r>
          </a:p>
          <a:p>
            <a:endParaRPr lang="nl-BE" altLang="nl-BE">
              <a:latin typeface="Times New Roman" panose="02020603050405020304" pitchFamily="18" charset="0"/>
            </a:endParaRPr>
          </a:p>
          <a:p>
            <a:endParaRPr lang="nl-BE" altLang="nl-BE">
              <a:latin typeface="Times New Roman" panose="02020603050405020304" pitchFamily="18" charset="0"/>
            </a:endParaRPr>
          </a:p>
          <a:p>
            <a:r>
              <a:rPr lang="nl-BE" altLang="nl-BE">
                <a:latin typeface="Times New Roman" panose="02020603050405020304" pitchFamily="18" charset="0"/>
              </a:rPr>
              <a:t>Hoe ga je dit uitleggen?</a:t>
            </a:r>
          </a:p>
          <a:p>
            <a:r>
              <a:rPr lang="nl-BE" altLang="nl-BE">
                <a:latin typeface="Times New Roman" panose="02020603050405020304" pitchFamily="18" charset="0"/>
              </a:rPr>
              <a:t>KWALITEIT VAN HET BEWIJS ( ≈ niveaus van bewijskracht, evidentie niveau)</a:t>
            </a:r>
          </a:p>
          <a:p>
            <a:r>
              <a:rPr lang="nl-BE" altLang="nl-BE">
                <a:latin typeface="Times New Roman" panose="02020603050405020304" pitchFamily="18" charset="0"/>
              </a:rPr>
              <a:t> A Hoog = verder onderzoek zal ons vertrouwen in de schatting van het effect zeer waarschijnlijk niet veranderen = letter A (RCT)</a:t>
            </a:r>
          </a:p>
          <a:p>
            <a:r>
              <a:rPr lang="nl-BE" altLang="nl-BE">
                <a:latin typeface="Times New Roman" panose="02020603050405020304" pitchFamily="18" charset="0"/>
              </a:rPr>
              <a:t> B Matig  = verder onderzoek zal waarschijnlijk een belangrijke invloed hebben op ons vertrouwen in de schatting van het effect en zou deze schatting kunnen veranderen= letter B</a:t>
            </a:r>
          </a:p>
          <a:p>
            <a:r>
              <a:rPr lang="nl-BE" altLang="nl-BE">
                <a:latin typeface="Times New Roman" panose="02020603050405020304" pitchFamily="18" charset="0"/>
              </a:rPr>
              <a:t> C Laag en zeer laag = verder onderzoek zal zeer waarschijnlijk een belangrijke invloed hebben op ons vertrouwen in de schatting van het effect en zal waarschijnlijk deze schatting veranderen of eender welke schatting van het effect is zeer onzeker = letter C (observationele studies)</a:t>
            </a:r>
          </a:p>
          <a:p>
            <a:endParaRPr lang="nl-BE" altLang="nl-BE">
              <a:latin typeface="Times New Roman" panose="02020603050405020304" pitchFamily="18" charset="0"/>
            </a:endParaRPr>
          </a:p>
          <a:p>
            <a:r>
              <a:rPr lang="nl-BE" altLang="nl-BE">
                <a:latin typeface="Times New Roman" panose="02020603050405020304" pitchFamily="18" charset="0"/>
              </a:rPr>
              <a:t>GRAAD VAN AANBEVELING (≈ strength of recommendation) </a:t>
            </a:r>
          </a:p>
          <a:p>
            <a:r>
              <a:rPr lang="nl-BE" altLang="nl-BE">
                <a:latin typeface="Times New Roman" panose="02020603050405020304" pitchFamily="18" charset="0"/>
              </a:rPr>
              <a:t>Sterke aanbeveling (</a:t>
            </a:r>
            <a:r>
              <a:rPr lang="nl-BE" altLang="nl-NL">
                <a:latin typeface="Times New Roman" panose="02020603050405020304" pitchFamily="18" charset="0"/>
              </a:rPr>
              <a:t>“</a:t>
            </a:r>
            <a:r>
              <a:rPr lang="nl-BE" altLang="nl-BE">
                <a:latin typeface="Times New Roman" panose="02020603050405020304" pitchFamily="18" charset="0"/>
              </a:rPr>
              <a:t>1</a:t>
            </a:r>
            <a:r>
              <a:rPr lang="nl-BE" altLang="nl-NL">
                <a:latin typeface="Times New Roman" panose="02020603050405020304" pitchFamily="18" charset="0"/>
              </a:rPr>
              <a:t>”</a:t>
            </a:r>
            <a:r>
              <a:rPr lang="nl-BE" altLang="nl-BE">
                <a:latin typeface="Times New Roman" panose="02020603050405020304" pitchFamily="18" charset="0"/>
              </a:rPr>
              <a:t>)</a:t>
            </a:r>
          </a:p>
          <a:p>
            <a:r>
              <a:rPr lang="nl-BE" altLang="nl-BE">
                <a:latin typeface="Times New Roman" panose="02020603050405020304" pitchFamily="18" charset="0"/>
              </a:rPr>
              <a:t>Gebaseerd op het beschikbare bewijs</a:t>
            </a:r>
          </a:p>
          <a:p>
            <a:r>
              <a:rPr lang="nl-BE" altLang="nl-BE">
                <a:latin typeface="Times New Roman" panose="02020603050405020304" pitchFamily="18" charset="0"/>
              </a:rPr>
              <a:t>Als artsen erg zeker zijn dat de voordelen de nadelen niet / wel waard zijn </a:t>
            </a:r>
          </a:p>
          <a:p>
            <a:r>
              <a:rPr lang="nl-BE" altLang="nl-BE">
                <a:latin typeface="Times New Roman" panose="02020603050405020304" pitchFamily="18" charset="0"/>
              </a:rPr>
              <a:t>     	    Formulering : </a:t>
            </a:r>
            <a:r>
              <a:rPr lang="nl-BE" altLang="nl-NL" u="sng">
                <a:latin typeface="Times New Roman" panose="02020603050405020304" pitchFamily="18" charset="0"/>
              </a:rPr>
              <a:t>“</a:t>
            </a:r>
            <a:r>
              <a:rPr lang="nl-BE" altLang="nl-BE" u="sng">
                <a:latin typeface="Times New Roman" panose="02020603050405020304" pitchFamily="18" charset="0"/>
              </a:rPr>
              <a:t> we bevelen aan of we raden af</a:t>
            </a:r>
            <a:r>
              <a:rPr lang="nl-BE" altLang="nl-NL" u="sng">
                <a:latin typeface="Times New Roman" panose="02020603050405020304" pitchFamily="18" charset="0"/>
              </a:rPr>
              <a:t>”</a:t>
            </a:r>
            <a:r>
              <a:rPr lang="nl-BE" altLang="nl-BE" u="sng">
                <a:latin typeface="Times New Roman" panose="02020603050405020304" pitchFamily="18" charset="0"/>
              </a:rPr>
              <a:t> </a:t>
            </a:r>
          </a:p>
          <a:p>
            <a:r>
              <a:rPr lang="nl-BE" altLang="nl-BE">
                <a:latin typeface="Times New Roman" panose="02020603050405020304" pitchFamily="18" charset="0"/>
              </a:rPr>
              <a:t>Zwakke aanbeveling (</a:t>
            </a:r>
            <a:r>
              <a:rPr lang="nl-BE" altLang="nl-NL">
                <a:latin typeface="Times New Roman" panose="02020603050405020304" pitchFamily="18" charset="0"/>
              </a:rPr>
              <a:t>“</a:t>
            </a:r>
            <a:r>
              <a:rPr lang="nl-BE" altLang="nl-BE">
                <a:latin typeface="Times New Roman" panose="02020603050405020304" pitchFamily="18" charset="0"/>
              </a:rPr>
              <a:t>2</a:t>
            </a:r>
            <a:r>
              <a:rPr lang="nl-BE" altLang="nl-NL">
                <a:latin typeface="Times New Roman" panose="02020603050405020304" pitchFamily="18" charset="0"/>
              </a:rPr>
              <a:t>”</a:t>
            </a:r>
            <a:r>
              <a:rPr lang="nl-BE" altLang="nl-BE">
                <a:latin typeface="Times New Roman" panose="02020603050405020304" pitchFamily="18" charset="0"/>
              </a:rPr>
              <a:t>)</a:t>
            </a:r>
          </a:p>
          <a:p>
            <a:r>
              <a:rPr lang="nl-BE" altLang="nl-BE">
                <a:latin typeface="Times New Roman" panose="02020603050405020304" pitchFamily="18" charset="0"/>
              </a:rPr>
              <a:t>Gebaseerd op het beschikbare bewijs</a:t>
            </a:r>
          </a:p>
          <a:p>
            <a:r>
              <a:rPr lang="nl-BE" altLang="nl-BE">
                <a:latin typeface="Times New Roman" panose="02020603050405020304" pitchFamily="18" charset="0"/>
              </a:rPr>
              <a:t>Als artsen geloven dat:  </a:t>
            </a:r>
          </a:p>
          <a:p>
            <a:r>
              <a:rPr lang="nl-BE" altLang="nl-BE">
                <a:latin typeface="Times New Roman" panose="02020603050405020304" pitchFamily="18" charset="0"/>
              </a:rPr>
              <a:t>Voordelen en nadelen (ongeveer) in balans zijn met elkaar</a:t>
            </a:r>
          </a:p>
          <a:p>
            <a:r>
              <a:rPr lang="nl-BE" altLang="nl-BE">
                <a:latin typeface="Times New Roman" panose="02020603050405020304" pitchFamily="18" charset="0"/>
              </a:rPr>
              <a:t>Een redelijke onzekerheid bestaat over de grootte van de voor- en nadelen</a:t>
            </a:r>
          </a:p>
          <a:p>
            <a:r>
              <a:rPr lang="nl-BE" altLang="nl-BE">
                <a:latin typeface="Times New Roman" panose="02020603050405020304" pitchFamily="18" charset="0"/>
              </a:rPr>
              <a:t>   	 Formulering : </a:t>
            </a:r>
            <a:r>
              <a:rPr lang="nl-BE" altLang="nl-NL">
                <a:latin typeface="Times New Roman" panose="02020603050405020304" pitchFamily="18" charset="0"/>
              </a:rPr>
              <a:t>“</a:t>
            </a:r>
            <a:r>
              <a:rPr lang="nl-BE" altLang="nl-BE">
                <a:latin typeface="Times New Roman" panose="02020603050405020304" pitchFamily="18" charset="0"/>
              </a:rPr>
              <a:t> </a:t>
            </a:r>
            <a:r>
              <a:rPr lang="nl-BE" altLang="nl-BE" u="sng">
                <a:latin typeface="Times New Roman" panose="02020603050405020304" pitchFamily="18" charset="0"/>
              </a:rPr>
              <a:t>we suggereren  iets te doen of wij suggereren iets niet te doen</a:t>
            </a:r>
            <a:r>
              <a:rPr lang="nl-BE" altLang="nl-NL" u="sng">
                <a:latin typeface="Times New Roman" panose="02020603050405020304" pitchFamily="18" charset="0"/>
              </a:rPr>
              <a:t>”</a:t>
            </a:r>
            <a:endParaRPr lang="nl-BE" altLang="nl-BE" u="sng">
              <a:latin typeface="Times New Roman" panose="02020603050405020304" pitchFamily="18" charset="0"/>
            </a:endParaRPr>
          </a:p>
          <a:p>
            <a:endParaRPr lang="nl-BE" altLang="nl-BE">
              <a:latin typeface="Times New Roman" panose="02020603050405020304" pitchFamily="18" charset="0"/>
            </a:endParaRPr>
          </a:p>
          <a:p>
            <a:endParaRPr lang="nl-BE" altLang="nl-BE">
              <a:latin typeface="Times New Roman" panose="02020603050405020304" pitchFamily="18" charset="0"/>
            </a:endParaRPr>
          </a:p>
          <a:p>
            <a:endParaRPr lang="nl-BE" altLang="nl-BE">
              <a:latin typeface="Times New Roman" panose="02020603050405020304" pitchFamily="18" charset="0"/>
            </a:endParaRPr>
          </a:p>
        </p:txBody>
      </p:sp>
    </p:spTree>
    <p:extLst>
      <p:ext uri="{BB962C8B-B14F-4D97-AF65-F5344CB8AC3E}">
        <p14:creationId xmlns:p14="http://schemas.microsoft.com/office/powerpoint/2010/main" val="38913351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8">
            <a:extLst>
              <a:ext uri="{FF2B5EF4-FFF2-40B4-BE49-F238E27FC236}">
                <a16:creationId xmlns="" xmlns:a16="http://schemas.microsoft.com/office/drawing/2014/main" id="{00668C7B-A202-44B8-9E57-17542775E30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fld id="{F428A0FF-90DF-417B-AF62-0FA99DA010B9}" type="slidenum">
              <a:rPr lang="nl-BE" altLang="nl-BE" smtClean="0">
                <a:solidFill>
                  <a:srgbClr val="000000"/>
                </a:solidFill>
                <a:latin typeface="Times New Roman" panose="02020603050405020304" pitchFamily="18" charset="0"/>
              </a:rPr>
              <a:pPr/>
              <a:t>32</a:t>
            </a:fld>
            <a:endParaRPr lang="nl-BE" altLang="nl-BE">
              <a:solidFill>
                <a:srgbClr val="000000"/>
              </a:solidFill>
              <a:latin typeface="Times New Roman" panose="02020603050405020304" pitchFamily="18" charset="0"/>
            </a:endParaRPr>
          </a:p>
        </p:txBody>
      </p:sp>
      <p:sp>
        <p:nvSpPr>
          <p:cNvPr id="51203" name="Text Box 1">
            <a:extLst>
              <a:ext uri="{FF2B5EF4-FFF2-40B4-BE49-F238E27FC236}">
                <a16:creationId xmlns="" xmlns:a16="http://schemas.microsoft.com/office/drawing/2014/main" id="{E21D96D0-A667-48F9-9D16-D1DE940496B1}"/>
              </a:ext>
            </a:extLst>
          </p:cNvPr>
          <p:cNvSpPr txBox="1">
            <a:spLocks noChangeArrowheads="1"/>
          </p:cNvSpPr>
          <p:nvPr/>
        </p:nvSpPr>
        <p:spPr bwMode="auto">
          <a:xfrm>
            <a:off x="4240680" y="11026151"/>
            <a:ext cx="3250925" cy="57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SzPct val="100000"/>
            </a:pPr>
            <a:fld id="{1C8FD691-0520-4B58-8EEA-B28BF90D98EA}" type="slidenum">
              <a:rPr lang="nl-BE" altLang="nl-BE" sz="1400">
                <a:solidFill>
                  <a:srgbClr val="000000"/>
                </a:solidFill>
                <a:latin typeface="Times New Roman" panose="02020603050405020304" pitchFamily="18" charset="0"/>
              </a:rPr>
              <a:pPr algn="r" eaLnBrk="1">
                <a:lnSpc>
                  <a:spcPct val="95000"/>
                </a:lnSpc>
                <a:buSzPct val="100000"/>
              </a:pPr>
              <a:t>32</a:t>
            </a:fld>
            <a:endParaRPr lang="nl-BE" altLang="nl-BE" sz="1400">
              <a:solidFill>
                <a:srgbClr val="000000"/>
              </a:solidFill>
              <a:latin typeface="Times New Roman" panose="02020603050405020304" pitchFamily="18" charset="0"/>
            </a:endParaRPr>
          </a:p>
        </p:txBody>
      </p:sp>
      <p:sp>
        <p:nvSpPr>
          <p:cNvPr id="51204" name="Rectangle 2">
            <a:extLst>
              <a:ext uri="{FF2B5EF4-FFF2-40B4-BE49-F238E27FC236}">
                <a16:creationId xmlns="" xmlns:a16="http://schemas.microsoft.com/office/drawing/2014/main" id="{0ED41A4E-DEFB-4E1B-90A6-BB4F4F21E796}"/>
              </a:ext>
            </a:extLst>
          </p:cNvPr>
          <p:cNvSpPr>
            <a:spLocks noGrp="1" noRot="1" noChangeAspect="1" noChangeArrowheads="1" noTextEdit="1"/>
          </p:cNvSpPr>
          <p:nvPr>
            <p:ph type="sldImg"/>
          </p:nvPr>
        </p:nvSpPr>
        <p:spPr>
          <a:xfrm>
            <a:off x="917575" y="754063"/>
            <a:ext cx="4962525" cy="3722687"/>
          </a:xfrm>
          <a:solidFill>
            <a:srgbClr val="FFFFFF"/>
          </a:solidFill>
          <a:ln>
            <a:solidFill>
              <a:srgbClr val="000000"/>
            </a:solidFill>
            <a:miter lim="800000"/>
            <a:headEnd/>
            <a:tailEnd/>
          </a:ln>
        </p:spPr>
      </p:sp>
      <p:sp>
        <p:nvSpPr>
          <p:cNvPr id="51205" name="Rectangle 3">
            <a:extLst>
              <a:ext uri="{FF2B5EF4-FFF2-40B4-BE49-F238E27FC236}">
                <a16:creationId xmlns="" xmlns:a16="http://schemas.microsoft.com/office/drawing/2014/main" id="{A9595C94-DE2F-4884-BAC8-335F8E661C40}"/>
              </a:ext>
            </a:extLst>
          </p:cNvPr>
          <p:cNvSpPr>
            <a:spLocks noGrp="1" noChangeArrowheads="1"/>
          </p:cNvSpPr>
          <p:nvPr>
            <p:ph type="body" idx="1"/>
          </p:nvPr>
        </p:nvSpPr>
        <p:spPr>
          <a:xfrm>
            <a:off x="679768" y="4715153"/>
            <a:ext cx="5438140"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nl-BE" altLang="nl-BE" dirty="0" smtClean="0">
                <a:latin typeface="Times New Roman" panose="02020603050405020304" pitchFamily="18" charset="0"/>
              </a:rPr>
              <a:t>Als</a:t>
            </a:r>
            <a:r>
              <a:rPr lang="nl-BE" altLang="nl-BE" baseline="0" dirty="0" smtClean="0">
                <a:latin typeface="Times New Roman" panose="02020603050405020304" pitchFamily="18" charset="0"/>
              </a:rPr>
              <a:t> deze mogelijkheden nog niet opgesomd werden dan kun je hier expliciet navragen wie die zaken nu al doet of overweegt</a:t>
            </a:r>
          </a:p>
          <a:p>
            <a:endParaRPr lang="nl-BE" altLang="nl-BE" baseline="0" dirty="0" smtClean="0">
              <a:latin typeface="Times New Roman" panose="02020603050405020304" pitchFamily="18" charset="0"/>
            </a:endParaRPr>
          </a:p>
          <a:p>
            <a:r>
              <a:rPr lang="nl-BE" altLang="nl-BE" baseline="0" dirty="0" smtClean="0">
                <a:latin typeface="Times New Roman" panose="02020603050405020304" pitchFamily="18" charset="0"/>
              </a:rPr>
              <a:t>En wie ervaringen heeft met het opvragen van de resultaten via de voorgestelde kanalen?</a:t>
            </a:r>
            <a:endParaRPr lang="nl-BE" altLang="nl-BE" dirty="0">
              <a:latin typeface="Times New Roman" panose="02020603050405020304" pitchFamily="18" charset="0"/>
            </a:endParaRPr>
          </a:p>
        </p:txBody>
      </p:sp>
    </p:spTree>
    <p:extLst>
      <p:ext uri="{BB962C8B-B14F-4D97-AF65-F5344CB8AC3E}">
        <p14:creationId xmlns:p14="http://schemas.microsoft.com/office/powerpoint/2010/main" val="25774674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8">
            <a:extLst>
              <a:ext uri="{FF2B5EF4-FFF2-40B4-BE49-F238E27FC236}">
                <a16:creationId xmlns="" xmlns:a16="http://schemas.microsoft.com/office/drawing/2014/main" id="{00668C7B-A202-44B8-9E57-17542775E30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fld id="{F428A0FF-90DF-417B-AF62-0FA99DA010B9}" type="slidenum">
              <a:rPr lang="nl-BE" altLang="nl-BE" smtClean="0">
                <a:solidFill>
                  <a:srgbClr val="000000"/>
                </a:solidFill>
                <a:latin typeface="Times New Roman" panose="02020603050405020304" pitchFamily="18" charset="0"/>
              </a:rPr>
              <a:pPr/>
              <a:t>33</a:t>
            </a:fld>
            <a:endParaRPr lang="nl-BE" altLang="nl-BE">
              <a:solidFill>
                <a:srgbClr val="000000"/>
              </a:solidFill>
              <a:latin typeface="Times New Roman" panose="02020603050405020304" pitchFamily="18" charset="0"/>
            </a:endParaRPr>
          </a:p>
        </p:txBody>
      </p:sp>
      <p:sp>
        <p:nvSpPr>
          <p:cNvPr id="51203" name="Text Box 1">
            <a:extLst>
              <a:ext uri="{FF2B5EF4-FFF2-40B4-BE49-F238E27FC236}">
                <a16:creationId xmlns="" xmlns:a16="http://schemas.microsoft.com/office/drawing/2014/main" id="{E21D96D0-A667-48F9-9D16-D1DE940496B1}"/>
              </a:ext>
            </a:extLst>
          </p:cNvPr>
          <p:cNvSpPr txBox="1">
            <a:spLocks noChangeArrowheads="1"/>
          </p:cNvSpPr>
          <p:nvPr/>
        </p:nvSpPr>
        <p:spPr bwMode="auto">
          <a:xfrm>
            <a:off x="4240680" y="11026151"/>
            <a:ext cx="3250925" cy="57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SzPct val="100000"/>
            </a:pPr>
            <a:fld id="{1C8FD691-0520-4B58-8EEA-B28BF90D98EA}" type="slidenum">
              <a:rPr lang="nl-BE" altLang="nl-BE" sz="1400">
                <a:solidFill>
                  <a:srgbClr val="000000"/>
                </a:solidFill>
                <a:latin typeface="Times New Roman" panose="02020603050405020304" pitchFamily="18" charset="0"/>
              </a:rPr>
              <a:pPr algn="r" eaLnBrk="1">
                <a:lnSpc>
                  <a:spcPct val="95000"/>
                </a:lnSpc>
                <a:buSzPct val="100000"/>
              </a:pPr>
              <a:t>33</a:t>
            </a:fld>
            <a:endParaRPr lang="nl-BE" altLang="nl-BE" sz="1400">
              <a:solidFill>
                <a:srgbClr val="000000"/>
              </a:solidFill>
              <a:latin typeface="Times New Roman" panose="02020603050405020304" pitchFamily="18" charset="0"/>
            </a:endParaRPr>
          </a:p>
        </p:txBody>
      </p:sp>
      <p:sp>
        <p:nvSpPr>
          <p:cNvPr id="51204" name="Rectangle 2">
            <a:extLst>
              <a:ext uri="{FF2B5EF4-FFF2-40B4-BE49-F238E27FC236}">
                <a16:creationId xmlns="" xmlns:a16="http://schemas.microsoft.com/office/drawing/2014/main" id="{0ED41A4E-DEFB-4E1B-90A6-BB4F4F21E796}"/>
              </a:ext>
            </a:extLst>
          </p:cNvPr>
          <p:cNvSpPr>
            <a:spLocks noGrp="1" noRot="1" noChangeAspect="1" noChangeArrowheads="1" noTextEdit="1"/>
          </p:cNvSpPr>
          <p:nvPr>
            <p:ph type="sldImg"/>
          </p:nvPr>
        </p:nvSpPr>
        <p:spPr>
          <a:xfrm>
            <a:off x="917575" y="754063"/>
            <a:ext cx="4962525" cy="3722687"/>
          </a:xfrm>
          <a:solidFill>
            <a:srgbClr val="FFFFFF"/>
          </a:solidFill>
          <a:ln>
            <a:solidFill>
              <a:srgbClr val="000000"/>
            </a:solidFill>
            <a:miter lim="800000"/>
            <a:headEnd/>
            <a:tailEnd/>
          </a:ln>
        </p:spPr>
      </p:sp>
      <p:sp>
        <p:nvSpPr>
          <p:cNvPr id="51205" name="Rectangle 3">
            <a:extLst>
              <a:ext uri="{FF2B5EF4-FFF2-40B4-BE49-F238E27FC236}">
                <a16:creationId xmlns="" xmlns:a16="http://schemas.microsoft.com/office/drawing/2014/main" id="{A9595C94-DE2F-4884-BAC8-335F8E661C40}"/>
              </a:ext>
            </a:extLst>
          </p:cNvPr>
          <p:cNvSpPr>
            <a:spLocks noGrp="1" noChangeArrowheads="1"/>
          </p:cNvSpPr>
          <p:nvPr>
            <p:ph type="body" idx="1"/>
          </p:nvPr>
        </p:nvSpPr>
        <p:spPr>
          <a:xfrm>
            <a:off x="679768" y="4715153"/>
            <a:ext cx="5438140"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nl-BE" altLang="nl-BE" dirty="0" smtClean="0">
                <a:latin typeface="Times New Roman" panose="02020603050405020304" pitchFamily="18" charset="0"/>
              </a:rPr>
              <a:t>Aangeven dat dit</a:t>
            </a:r>
            <a:r>
              <a:rPr lang="nl-BE" altLang="nl-BE" baseline="0" dirty="0" smtClean="0">
                <a:latin typeface="Times New Roman" panose="02020603050405020304" pitchFamily="18" charset="0"/>
              </a:rPr>
              <a:t> de pagina is van de webstek van het CVKO waarop de info te vinden is voor huisartsen en gastro-enterologen</a:t>
            </a:r>
          </a:p>
          <a:p>
            <a:endParaRPr lang="nl-BE" altLang="nl-BE" baseline="0" dirty="0" smtClean="0">
              <a:latin typeface="Times New Roman" panose="02020603050405020304" pitchFamily="18" charset="0"/>
            </a:endParaRPr>
          </a:p>
          <a:p>
            <a:r>
              <a:rPr lang="nl-BE" altLang="nl-BE" baseline="0" dirty="0" smtClean="0">
                <a:latin typeface="Times New Roman" panose="02020603050405020304" pitchFamily="18" charset="0"/>
              </a:rPr>
              <a:t>De gehanteerde exclusiecriteria zijn die van de richtlijn (familiaal, chronische aandoeningen, alarmsymptomen) </a:t>
            </a:r>
          </a:p>
          <a:p>
            <a:r>
              <a:rPr lang="nl-BE" altLang="nl-BE" baseline="0" dirty="0" smtClean="0">
                <a:latin typeface="Times New Roman" panose="02020603050405020304" pitchFamily="18" charset="0"/>
              </a:rPr>
              <a:t>En mensen die de voorbije 10 jaar een normale </a:t>
            </a:r>
            <a:r>
              <a:rPr lang="nl-BE" altLang="nl-BE" baseline="0" dirty="0" err="1" smtClean="0">
                <a:latin typeface="Times New Roman" panose="02020603050405020304" pitchFamily="18" charset="0"/>
              </a:rPr>
              <a:t>coloscopie</a:t>
            </a:r>
            <a:r>
              <a:rPr lang="nl-BE" altLang="nl-BE" baseline="0" dirty="0" smtClean="0">
                <a:latin typeface="Times New Roman" panose="02020603050405020304" pitchFamily="18" charset="0"/>
              </a:rPr>
              <a:t> kregen</a:t>
            </a:r>
          </a:p>
          <a:p>
            <a:endParaRPr lang="nl-BE" altLang="nl-BE" baseline="0" dirty="0" smtClean="0">
              <a:latin typeface="Times New Roman" panose="02020603050405020304" pitchFamily="18" charset="0"/>
            </a:endParaRPr>
          </a:p>
          <a:p>
            <a:r>
              <a:rPr lang="nl-BE" altLang="nl-BE" baseline="0" dirty="0" smtClean="0">
                <a:latin typeface="Times New Roman" panose="02020603050405020304" pitchFamily="18" charset="0"/>
              </a:rPr>
              <a:t>Uitnodigingsbrief met </a:t>
            </a:r>
            <a:r>
              <a:rPr lang="nl-BE" altLang="nl-BE" baseline="0" dirty="0" err="1" smtClean="0">
                <a:latin typeface="Times New Roman" panose="02020603050405020304" pitchFamily="18" charset="0"/>
              </a:rPr>
              <a:t>testset</a:t>
            </a:r>
            <a:endParaRPr lang="nl-BE" altLang="nl-BE" baseline="0" dirty="0" smtClean="0">
              <a:latin typeface="Times New Roman" panose="02020603050405020304" pitchFamily="18" charset="0"/>
            </a:endParaRPr>
          </a:p>
          <a:p>
            <a:r>
              <a:rPr lang="nl-BE" altLang="nl-BE" baseline="0" dirty="0" smtClean="0">
                <a:latin typeface="Times New Roman" panose="02020603050405020304" pitchFamily="18" charset="0"/>
              </a:rPr>
              <a:t>Herinneringsbrief zonder </a:t>
            </a:r>
            <a:r>
              <a:rPr lang="nl-BE" altLang="nl-BE" baseline="0" dirty="0" err="1" smtClean="0">
                <a:latin typeface="Times New Roman" panose="02020603050405020304" pitchFamily="18" charset="0"/>
              </a:rPr>
              <a:t>testset</a:t>
            </a:r>
            <a:r>
              <a:rPr lang="nl-BE" altLang="nl-BE" baseline="0" dirty="0" smtClean="0">
                <a:latin typeface="Times New Roman" panose="02020603050405020304" pitchFamily="18" charset="0"/>
              </a:rPr>
              <a:t>, kan wel opgevraagd worden</a:t>
            </a:r>
          </a:p>
          <a:p>
            <a:endParaRPr lang="nl-BE" altLang="nl-BE" baseline="0" dirty="0" smtClean="0">
              <a:latin typeface="Times New Roman" panose="02020603050405020304" pitchFamily="18" charset="0"/>
            </a:endParaRPr>
          </a:p>
          <a:p>
            <a:r>
              <a:rPr lang="nl-BE" altLang="nl-BE" baseline="0" dirty="0" smtClean="0">
                <a:latin typeface="Times New Roman" panose="02020603050405020304" pitchFamily="18" charset="0"/>
              </a:rPr>
              <a:t> https://dikkedarmkanker.bevolkingsonderzoek.be/nl/professionelen/huisartsen-en-gastro-enterologen</a:t>
            </a:r>
          </a:p>
          <a:p>
            <a:endParaRPr lang="nl-BE" altLang="nl-BE" dirty="0">
              <a:latin typeface="Times New Roman" panose="02020603050405020304" pitchFamily="18" charset="0"/>
            </a:endParaRPr>
          </a:p>
        </p:txBody>
      </p:sp>
    </p:spTree>
    <p:extLst>
      <p:ext uri="{BB962C8B-B14F-4D97-AF65-F5344CB8AC3E}">
        <p14:creationId xmlns:p14="http://schemas.microsoft.com/office/powerpoint/2010/main" val="314394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jdelijke aanduiding voor dia-afbeelding 1"/>
          <p:cNvSpPr>
            <a:spLocks noGrp="1" noRot="1" noChangeAspect="1" noChangeArrowheads="1" noTextEdit="1"/>
          </p:cNvSpPr>
          <p:nvPr>
            <p:ph type="sldImg"/>
          </p:nvPr>
        </p:nvSpPr>
        <p:spPr>
          <a:xfrm>
            <a:off x="846138" y="882650"/>
            <a:ext cx="5794375" cy="4346575"/>
          </a:xfrm>
        </p:spPr>
      </p:sp>
      <p:sp>
        <p:nvSpPr>
          <p:cNvPr id="67587"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BE" altLang="nl-BE" smtClean="0">
                <a:latin typeface="Times New Roman" panose="02020603050405020304" pitchFamily="18" charset="0"/>
              </a:rPr>
              <a:t>Hier eventueel vermelden dat zowel cvko als domus medica werken aan beslissingshulpen.</a:t>
            </a:r>
          </a:p>
          <a:p>
            <a:r>
              <a:rPr lang="nl-BE" altLang="nl-BE" smtClean="0">
                <a:latin typeface="Times New Roman" panose="02020603050405020304" pitchFamily="18" charset="0"/>
              </a:rPr>
              <a:t>Wat missen huisartsen nog in de praktijk?</a:t>
            </a:r>
          </a:p>
        </p:txBody>
      </p:sp>
      <p:sp>
        <p:nvSpPr>
          <p:cNvPr id="67588" name="Tijdelijke aanduiding voor dianumm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SzPct val="45000"/>
              <a:buFontTx/>
              <a:buNone/>
            </a:pPr>
            <a:fld id="{59066016-5D46-46C0-A176-2A637E81A84A}" type="slidenum">
              <a:rPr lang="nl-BE" altLang="nl-BE" sz="1400" smtClean="0">
                <a:ea typeface="Microsoft YaHei" panose="020B0503020204020204" pitchFamily="34" charset="-122"/>
              </a:rPr>
              <a:pPr>
                <a:spcBef>
                  <a:spcPct val="0"/>
                </a:spcBef>
                <a:buClrTx/>
                <a:buSzPct val="45000"/>
                <a:buFontTx/>
                <a:buNone/>
              </a:pPr>
              <a:t>34</a:t>
            </a:fld>
            <a:endParaRPr lang="nl-BE" altLang="nl-BE" sz="1400" smtClean="0">
              <a:ea typeface="Microsoft YaHei" panose="020B0503020204020204" pitchFamily="34" charset="-122"/>
            </a:endParaRPr>
          </a:p>
        </p:txBody>
      </p:sp>
    </p:spTree>
    <p:extLst>
      <p:ext uri="{BB962C8B-B14F-4D97-AF65-F5344CB8AC3E}">
        <p14:creationId xmlns:p14="http://schemas.microsoft.com/office/powerpoint/2010/main" val="2695106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jdelijke aanduiding voor dia-afbeelding 1">
            <a:extLst>
              <a:ext uri="{FF2B5EF4-FFF2-40B4-BE49-F238E27FC236}">
                <a16:creationId xmlns="" xmlns:a16="http://schemas.microsoft.com/office/drawing/2014/main" id="{E9D93AF4-3ADC-4293-8011-4EFB0CA5CBC8}"/>
              </a:ext>
            </a:extLst>
          </p:cNvPr>
          <p:cNvSpPr>
            <a:spLocks noGrp="1" noRot="1" noChangeAspect="1" noChangeArrowheads="1" noTextEdit="1"/>
          </p:cNvSpPr>
          <p:nvPr>
            <p:ph type="sldImg"/>
          </p:nvPr>
        </p:nvSpPr>
        <p:spPr>
          <a:xfrm>
            <a:off x="846138" y="882650"/>
            <a:ext cx="5794375" cy="4346575"/>
          </a:xfrm>
        </p:spPr>
      </p:sp>
      <p:sp>
        <p:nvSpPr>
          <p:cNvPr id="53251" name="Tijdelijke aanduiding voor notities 2">
            <a:extLst>
              <a:ext uri="{FF2B5EF4-FFF2-40B4-BE49-F238E27FC236}">
                <a16:creationId xmlns="" xmlns:a16="http://schemas.microsoft.com/office/drawing/2014/main" id="{A56EA948-468F-483C-9A08-8018AA54E71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nl-BE" dirty="0">
              <a:latin typeface="Times New Roman" panose="02020603050405020304" pitchFamily="18" charset="0"/>
            </a:endParaRPr>
          </a:p>
        </p:txBody>
      </p:sp>
      <p:sp>
        <p:nvSpPr>
          <p:cNvPr id="53252" name="Tijdelijke aanduiding voor dianummer 3">
            <a:extLst>
              <a:ext uri="{FF2B5EF4-FFF2-40B4-BE49-F238E27FC236}">
                <a16:creationId xmlns="" xmlns:a16="http://schemas.microsoft.com/office/drawing/2014/main" id="{AB5B8DE6-777B-4399-B9C2-A766F673D895}"/>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SzPct val="45000"/>
              <a:buFontTx/>
              <a:buNone/>
            </a:pPr>
            <a:fld id="{BF05FB11-6AB7-4B6A-8A62-93B828404BE5}" type="slidenum">
              <a:rPr lang="nl-BE" altLang="nl-BE" sz="1400" smtClean="0">
                <a:ea typeface="Microsoft YaHei" panose="020B0503020204020204" pitchFamily="34" charset="-122"/>
              </a:rPr>
              <a:pPr>
                <a:spcBef>
                  <a:spcPct val="0"/>
                </a:spcBef>
                <a:buClrTx/>
                <a:buSzPct val="45000"/>
                <a:buFontTx/>
                <a:buNone/>
              </a:pPr>
              <a:t>35</a:t>
            </a:fld>
            <a:endParaRPr lang="nl-BE" altLang="nl-BE" sz="1400">
              <a:ea typeface="Microsoft YaHei" panose="020B0503020204020204" pitchFamily="34" charset="-122"/>
            </a:endParaRPr>
          </a:p>
        </p:txBody>
      </p:sp>
    </p:spTree>
    <p:extLst>
      <p:ext uri="{BB962C8B-B14F-4D97-AF65-F5344CB8AC3E}">
        <p14:creationId xmlns:p14="http://schemas.microsoft.com/office/powerpoint/2010/main" val="33638798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8">
            <a:extLst>
              <a:ext uri="{FF2B5EF4-FFF2-40B4-BE49-F238E27FC236}">
                <a16:creationId xmlns="" xmlns:a16="http://schemas.microsoft.com/office/drawing/2014/main" id="{09B0F3B6-502E-44AF-8063-381913E6118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fld id="{2F3EC64C-AFCF-4B1F-99FD-B1FDA6CE1E0D}" type="slidenum">
              <a:rPr lang="nl-BE" altLang="nl-BE" smtClean="0">
                <a:solidFill>
                  <a:srgbClr val="000000"/>
                </a:solidFill>
                <a:latin typeface="Times New Roman" panose="02020603050405020304" pitchFamily="18" charset="0"/>
              </a:rPr>
              <a:pPr/>
              <a:t>36</a:t>
            </a:fld>
            <a:endParaRPr lang="nl-BE" altLang="nl-BE">
              <a:solidFill>
                <a:srgbClr val="000000"/>
              </a:solidFill>
              <a:latin typeface="Times New Roman" panose="02020603050405020304" pitchFamily="18" charset="0"/>
            </a:endParaRPr>
          </a:p>
        </p:txBody>
      </p:sp>
      <p:sp>
        <p:nvSpPr>
          <p:cNvPr id="55299" name="Text Box 1">
            <a:extLst>
              <a:ext uri="{FF2B5EF4-FFF2-40B4-BE49-F238E27FC236}">
                <a16:creationId xmlns="" xmlns:a16="http://schemas.microsoft.com/office/drawing/2014/main" id="{758B3AB2-09B3-4FEB-B1E8-D1CFFBBF5935}"/>
              </a:ext>
            </a:extLst>
          </p:cNvPr>
          <p:cNvSpPr txBox="1">
            <a:spLocks noChangeArrowheads="1"/>
          </p:cNvSpPr>
          <p:nvPr/>
        </p:nvSpPr>
        <p:spPr bwMode="auto">
          <a:xfrm>
            <a:off x="4240680" y="11026151"/>
            <a:ext cx="3250925" cy="57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SzPct val="100000"/>
            </a:pPr>
            <a:fld id="{86D12DF5-22DC-44DB-9013-324F264669A6}" type="slidenum">
              <a:rPr lang="nl-BE" altLang="nl-BE" sz="1400">
                <a:solidFill>
                  <a:srgbClr val="000000"/>
                </a:solidFill>
                <a:latin typeface="Times New Roman" panose="02020603050405020304" pitchFamily="18" charset="0"/>
              </a:rPr>
              <a:pPr algn="r" eaLnBrk="1">
                <a:lnSpc>
                  <a:spcPct val="95000"/>
                </a:lnSpc>
                <a:buSzPct val="100000"/>
              </a:pPr>
              <a:t>36</a:t>
            </a:fld>
            <a:endParaRPr lang="nl-BE" altLang="nl-BE" sz="1400">
              <a:solidFill>
                <a:srgbClr val="000000"/>
              </a:solidFill>
              <a:latin typeface="Times New Roman" panose="02020603050405020304" pitchFamily="18" charset="0"/>
            </a:endParaRPr>
          </a:p>
        </p:txBody>
      </p:sp>
      <p:sp>
        <p:nvSpPr>
          <p:cNvPr id="55300" name="Rectangle 2">
            <a:extLst>
              <a:ext uri="{FF2B5EF4-FFF2-40B4-BE49-F238E27FC236}">
                <a16:creationId xmlns="" xmlns:a16="http://schemas.microsoft.com/office/drawing/2014/main" id="{28A681AB-5181-47DE-88E6-F32DDBF8B631}"/>
              </a:ext>
            </a:extLst>
          </p:cNvPr>
          <p:cNvSpPr>
            <a:spLocks noGrp="1" noRot="1" noChangeAspect="1" noChangeArrowheads="1" noTextEdit="1"/>
          </p:cNvSpPr>
          <p:nvPr>
            <p:ph type="sldImg"/>
          </p:nvPr>
        </p:nvSpPr>
        <p:spPr>
          <a:xfrm>
            <a:off x="917575" y="754063"/>
            <a:ext cx="4962525" cy="3722687"/>
          </a:xfrm>
          <a:solidFill>
            <a:srgbClr val="FFFFFF"/>
          </a:solidFill>
          <a:ln>
            <a:solidFill>
              <a:srgbClr val="000000"/>
            </a:solidFill>
            <a:miter lim="800000"/>
            <a:headEnd/>
            <a:tailEnd/>
          </a:ln>
        </p:spPr>
      </p:sp>
      <p:sp>
        <p:nvSpPr>
          <p:cNvPr id="55301" name="Rectangle 3">
            <a:extLst>
              <a:ext uri="{FF2B5EF4-FFF2-40B4-BE49-F238E27FC236}">
                <a16:creationId xmlns="" xmlns:a16="http://schemas.microsoft.com/office/drawing/2014/main" id="{FBF65EF0-1572-4556-9D90-4413DA624474}"/>
              </a:ext>
            </a:extLst>
          </p:cNvPr>
          <p:cNvSpPr>
            <a:spLocks noGrp="1" noChangeArrowheads="1"/>
          </p:cNvSpPr>
          <p:nvPr>
            <p:ph type="body" idx="1"/>
          </p:nvPr>
        </p:nvSpPr>
        <p:spPr>
          <a:xfrm>
            <a:off x="679768" y="4715153"/>
            <a:ext cx="5438140"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nl-BE" altLang="nl-BE" dirty="0" smtClean="0">
                <a:latin typeface="Times New Roman" panose="02020603050405020304" pitchFamily="18" charset="0"/>
              </a:rPr>
              <a:t>Ook dit weer in groepjes laten bespreken en dan</a:t>
            </a:r>
            <a:r>
              <a:rPr lang="nl-BE" altLang="nl-BE" baseline="0" dirty="0" smtClean="0">
                <a:latin typeface="Times New Roman" panose="02020603050405020304" pitchFamily="18" charset="0"/>
              </a:rPr>
              <a:t> plenair presenteren</a:t>
            </a:r>
          </a:p>
          <a:p>
            <a:endParaRPr lang="nl-BE" altLang="nl-BE" baseline="0" dirty="0" smtClean="0">
              <a:latin typeface="Times New Roman" panose="02020603050405020304" pitchFamily="18" charset="0"/>
            </a:endParaRPr>
          </a:p>
          <a:p>
            <a:r>
              <a:rPr lang="nl-BE" altLang="nl-BE" baseline="0" dirty="0" smtClean="0">
                <a:latin typeface="Times New Roman" panose="02020603050405020304" pitchFamily="18" charset="0"/>
              </a:rPr>
              <a:t>Ook een schatting van de kans op afwijkend resultaat expliciet vragen</a:t>
            </a:r>
            <a:endParaRPr lang="nl-BE" altLang="nl-BE" dirty="0">
              <a:latin typeface="Times New Roman" panose="02020603050405020304" pitchFamily="18" charset="0"/>
            </a:endParaRPr>
          </a:p>
        </p:txBody>
      </p:sp>
    </p:spTree>
    <p:extLst>
      <p:ext uri="{BB962C8B-B14F-4D97-AF65-F5344CB8AC3E}">
        <p14:creationId xmlns:p14="http://schemas.microsoft.com/office/powerpoint/2010/main" val="21301615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8">
            <a:extLst>
              <a:ext uri="{FF2B5EF4-FFF2-40B4-BE49-F238E27FC236}">
                <a16:creationId xmlns="" xmlns:a16="http://schemas.microsoft.com/office/drawing/2014/main" id="{E6686642-F784-40A4-A5E9-AB816DC1B84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fld id="{635ADE3F-84A7-4782-B596-2A2C49E359FF}" type="slidenum">
              <a:rPr lang="nl-BE" altLang="nl-BE" smtClean="0">
                <a:solidFill>
                  <a:srgbClr val="000000"/>
                </a:solidFill>
                <a:latin typeface="Times New Roman" panose="02020603050405020304" pitchFamily="18" charset="0"/>
              </a:rPr>
              <a:pPr/>
              <a:t>37</a:t>
            </a:fld>
            <a:endParaRPr lang="nl-BE" altLang="nl-BE">
              <a:solidFill>
                <a:srgbClr val="000000"/>
              </a:solidFill>
              <a:latin typeface="Times New Roman" panose="02020603050405020304" pitchFamily="18" charset="0"/>
            </a:endParaRPr>
          </a:p>
        </p:txBody>
      </p:sp>
      <p:sp>
        <p:nvSpPr>
          <p:cNvPr id="57347" name="Text Box 1">
            <a:extLst>
              <a:ext uri="{FF2B5EF4-FFF2-40B4-BE49-F238E27FC236}">
                <a16:creationId xmlns="" xmlns:a16="http://schemas.microsoft.com/office/drawing/2014/main" id="{767F4CF6-EBDE-4642-BCEF-AB4EDFB2251C}"/>
              </a:ext>
            </a:extLst>
          </p:cNvPr>
          <p:cNvSpPr txBox="1">
            <a:spLocks noChangeArrowheads="1"/>
          </p:cNvSpPr>
          <p:nvPr/>
        </p:nvSpPr>
        <p:spPr bwMode="auto">
          <a:xfrm>
            <a:off x="4240680" y="11026151"/>
            <a:ext cx="3250925" cy="57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SzPct val="100000"/>
            </a:pPr>
            <a:fld id="{0BFDF0ED-FE54-494D-8F5A-3E9E018830A3}" type="slidenum">
              <a:rPr lang="nl-BE" altLang="nl-BE" sz="1400">
                <a:solidFill>
                  <a:srgbClr val="000000"/>
                </a:solidFill>
                <a:latin typeface="Times New Roman" panose="02020603050405020304" pitchFamily="18" charset="0"/>
              </a:rPr>
              <a:pPr algn="r" eaLnBrk="1">
                <a:lnSpc>
                  <a:spcPct val="95000"/>
                </a:lnSpc>
                <a:buSzPct val="100000"/>
              </a:pPr>
              <a:t>37</a:t>
            </a:fld>
            <a:endParaRPr lang="nl-BE" altLang="nl-BE" sz="1400">
              <a:solidFill>
                <a:srgbClr val="000000"/>
              </a:solidFill>
              <a:latin typeface="Times New Roman" panose="02020603050405020304" pitchFamily="18" charset="0"/>
            </a:endParaRPr>
          </a:p>
        </p:txBody>
      </p:sp>
      <p:sp>
        <p:nvSpPr>
          <p:cNvPr id="57348" name="Rectangle 2">
            <a:extLst>
              <a:ext uri="{FF2B5EF4-FFF2-40B4-BE49-F238E27FC236}">
                <a16:creationId xmlns="" xmlns:a16="http://schemas.microsoft.com/office/drawing/2014/main" id="{2E4259C2-F795-4197-9715-C7D65F733C73}"/>
              </a:ext>
            </a:extLst>
          </p:cNvPr>
          <p:cNvSpPr>
            <a:spLocks noGrp="1" noRot="1" noChangeAspect="1" noChangeArrowheads="1" noTextEdit="1"/>
          </p:cNvSpPr>
          <p:nvPr>
            <p:ph type="sldImg"/>
          </p:nvPr>
        </p:nvSpPr>
        <p:spPr>
          <a:xfrm>
            <a:off x="917575" y="754063"/>
            <a:ext cx="4962525" cy="3722687"/>
          </a:xfrm>
          <a:solidFill>
            <a:srgbClr val="FFFFFF"/>
          </a:solidFill>
          <a:ln>
            <a:solidFill>
              <a:srgbClr val="000000"/>
            </a:solidFill>
            <a:miter lim="800000"/>
            <a:headEnd/>
            <a:tailEnd/>
          </a:ln>
        </p:spPr>
      </p:sp>
      <p:sp>
        <p:nvSpPr>
          <p:cNvPr id="57349" name="Rectangle 3">
            <a:extLst>
              <a:ext uri="{FF2B5EF4-FFF2-40B4-BE49-F238E27FC236}">
                <a16:creationId xmlns="" xmlns:a16="http://schemas.microsoft.com/office/drawing/2014/main" id="{B4B164AC-2F9D-4F85-A419-851666D879EF}"/>
              </a:ext>
            </a:extLst>
          </p:cNvPr>
          <p:cNvSpPr>
            <a:spLocks noGrp="1" noChangeArrowheads="1"/>
          </p:cNvSpPr>
          <p:nvPr>
            <p:ph type="body" idx="1"/>
          </p:nvPr>
        </p:nvSpPr>
        <p:spPr>
          <a:xfrm>
            <a:off x="679768" y="4715153"/>
            <a:ext cx="5438140"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l-BE" altLang="nl-BE" dirty="0">
              <a:latin typeface="Times New Roman" panose="02020603050405020304" pitchFamily="18" charset="0"/>
            </a:endParaRPr>
          </a:p>
          <a:p>
            <a:r>
              <a:rPr lang="nl-BE" altLang="nl-BE" dirty="0">
                <a:latin typeface="Times New Roman" panose="02020603050405020304" pitchFamily="18" charset="0"/>
              </a:rPr>
              <a:t> </a:t>
            </a:r>
            <a:r>
              <a:rPr lang="nl-BE" altLang="nl-BE" dirty="0" smtClean="0">
                <a:latin typeface="Times New Roman" panose="02020603050405020304" pitchFamily="18" charset="0"/>
              </a:rPr>
              <a:t>links vrouwen kans om binnen 25</a:t>
            </a:r>
            <a:r>
              <a:rPr lang="nl-BE" altLang="nl-BE" baseline="0" dirty="0" smtClean="0">
                <a:latin typeface="Times New Roman" panose="02020603050405020304" pitchFamily="18" charset="0"/>
              </a:rPr>
              <a:t> jaar te overlijden en 1 daarvan aan </a:t>
            </a:r>
            <a:r>
              <a:rPr lang="nl-BE" altLang="nl-BE" baseline="0" dirty="0" err="1" smtClean="0">
                <a:latin typeface="Times New Roman" panose="02020603050405020304" pitchFamily="18" charset="0"/>
              </a:rPr>
              <a:t>dikkedarmkanker</a:t>
            </a:r>
            <a:endParaRPr lang="nl-BE" altLang="nl-BE" baseline="0" dirty="0" smtClean="0">
              <a:latin typeface="Times New Roman" panose="02020603050405020304" pitchFamily="18" charset="0"/>
            </a:endParaRPr>
          </a:p>
          <a:p>
            <a:r>
              <a:rPr lang="nl-BE" altLang="nl-BE" baseline="0" dirty="0" smtClean="0">
                <a:latin typeface="Times New Roman" panose="02020603050405020304" pitchFamily="18" charset="0"/>
              </a:rPr>
              <a:t>Rechts mannen meer overlijdens binnen 25 jaar maar ook maar één aan </a:t>
            </a:r>
            <a:r>
              <a:rPr lang="nl-BE" altLang="nl-BE" baseline="0" dirty="0" err="1" smtClean="0">
                <a:latin typeface="Times New Roman" panose="02020603050405020304" pitchFamily="18" charset="0"/>
              </a:rPr>
              <a:t>dikkedarmkanker</a:t>
            </a:r>
            <a:endParaRPr lang="nl-BE" altLang="nl-BE" dirty="0">
              <a:latin typeface="Times New Roman" panose="02020603050405020304" pitchFamily="18" charset="0"/>
            </a:endParaRPr>
          </a:p>
        </p:txBody>
      </p:sp>
    </p:spTree>
    <p:extLst>
      <p:ext uri="{BB962C8B-B14F-4D97-AF65-F5344CB8AC3E}">
        <p14:creationId xmlns:p14="http://schemas.microsoft.com/office/powerpoint/2010/main" val="35225272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8">
            <a:extLst>
              <a:ext uri="{FF2B5EF4-FFF2-40B4-BE49-F238E27FC236}">
                <a16:creationId xmlns="" xmlns:a16="http://schemas.microsoft.com/office/drawing/2014/main" id="{E6686642-F784-40A4-A5E9-AB816DC1B84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fld id="{635ADE3F-84A7-4782-B596-2A2C49E359FF}" type="slidenum">
              <a:rPr lang="nl-BE" altLang="nl-BE" smtClean="0">
                <a:solidFill>
                  <a:srgbClr val="000000"/>
                </a:solidFill>
                <a:latin typeface="Times New Roman" panose="02020603050405020304" pitchFamily="18" charset="0"/>
              </a:rPr>
              <a:pPr/>
              <a:t>38</a:t>
            </a:fld>
            <a:endParaRPr lang="nl-BE" altLang="nl-BE">
              <a:solidFill>
                <a:srgbClr val="000000"/>
              </a:solidFill>
              <a:latin typeface="Times New Roman" panose="02020603050405020304" pitchFamily="18" charset="0"/>
            </a:endParaRPr>
          </a:p>
        </p:txBody>
      </p:sp>
      <p:sp>
        <p:nvSpPr>
          <p:cNvPr id="57347" name="Text Box 1">
            <a:extLst>
              <a:ext uri="{FF2B5EF4-FFF2-40B4-BE49-F238E27FC236}">
                <a16:creationId xmlns="" xmlns:a16="http://schemas.microsoft.com/office/drawing/2014/main" id="{767F4CF6-EBDE-4642-BCEF-AB4EDFB2251C}"/>
              </a:ext>
            </a:extLst>
          </p:cNvPr>
          <p:cNvSpPr txBox="1">
            <a:spLocks noChangeArrowheads="1"/>
          </p:cNvSpPr>
          <p:nvPr/>
        </p:nvSpPr>
        <p:spPr bwMode="auto">
          <a:xfrm>
            <a:off x="4240680" y="11026151"/>
            <a:ext cx="3250925" cy="57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SzPct val="100000"/>
            </a:pPr>
            <a:fld id="{0BFDF0ED-FE54-494D-8F5A-3E9E018830A3}" type="slidenum">
              <a:rPr lang="nl-BE" altLang="nl-BE" sz="1400">
                <a:solidFill>
                  <a:srgbClr val="000000"/>
                </a:solidFill>
                <a:latin typeface="Times New Roman" panose="02020603050405020304" pitchFamily="18" charset="0"/>
              </a:rPr>
              <a:pPr algn="r" eaLnBrk="1">
                <a:lnSpc>
                  <a:spcPct val="95000"/>
                </a:lnSpc>
                <a:buSzPct val="100000"/>
              </a:pPr>
              <a:t>38</a:t>
            </a:fld>
            <a:endParaRPr lang="nl-BE" altLang="nl-BE" sz="1400">
              <a:solidFill>
                <a:srgbClr val="000000"/>
              </a:solidFill>
              <a:latin typeface="Times New Roman" panose="02020603050405020304" pitchFamily="18" charset="0"/>
            </a:endParaRPr>
          </a:p>
        </p:txBody>
      </p:sp>
      <p:sp>
        <p:nvSpPr>
          <p:cNvPr id="57348" name="Rectangle 2">
            <a:extLst>
              <a:ext uri="{FF2B5EF4-FFF2-40B4-BE49-F238E27FC236}">
                <a16:creationId xmlns="" xmlns:a16="http://schemas.microsoft.com/office/drawing/2014/main" id="{2E4259C2-F795-4197-9715-C7D65F733C73}"/>
              </a:ext>
            </a:extLst>
          </p:cNvPr>
          <p:cNvSpPr>
            <a:spLocks noGrp="1" noRot="1" noChangeAspect="1" noChangeArrowheads="1" noTextEdit="1"/>
          </p:cNvSpPr>
          <p:nvPr>
            <p:ph type="sldImg"/>
          </p:nvPr>
        </p:nvSpPr>
        <p:spPr>
          <a:xfrm>
            <a:off x="917575" y="754063"/>
            <a:ext cx="4962525" cy="3722687"/>
          </a:xfrm>
          <a:solidFill>
            <a:srgbClr val="FFFFFF"/>
          </a:solidFill>
          <a:ln>
            <a:solidFill>
              <a:srgbClr val="000000"/>
            </a:solidFill>
            <a:miter lim="800000"/>
            <a:headEnd/>
            <a:tailEnd/>
          </a:ln>
        </p:spPr>
      </p:sp>
      <p:sp>
        <p:nvSpPr>
          <p:cNvPr id="57349" name="Rectangle 3">
            <a:extLst>
              <a:ext uri="{FF2B5EF4-FFF2-40B4-BE49-F238E27FC236}">
                <a16:creationId xmlns="" xmlns:a16="http://schemas.microsoft.com/office/drawing/2014/main" id="{B4B164AC-2F9D-4F85-A419-851666D879EF}"/>
              </a:ext>
            </a:extLst>
          </p:cNvPr>
          <p:cNvSpPr>
            <a:spLocks noGrp="1" noChangeArrowheads="1"/>
          </p:cNvSpPr>
          <p:nvPr>
            <p:ph type="body" idx="1"/>
          </p:nvPr>
        </p:nvSpPr>
        <p:spPr>
          <a:xfrm>
            <a:off x="679768" y="4715153"/>
            <a:ext cx="5438140"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l-BE" altLang="nl-BE" dirty="0">
              <a:latin typeface="Times New Roman" panose="02020603050405020304" pitchFamily="18" charset="0"/>
            </a:endParaRPr>
          </a:p>
          <a:p>
            <a:r>
              <a:rPr lang="nl-BE" altLang="nl-BE" dirty="0">
                <a:latin typeface="Times New Roman" panose="02020603050405020304" pitchFamily="18" charset="0"/>
              </a:rPr>
              <a:t> </a:t>
            </a:r>
            <a:r>
              <a:rPr lang="nl-BE" altLang="nl-BE" dirty="0" smtClean="0">
                <a:latin typeface="Times New Roman" panose="02020603050405020304" pitchFamily="18" charset="0"/>
              </a:rPr>
              <a:t>deze dia toont de</a:t>
            </a:r>
            <a:r>
              <a:rPr lang="nl-BE" altLang="nl-BE" baseline="0" dirty="0" smtClean="0">
                <a:latin typeface="Times New Roman" panose="02020603050405020304" pitchFamily="18" charset="0"/>
              </a:rPr>
              <a:t> het aantal overlijdens van deelnemen diegene die meedoen aan het Bevolkingsonderzoek in vergelijking met wachten op klachten of symptomen</a:t>
            </a:r>
          </a:p>
          <a:p>
            <a:r>
              <a:rPr lang="nl-BE" altLang="nl-BE" baseline="0" dirty="0" smtClean="0">
                <a:latin typeface="Times New Roman" panose="02020603050405020304" pitchFamily="18" charset="0"/>
              </a:rPr>
              <a:t>Het gaat hier steeds om mensen die effectief darmkanker hebben of krijgen</a:t>
            </a:r>
            <a:endParaRPr lang="nl-BE" altLang="nl-BE" dirty="0">
              <a:latin typeface="Times New Roman" panose="02020603050405020304" pitchFamily="18" charset="0"/>
            </a:endParaRPr>
          </a:p>
        </p:txBody>
      </p:sp>
    </p:spTree>
    <p:extLst>
      <p:ext uri="{BB962C8B-B14F-4D97-AF65-F5344CB8AC3E}">
        <p14:creationId xmlns:p14="http://schemas.microsoft.com/office/powerpoint/2010/main" val="10779886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8">
            <a:extLst>
              <a:ext uri="{FF2B5EF4-FFF2-40B4-BE49-F238E27FC236}">
                <a16:creationId xmlns="" xmlns:a16="http://schemas.microsoft.com/office/drawing/2014/main" id="{E6686642-F784-40A4-A5E9-AB816DC1B84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fld id="{635ADE3F-84A7-4782-B596-2A2C49E359FF}" type="slidenum">
              <a:rPr lang="nl-BE" altLang="nl-BE" smtClean="0">
                <a:solidFill>
                  <a:srgbClr val="000000"/>
                </a:solidFill>
                <a:latin typeface="Times New Roman" panose="02020603050405020304" pitchFamily="18" charset="0"/>
              </a:rPr>
              <a:pPr/>
              <a:t>39</a:t>
            </a:fld>
            <a:endParaRPr lang="nl-BE" altLang="nl-BE">
              <a:solidFill>
                <a:srgbClr val="000000"/>
              </a:solidFill>
              <a:latin typeface="Times New Roman" panose="02020603050405020304" pitchFamily="18" charset="0"/>
            </a:endParaRPr>
          </a:p>
        </p:txBody>
      </p:sp>
      <p:sp>
        <p:nvSpPr>
          <p:cNvPr id="57347" name="Text Box 1">
            <a:extLst>
              <a:ext uri="{FF2B5EF4-FFF2-40B4-BE49-F238E27FC236}">
                <a16:creationId xmlns="" xmlns:a16="http://schemas.microsoft.com/office/drawing/2014/main" id="{767F4CF6-EBDE-4642-BCEF-AB4EDFB2251C}"/>
              </a:ext>
            </a:extLst>
          </p:cNvPr>
          <p:cNvSpPr txBox="1">
            <a:spLocks noChangeArrowheads="1"/>
          </p:cNvSpPr>
          <p:nvPr/>
        </p:nvSpPr>
        <p:spPr bwMode="auto">
          <a:xfrm>
            <a:off x="4240680" y="11026151"/>
            <a:ext cx="3250925" cy="57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SzPct val="100000"/>
            </a:pPr>
            <a:fld id="{0BFDF0ED-FE54-494D-8F5A-3E9E018830A3}" type="slidenum">
              <a:rPr lang="nl-BE" altLang="nl-BE" sz="1400">
                <a:solidFill>
                  <a:srgbClr val="000000"/>
                </a:solidFill>
                <a:latin typeface="Times New Roman" panose="02020603050405020304" pitchFamily="18" charset="0"/>
              </a:rPr>
              <a:pPr algn="r" eaLnBrk="1">
                <a:lnSpc>
                  <a:spcPct val="95000"/>
                </a:lnSpc>
                <a:buSzPct val="100000"/>
              </a:pPr>
              <a:t>39</a:t>
            </a:fld>
            <a:endParaRPr lang="nl-BE" altLang="nl-BE" sz="1400">
              <a:solidFill>
                <a:srgbClr val="000000"/>
              </a:solidFill>
              <a:latin typeface="Times New Roman" panose="02020603050405020304" pitchFamily="18" charset="0"/>
            </a:endParaRPr>
          </a:p>
        </p:txBody>
      </p:sp>
      <p:sp>
        <p:nvSpPr>
          <p:cNvPr id="57348" name="Rectangle 2">
            <a:extLst>
              <a:ext uri="{FF2B5EF4-FFF2-40B4-BE49-F238E27FC236}">
                <a16:creationId xmlns="" xmlns:a16="http://schemas.microsoft.com/office/drawing/2014/main" id="{2E4259C2-F795-4197-9715-C7D65F733C73}"/>
              </a:ext>
            </a:extLst>
          </p:cNvPr>
          <p:cNvSpPr>
            <a:spLocks noGrp="1" noRot="1" noChangeAspect="1" noChangeArrowheads="1" noTextEdit="1"/>
          </p:cNvSpPr>
          <p:nvPr>
            <p:ph type="sldImg"/>
          </p:nvPr>
        </p:nvSpPr>
        <p:spPr>
          <a:xfrm>
            <a:off x="917575" y="754063"/>
            <a:ext cx="4962525" cy="3722687"/>
          </a:xfrm>
          <a:solidFill>
            <a:srgbClr val="FFFFFF"/>
          </a:solidFill>
          <a:ln>
            <a:solidFill>
              <a:srgbClr val="000000"/>
            </a:solidFill>
            <a:miter lim="800000"/>
            <a:headEnd/>
            <a:tailEnd/>
          </a:ln>
        </p:spPr>
      </p:sp>
      <p:sp>
        <p:nvSpPr>
          <p:cNvPr id="57349" name="Rectangle 3">
            <a:extLst>
              <a:ext uri="{FF2B5EF4-FFF2-40B4-BE49-F238E27FC236}">
                <a16:creationId xmlns="" xmlns:a16="http://schemas.microsoft.com/office/drawing/2014/main" id="{B4B164AC-2F9D-4F85-A419-851666D879EF}"/>
              </a:ext>
            </a:extLst>
          </p:cNvPr>
          <p:cNvSpPr>
            <a:spLocks noGrp="1" noChangeArrowheads="1"/>
          </p:cNvSpPr>
          <p:nvPr>
            <p:ph type="body" idx="1"/>
          </p:nvPr>
        </p:nvSpPr>
        <p:spPr>
          <a:xfrm>
            <a:off x="679768" y="4715153"/>
            <a:ext cx="5438140"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nl-BE" altLang="nl-BE" dirty="0" smtClean="0">
                <a:latin typeface="Times New Roman" panose="02020603050405020304" pitchFamily="18" charset="0"/>
              </a:rPr>
              <a:t>Deze</a:t>
            </a:r>
            <a:r>
              <a:rPr lang="nl-BE" altLang="nl-BE" baseline="0" dirty="0" smtClean="0">
                <a:latin typeface="Times New Roman" panose="02020603050405020304" pitchFamily="18" charset="0"/>
              </a:rPr>
              <a:t> grafiek geeft een beeld van de kans op het effectief vinden van darmkanker bij diegene die een positieve stoelgangstest hadden</a:t>
            </a:r>
          </a:p>
          <a:p>
            <a:endParaRPr lang="nl-BE" altLang="nl-BE" baseline="0" dirty="0" smtClean="0">
              <a:latin typeface="Times New Roman" panose="02020603050405020304" pitchFamily="18" charset="0"/>
            </a:endParaRPr>
          </a:p>
          <a:p>
            <a:r>
              <a:rPr lang="nl-BE" altLang="nl-BE" baseline="0" dirty="0" smtClean="0">
                <a:latin typeface="Times New Roman" panose="02020603050405020304" pitchFamily="18" charset="0"/>
              </a:rPr>
              <a:t>Deze cijfers worden best al aan alle patiënten meegedeeld, telkens als de mogelijkheid van screening besproken wordt</a:t>
            </a:r>
            <a:endParaRPr lang="nl-BE" altLang="nl-BE" dirty="0">
              <a:latin typeface="Times New Roman" panose="02020603050405020304" pitchFamily="18" charset="0"/>
            </a:endParaRPr>
          </a:p>
          <a:p>
            <a:r>
              <a:rPr lang="nl-BE" altLang="nl-BE" dirty="0">
                <a:latin typeface="Times New Roman" panose="02020603050405020304" pitchFamily="18" charset="0"/>
              </a:rPr>
              <a:t> </a:t>
            </a:r>
          </a:p>
        </p:txBody>
      </p:sp>
    </p:spTree>
    <p:extLst>
      <p:ext uri="{BB962C8B-B14F-4D97-AF65-F5344CB8AC3E}">
        <p14:creationId xmlns:p14="http://schemas.microsoft.com/office/powerpoint/2010/main" val="41141082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8">
            <a:extLst>
              <a:ext uri="{FF2B5EF4-FFF2-40B4-BE49-F238E27FC236}">
                <a16:creationId xmlns="" xmlns:a16="http://schemas.microsoft.com/office/drawing/2014/main" id="{E6686642-F784-40A4-A5E9-AB816DC1B84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fld id="{635ADE3F-84A7-4782-B596-2A2C49E359FF}" type="slidenum">
              <a:rPr lang="nl-BE" altLang="nl-BE" smtClean="0">
                <a:solidFill>
                  <a:srgbClr val="000000"/>
                </a:solidFill>
                <a:latin typeface="Times New Roman" panose="02020603050405020304" pitchFamily="18" charset="0"/>
              </a:rPr>
              <a:pPr/>
              <a:t>40</a:t>
            </a:fld>
            <a:endParaRPr lang="nl-BE" altLang="nl-BE">
              <a:solidFill>
                <a:srgbClr val="000000"/>
              </a:solidFill>
              <a:latin typeface="Times New Roman" panose="02020603050405020304" pitchFamily="18" charset="0"/>
            </a:endParaRPr>
          </a:p>
        </p:txBody>
      </p:sp>
      <p:sp>
        <p:nvSpPr>
          <p:cNvPr id="57347" name="Text Box 1">
            <a:extLst>
              <a:ext uri="{FF2B5EF4-FFF2-40B4-BE49-F238E27FC236}">
                <a16:creationId xmlns="" xmlns:a16="http://schemas.microsoft.com/office/drawing/2014/main" id="{767F4CF6-EBDE-4642-BCEF-AB4EDFB2251C}"/>
              </a:ext>
            </a:extLst>
          </p:cNvPr>
          <p:cNvSpPr txBox="1">
            <a:spLocks noChangeArrowheads="1"/>
          </p:cNvSpPr>
          <p:nvPr/>
        </p:nvSpPr>
        <p:spPr bwMode="auto">
          <a:xfrm>
            <a:off x="4240680" y="11026151"/>
            <a:ext cx="3250925" cy="57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SzPct val="100000"/>
            </a:pPr>
            <a:fld id="{0BFDF0ED-FE54-494D-8F5A-3E9E018830A3}" type="slidenum">
              <a:rPr lang="nl-BE" altLang="nl-BE" sz="1400">
                <a:solidFill>
                  <a:srgbClr val="000000"/>
                </a:solidFill>
                <a:latin typeface="Times New Roman" panose="02020603050405020304" pitchFamily="18" charset="0"/>
              </a:rPr>
              <a:pPr algn="r" eaLnBrk="1">
                <a:lnSpc>
                  <a:spcPct val="95000"/>
                </a:lnSpc>
                <a:buSzPct val="100000"/>
              </a:pPr>
              <a:t>40</a:t>
            </a:fld>
            <a:endParaRPr lang="nl-BE" altLang="nl-BE" sz="1400">
              <a:solidFill>
                <a:srgbClr val="000000"/>
              </a:solidFill>
              <a:latin typeface="Times New Roman" panose="02020603050405020304" pitchFamily="18" charset="0"/>
            </a:endParaRPr>
          </a:p>
        </p:txBody>
      </p:sp>
      <p:sp>
        <p:nvSpPr>
          <p:cNvPr id="57348" name="Rectangle 2">
            <a:extLst>
              <a:ext uri="{FF2B5EF4-FFF2-40B4-BE49-F238E27FC236}">
                <a16:creationId xmlns="" xmlns:a16="http://schemas.microsoft.com/office/drawing/2014/main" id="{2E4259C2-F795-4197-9715-C7D65F733C73}"/>
              </a:ext>
            </a:extLst>
          </p:cNvPr>
          <p:cNvSpPr>
            <a:spLocks noGrp="1" noRot="1" noChangeAspect="1" noChangeArrowheads="1" noTextEdit="1"/>
          </p:cNvSpPr>
          <p:nvPr>
            <p:ph type="sldImg"/>
          </p:nvPr>
        </p:nvSpPr>
        <p:spPr>
          <a:xfrm>
            <a:off x="917575" y="754063"/>
            <a:ext cx="4962525" cy="3722687"/>
          </a:xfrm>
          <a:solidFill>
            <a:srgbClr val="FFFFFF"/>
          </a:solidFill>
          <a:ln>
            <a:solidFill>
              <a:srgbClr val="000000"/>
            </a:solidFill>
            <a:miter lim="800000"/>
            <a:headEnd/>
            <a:tailEnd/>
          </a:ln>
        </p:spPr>
      </p:sp>
      <p:sp>
        <p:nvSpPr>
          <p:cNvPr id="57349" name="Rectangle 3">
            <a:extLst>
              <a:ext uri="{FF2B5EF4-FFF2-40B4-BE49-F238E27FC236}">
                <a16:creationId xmlns="" xmlns:a16="http://schemas.microsoft.com/office/drawing/2014/main" id="{B4B164AC-2F9D-4F85-A419-851666D879EF}"/>
              </a:ext>
            </a:extLst>
          </p:cNvPr>
          <p:cNvSpPr>
            <a:spLocks noGrp="1" noChangeArrowheads="1"/>
          </p:cNvSpPr>
          <p:nvPr>
            <p:ph type="body" idx="1"/>
          </p:nvPr>
        </p:nvSpPr>
        <p:spPr>
          <a:xfrm>
            <a:off x="679768" y="4715153"/>
            <a:ext cx="5438140"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l-BE" altLang="nl-BE">
              <a:latin typeface="Times New Roman" panose="02020603050405020304" pitchFamily="18" charset="0"/>
            </a:endParaRPr>
          </a:p>
          <a:p>
            <a:r>
              <a:rPr lang="nl-BE" altLang="nl-BE">
                <a:latin typeface="Times New Roman" panose="02020603050405020304" pitchFamily="18" charset="0"/>
              </a:rPr>
              <a:t> </a:t>
            </a:r>
          </a:p>
        </p:txBody>
      </p:sp>
    </p:spTree>
    <p:extLst>
      <p:ext uri="{BB962C8B-B14F-4D97-AF65-F5344CB8AC3E}">
        <p14:creationId xmlns:p14="http://schemas.microsoft.com/office/powerpoint/2010/main" val="24352143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8">
            <a:extLst>
              <a:ext uri="{FF2B5EF4-FFF2-40B4-BE49-F238E27FC236}">
                <a16:creationId xmlns="" xmlns:a16="http://schemas.microsoft.com/office/drawing/2014/main" id="{E6686642-F784-40A4-A5E9-AB816DC1B84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fld id="{635ADE3F-84A7-4782-B596-2A2C49E359FF}" type="slidenum">
              <a:rPr lang="nl-BE" altLang="nl-BE" smtClean="0">
                <a:solidFill>
                  <a:srgbClr val="000000"/>
                </a:solidFill>
                <a:latin typeface="Times New Roman" panose="02020603050405020304" pitchFamily="18" charset="0"/>
              </a:rPr>
              <a:pPr/>
              <a:t>41</a:t>
            </a:fld>
            <a:endParaRPr lang="nl-BE" altLang="nl-BE">
              <a:solidFill>
                <a:srgbClr val="000000"/>
              </a:solidFill>
              <a:latin typeface="Times New Roman" panose="02020603050405020304" pitchFamily="18" charset="0"/>
            </a:endParaRPr>
          </a:p>
        </p:txBody>
      </p:sp>
      <p:sp>
        <p:nvSpPr>
          <p:cNvPr id="57347" name="Text Box 1">
            <a:extLst>
              <a:ext uri="{FF2B5EF4-FFF2-40B4-BE49-F238E27FC236}">
                <a16:creationId xmlns="" xmlns:a16="http://schemas.microsoft.com/office/drawing/2014/main" id="{767F4CF6-EBDE-4642-BCEF-AB4EDFB2251C}"/>
              </a:ext>
            </a:extLst>
          </p:cNvPr>
          <p:cNvSpPr txBox="1">
            <a:spLocks noChangeArrowheads="1"/>
          </p:cNvSpPr>
          <p:nvPr/>
        </p:nvSpPr>
        <p:spPr bwMode="auto">
          <a:xfrm>
            <a:off x="4240680" y="11026151"/>
            <a:ext cx="3250925" cy="57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SzPct val="100000"/>
            </a:pPr>
            <a:fld id="{0BFDF0ED-FE54-494D-8F5A-3E9E018830A3}" type="slidenum">
              <a:rPr lang="nl-BE" altLang="nl-BE" sz="1400">
                <a:solidFill>
                  <a:srgbClr val="000000"/>
                </a:solidFill>
                <a:latin typeface="Times New Roman" panose="02020603050405020304" pitchFamily="18" charset="0"/>
              </a:rPr>
              <a:pPr algn="r" eaLnBrk="1">
                <a:lnSpc>
                  <a:spcPct val="95000"/>
                </a:lnSpc>
                <a:buSzPct val="100000"/>
              </a:pPr>
              <a:t>41</a:t>
            </a:fld>
            <a:endParaRPr lang="nl-BE" altLang="nl-BE" sz="1400">
              <a:solidFill>
                <a:srgbClr val="000000"/>
              </a:solidFill>
              <a:latin typeface="Times New Roman" panose="02020603050405020304" pitchFamily="18" charset="0"/>
            </a:endParaRPr>
          </a:p>
        </p:txBody>
      </p:sp>
      <p:sp>
        <p:nvSpPr>
          <p:cNvPr id="57348" name="Rectangle 2">
            <a:extLst>
              <a:ext uri="{FF2B5EF4-FFF2-40B4-BE49-F238E27FC236}">
                <a16:creationId xmlns="" xmlns:a16="http://schemas.microsoft.com/office/drawing/2014/main" id="{2E4259C2-F795-4197-9715-C7D65F733C73}"/>
              </a:ext>
            </a:extLst>
          </p:cNvPr>
          <p:cNvSpPr>
            <a:spLocks noGrp="1" noRot="1" noChangeAspect="1" noChangeArrowheads="1" noTextEdit="1"/>
          </p:cNvSpPr>
          <p:nvPr>
            <p:ph type="sldImg"/>
          </p:nvPr>
        </p:nvSpPr>
        <p:spPr>
          <a:xfrm>
            <a:off x="917575" y="754063"/>
            <a:ext cx="4962525" cy="3722687"/>
          </a:xfrm>
          <a:solidFill>
            <a:srgbClr val="FFFFFF"/>
          </a:solidFill>
          <a:ln>
            <a:solidFill>
              <a:srgbClr val="000000"/>
            </a:solidFill>
            <a:miter lim="800000"/>
            <a:headEnd/>
            <a:tailEnd/>
          </a:ln>
        </p:spPr>
      </p:sp>
      <p:sp>
        <p:nvSpPr>
          <p:cNvPr id="57349" name="Rectangle 3">
            <a:extLst>
              <a:ext uri="{FF2B5EF4-FFF2-40B4-BE49-F238E27FC236}">
                <a16:creationId xmlns="" xmlns:a16="http://schemas.microsoft.com/office/drawing/2014/main" id="{B4B164AC-2F9D-4F85-A419-851666D879EF}"/>
              </a:ext>
            </a:extLst>
          </p:cNvPr>
          <p:cNvSpPr>
            <a:spLocks noGrp="1" noChangeArrowheads="1"/>
          </p:cNvSpPr>
          <p:nvPr>
            <p:ph type="body" idx="1"/>
          </p:nvPr>
        </p:nvSpPr>
        <p:spPr>
          <a:xfrm>
            <a:off x="679768" y="4715153"/>
            <a:ext cx="5438140"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nl-BE" altLang="nl-BE" dirty="0" smtClean="0">
                <a:latin typeface="Times New Roman" panose="02020603050405020304" pitchFamily="18" charset="0"/>
              </a:rPr>
              <a:t>Deze tabel geeft</a:t>
            </a:r>
            <a:r>
              <a:rPr lang="nl-BE" altLang="nl-BE" baseline="0" dirty="0" smtClean="0">
                <a:latin typeface="Times New Roman" panose="02020603050405020304" pitchFamily="18" charset="0"/>
              </a:rPr>
              <a:t> een overzicht van de verschillende voor- en nadelen die met Caroline moeten besproken worden</a:t>
            </a:r>
            <a:endParaRPr lang="nl-BE" altLang="nl-BE" dirty="0">
              <a:latin typeface="Times New Roman" panose="02020603050405020304" pitchFamily="18" charset="0"/>
            </a:endParaRPr>
          </a:p>
          <a:p>
            <a:r>
              <a:rPr lang="nl-BE" altLang="nl-BE" dirty="0">
                <a:latin typeface="Times New Roman" panose="02020603050405020304" pitchFamily="18" charset="0"/>
              </a:rPr>
              <a:t> </a:t>
            </a:r>
          </a:p>
        </p:txBody>
      </p:sp>
    </p:spTree>
    <p:extLst>
      <p:ext uri="{BB962C8B-B14F-4D97-AF65-F5344CB8AC3E}">
        <p14:creationId xmlns:p14="http://schemas.microsoft.com/office/powerpoint/2010/main" val="4015688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8">
            <a:extLst>
              <a:ext uri="{FF2B5EF4-FFF2-40B4-BE49-F238E27FC236}">
                <a16:creationId xmlns="" xmlns:a16="http://schemas.microsoft.com/office/drawing/2014/main" id="{7D27198E-3D23-4D7E-A5EE-367ED2E5066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fld id="{9723D873-D3CC-4470-8400-A72430E6E65E}" type="slidenum">
              <a:rPr lang="nl-BE" altLang="nl-BE" smtClean="0">
                <a:solidFill>
                  <a:srgbClr val="000000"/>
                </a:solidFill>
                <a:latin typeface="Times New Roman" panose="02020603050405020304" pitchFamily="18" charset="0"/>
              </a:rPr>
              <a:pPr/>
              <a:t>4</a:t>
            </a:fld>
            <a:endParaRPr lang="nl-BE" altLang="nl-BE">
              <a:solidFill>
                <a:srgbClr val="000000"/>
              </a:solidFill>
              <a:latin typeface="Times New Roman" panose="02020603050405020304" pitchFamily="18" charset="0"/>
            </a:endParaRPr>
          </a:p>
        </p:txBody>
      </p:sp>
      <p:sp>
        <p:nvSpPr>
          <p:cNvPr id="11267" name="Text Box 1">
            <a:extLst>
              <a:ext uri="{FF2B5EF4-FFF2-40B4-BE49-F238E27FC236}">
                <a16:creationId xmlns="" xmlns:a16="http://schemas.microsoft.com/office/drawing/2014/main" id="{9E2779E7-95E4-47DE-94CB-F99E17212466}"/>
              </a:ext>
            </a:extLst>
          </p:cNvPr>
          <p:cNvSpPr txBox="1">
            <a:spLocks noChangeArrowheads="1"/>
          </p:cNvSpPr>
          <p:nvPr/>
        </p:nvSpPr>
        <p:spPr bwMode="auto">
          <a:xfrm>
            <a:off x="4240680" y="11026151"/>
            <a:ext cx="3250925" cy="57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SzPct val="100000"/>
            </a:pPr>
            <a:fld id="{5483016E-9098-459E-A1BD-A312004114F5}" type="slidenum">
              <a:rPr lang="nl-BE" altLang="nl-BE" sz="1400">
                <a:solidFill>
                  <a:srgbClr val="000000"/>
                </a:solidFill>
                <a:latin typeface="Times New Roman" panose="02020603050405020304" pitchFamily="18" charset="0"/>
              </a:rPr>
              <a:pPr algn="r" eaLnBrk="1">
                <a:lnSpc>
                  <a:spcPct val="95000"/>
                </a:lnSpc>
                <a:buSzPct val="100000"/>
              </a:pPr>
              <a:t>4</a:t>
            </a:fld>
            <a:endParaRPr lang="nl-BE" altLang="nl-BE" sz="1400">
              <a:solidFill>
                <a:srgbClr val="000000"/>
              </a:solidFill>
              <a:latin typeface="Times New Roman" panose="02020603050405020304" pitchFamily="18" charset="0"/>
            </a:endParaRPr>
          </a:p>
        </p:txBody>
      </p:sp>
      <p:sp>
        <p:nvSpPr>
          <p:cNvPr id="11268" name="Rectangle 2">
            <a:extLst>
              <a:ext uri="{FF2B5EF4-FFF2-40B4-BE49-F238E27FC236}">
                <a16:creationId xmlns="" xmlns:a16="http://schemas.microsoft.com/office/drawing/2014/main" id="{3B286F41-3A32-4A9E-9359-9AF5EBCEAE9B}"/>
              </a:ext>
            </a:extLst>
          </p:cNvPr>
          <p:cNvSpPr>
            <a:spLocks noGrp="1" noRot="1" noChangeAspect="1" noChangeArrowheads="1" noTextEdit="1"/>
          </p:cNvSpPr>
          <p:nvPr>
            <p:ph type="sldImg"/>
          </p:nvPr>
        </p:nvSpPr>
        <p:spPr>
          <a:xfrm>
            <a:off x="917575" y="754063"/>
            <a:ext cx="4962525" cy="3722687"/>
          </a:xfrm>
          <a:solidFill>
            <a:srgbClr val="FFFFFF"/>
          </a:solidFill>
          <a:ln>
            <a:solidFill>
              <a:srgbClr val="000000"/>
            </a:solidFill>
            <a:miter lim="800000"/>
            <a:headEnd/>
            <a:tailEnd/>
          </a:ln>
        </p:spPr>
      </p:sp>
      <p:sp>
        <p:nvSpPr>
          <p:cNvPr id="11269" name="Rectangle 3">
            <a:extLst>
              <a:ext uri="{FF2B5EF4-FFF2-40B4-BE49-F238E27FC236}">
                <a16:creationId xmlns="" xmlns:a16="http://schemas.microsoft.com/office/drawing/2014/main" id="{B47649F7-7FD2-4208-83D8-DA6246119798}"/>
              </a:ext>
            </a:extLst>
          </p:cNvPr>
          <p:cNvSpPr>
            <a:spLocks noGrp="1" noChangeArrowheads="1"/>
          </p:cNvSpPr>
          <p:nvPr>
            <p:ph type="body" idx="1"/>
          </p:nvPr>
        </p:nvSpPr>
        <p:spPr>
          <a:xfrm>
            <a:off x="679768" y="4715153"/>
            <a:ext cx="5438140"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nl-BE" altLang="nl-BE" dirty="0" smtClean="0">
                <a:latin typeface="Times New Roman" panose="02020603050405020304" pitchFamily="18" charset="0"/>
              </a:rPr>
              <a:t>Opsomming van recente</a:t>
            </a:r>
            <a:r>
              <a:rPr lang="nl-BE" altLang="nl-BE" baseline="0" dirty="0" smtClean="0">
                <a:latin typeface="Times New Roman" panose="02020603050405020304" pitchFamily="18" charset="0"/>
              </a:rPr>
              <a:t> richtlijnen over het onderwerp</a:t>
            </a:r>
            <a:endParaRPr lang="nl-BE" altLang="nl-BE" dirty="0">
              <a:latin typeface="Times New Roman" panose="02020603050405020304" pitchFamily="18" charset="0"/>
            </a:endParaRPr>
          </a:p>
        </p:txBody>
      </p:sp>
    </p:spTree>
    <p:extLst>
      <p:ext uri="{BB962C8B-B14F-4D97-AF65-F5344CB8AC3E}">
        <p14:creationId xmlns:p14="http://schemas.microsoft.com/office/powerpoint/2010/main" val="27832874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8">
            <a:extLst>
              <a:ext uri="{FF2B5EF4-FFF2-40B4-BE49-F238E27FC236}">
                <a16:creationId xmlns="" xmlns:a16="http://schemas.microsoft.com/office/drawing/2014/main" id="{E6686642-F784-40A4-A5E9-AB816DC1B84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fld id="{635ADE3F-84A7-4782-B596-2A2C49E359FF}" type="slidenum">
              <a:rPr lang="nl-BE" altLang="nl-BE" smtClean="0">
                <a:solidFill>
                  <a:srgbClr val="000000"/>
                </a:solidFill>
                <a:latin typeface="Times New Roman" panose="02020603050405020304" pitchFamily="18" charset="0"/>
              </a:rPr>
              <a:pPr/>
              <a:t>42</a:t>
            </a:fld>
            <a:endParaRPr lang="nl-BE" altLang="nl-BE">
              <a:solidFill>
                <a:srgbClr val="000000"/>
              </a:solidFill>
              <a:latin typeface="Times New Roman" panose="02020603050405020304" pitchFamily="18" charset="0"/>
            </a:endParaRPr>
          </a:p>
        </p:txBody>
      </p:sp>
      <p:sp>
        <p:nvSpPr>
          <p:cNvPr id="57347" name="Text Box 1">
            <a:extLst>
              <a:ext uri="{FF2B5EF4-FFF2-40B4-BE49-F238E27FC236}">
                <a16:creationId xmlns="" xmlns:a16="http://schemas.microsoft.com/office/drawing/2014/main" id="{767F4CF6-EBDE-4642-BCEF-AB4EDFB2251C}"/>
              </a:ext>
            </a:extLst>
          </p:cNvPr>
          <p:cNvSpPr txBox="1">
            <a:spLocks noChangeArrowheads="1"/>
          </p:cNvSpPr>
          <p:nvPr/>
        </p:nvSpPr>
        <p:spPr bwMode="auto">
          <a:xfrm>
            <a:off x="4240680" y="11026151"/>
            <a:ext cx="3250925" cy="57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SzPct val="100000"/>
            </a:pPr>
            <a:fld id="{0BFDF0ED-FE54-494D-8F5A-3E9E018830A3}" type="slidenum">
              <a:rPr lang="nl-BE" altLang="nl-BE" sz="1400">
                <a:solidFill>
                  <a:srgbClr val="000000"/>
                </a:solidFill>
                <a:latin typeface="Times New Roman" panose="02020603050405020304" pitchFamily="18" charset="0"/>
              </a:rPr>
              <a:pPr algn="r" eaLnBrk="1">
                <a:lnSpc>
                  <a:spcPct val="95000"/>
                </a:lnSpc>
                <a:buSzPct val="100000"/>
              </a:pPr>
              <a:t>42</a:t>
            </a:fld>
            <a:endParaRPr lang="nl-BE" altLang="nl-BE" sz="1400">
              <a:solidFill>
                <a:srgbClr val="000000"/>
              </a:solidFill>
              <a:latin typeface="Times New Roman" panose="02020603050405020304" pitchFamily="18" charset="0"/>
            </a:endParaRPr>
          </a:p>
        </p:txBody>
      </p:sp>
      <p:sp>
        <p:nvSpPr>
          <p:cNvPr id="57348" name="Rectangle 2">
            <a:extLst>
              <a:ext uri="{FF2B5EF4-FFF2-40B4-BE49-F238E27FC236}">
                <a16:creationId xmlns="" xmlns:a16="http://schemas.microsoft.com/office/drawing/2014/main" id="{2E4259C2-F795-4197-9715-C7D65F733C73}"/>
              </a:ext>
            </a:extLst>
          </p:cNvPr>
          <p:cNvSpPr>
            <a:spLocks noGrp="1" noRot="1" noChangeAspect="1" noChangeArrowheads="1" noTextEdit="1"/>
          </p:cNvSpPr>
          <p:nvPr>
            <p:ph type="sldImg"/>
          </p:nvPr>
        </p:nvSpPr>
        <p:spPr>
          <a:xfrm>
            <a:off x="917575" y="754063"/>
            <a:ext cx="4962525" cy="3722687"/>
          </a:xfrm>
          <a:solidFill>
            <a:srgbClr val="FFFFFF"/>
          </a:solidFill>
          <a:ln>
            <a:solidFill>
              <a:srgbClr val="000000"/>
            </a:solidFill>
            <a:miter lim="800000"/>
            <a:headEnd/>
            <a:tailEnd/>
          </a:ln>
        </p:spPr>
      </p:sp>
      <p:sp>
        <p:nvSpPr>
          <p:cNvPr id="57349" name="Rectangle 3">
            <a:extLst>
              <a:ext uri="{FF2B5EF4-FFF2-40B4-BE49-F238E27FC236}">
                <a16:creationId xmlns="" xmlns:a16="http://schemas.microsoft.com/office/drawing/2014/main" id="{B4B164AC-2F9D-4F85-A419-851666D879EF}"/>
              </a:ext>
            </a:extLst>
          </p:cNvPr>
          <p:cNvSpPr>
            <a:spLocks noGrp="1" noChangeArrowheads="1"/>
          </p:cNvSpPr>
          <p:nvPr>
            <p:ph type="body" idx="1"/>
          </p:nvPr>
        </p:nvSpPr>
        <p:spPr>
          <a:xfrm>
            <a:off x="679768" y="4715153"/>
            <a:ext cx="5438140"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nl-BE" altLang="nl-BE" dirty="0" smtClean="0">
                <a:latin typeface="Times New Roman" panose="02020603050405020304" pitchFamily="18" charset="0"/>
              </a:rPr>
              <a:t>Het Vlaams Bevolkingsonderzoek heeft niet als gevolg dat de huisartsen</a:t>
            </a:r>
            <a:r>
              <a:rPr lang="nl-BE" altLang="nl-BE" baseline="0" dirty="0" smtClean="0">
                <a:latin typeface="Times New Roman" panose="02020603050405020304" pitchFamily="18" charset="0"/>
              </a:rPr>
              <a:t> zich helemaal niet meer moeten bezighouden met screenen naar darmkanker: er zullen nog steeds vragen gesteld worden door onze patiënten,</a:t>
            </a:r>
          </a:p>
          <a:p>
            <a:r>
              <a:rPr lang="nl-BE" altLang="nl-BE" baseline="0" dirty="0" smtClean="0">
                <a:latin typeface="Times New Roman" panose="02020603050405020304" pitchFamily="18" charset="0"/>
              </a:rPr>
              <a:t>En we hebben allemaal patiënten waar we proactief een beleid moeten voorstellen dat los staat van het Vlaams Bevolkingsonderzoek</a:t>
            </a:r>
            <a:endParaRPr lang="nl-BE" altLang="nl-BE" dirty="0">
              <a:latin typeface="Times New Roman" panose="02020603050405020304" pitchFamily="18" charset="0"/>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nl-BE" altLang="nl-BE" dirty="0" smtClean="0">
              <a:latin typeface="Times New Roman" panose="02020603050405020304" pitchFamily="18" charset="0"/>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nl-BE" altLang="nl-BE" dirty="0" smtClean="0">
              <a:latin typeface="Times New Roman" panose="02020603050405020304" pitchFamily="18" charset="0"/>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nl-BE" altLang="nl-BE" dirty="0" smtClean="0">
                <a:latin typeface="Times New Roman" panose="02020603050405020304" pitchFamily="18" charset="0"/>
              </a:rPr>
              <a:t> </a:t>
            </a:r>
            <a:r>
              <a:rPr lang="nl-BE" sz="1200" dirty="0"/>
              <a:t>Follow-up na afwijkende </a:t>
            </a:r>
            <a:r>
              <a:rPr lang="nl-BE" sz="1200" dirty="0" err="1"/>
              <a:t>coloscopie</a:t>
            </a:r>
            <a:r>
              <a:rPr lang="nl-BE" sz="1200" dirty="0"/>
              <a:t> is taak voor gastro-enteroloog, wordt niet besproken in deze lok.</a:t>
            </a:r>
          </a:p>
          <a:p>
            <a:endParaRPr lang="nl-BE" altLang="nl-BE" dirty="0">
              <a:latin typeface="Times New Roman" panose="02020603050405020304" pitchFamily="18" charset="0"/>
            </a:endParaRPr>
          </a:p>
        </p:txBody>
      </p:sp>
    </p:spTree>
    <p:extLst>
      <p:ext uri="{BB962C8B-B14F-4D97-AF65-F5344CB8AC3E}">
        <p14:creationId xmlns:p14="http://schemas.microsoft.com/office/powerpoint/2010/main" val="11807328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8">
            <a:extLst>
              <a:ext uri="{FF2B5EF4-FFF2-40B4-BE49-F238E27FC236}">
                <a16:creationId xmlns="" xmlns:a16="http://schemas.microsoft.com/office/drawing/2014/main" id="{6661B55A-EED0-4B47-81E7-A9F1BAB4CCB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fld id="{EC2B00C4-86B1-4BFC-8BF2-CA3BFBE3D44E}" type="slidenum">
              <a:rPr lang="nl-BE" altLang="nl-BE" smtClean="0">
                <a:solidFill>
                  <a:srgbClr val="000000"/>
                </a:solidFill>
                <a:latin typeface="Times New Roman" panose="02020603050405020304" pitchFamily="18" charset="0"/>
              </a:rPr>
              <a:pPr/>
              <a:t>43</a:t>
            </a:fld>
            <a:endParaRPr lang="nl-BE" altLang="nl-BE">
              <a:solidFill>
                <a:srgbClr val="000000"/>
              </a:solidFill>
              <a:latin typeface="Times New Roman" panose="02020603050405020304" pitchFamily="18" charset="0"/>
            </a:endParaRPr>
          </a:p>
        </p:txBody>
      </p:sp>
      <p:sp>
        <p:nvSpPr>
          <p:cNvPr id="59395" name="Text Box 1">
            <a:extLst>
              <a:ext uri="{FF2B5EF4-FFF2-40B4-BE49-F238E27FC236}">
                <a16:creationId xmlns="" xmlns:a16="http://schemas.microsoft.com/office/drawing/2014/main" id="{875A136B-305E-48AE-A09A-2A14A2CFA86D}"/>
              </a:ext>
            </a:extLst>
          </p:cNvPr>
          <p:cNvSpPr txBox="1">
            <a:spLocks noChangeArrowheads="1"/>
          </p:cNvSpPr>
          <p:nvPr/>
        </p:nvSpPr>
        <p:spPr bwMode="auto">
          <a:xfrm>
            <a:off x="4240680" y="11026151"/>
            <a:ext cx="3250925" cy="57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SzPct val="100000"/>
            </a:pPr>
            <a:fld id="{C45CE1DC-4483-4AC4-BF3B-A31B1657ED8A}" type="slidenum">
              <a:rPr lang="nl-BE" altLang="nl-BE" sz="1400">
                <a:solidFill>
                  <a:srgbClr val="000000"/>
                </a:solidFill>
                <a:latin typeface="Times New Roman" panose="02020603050405020304" pitchFamily="18" charset="0"/>
              </a:rPr>
              <a:pPr algn="r" eaLnBrk="1">
                <a:lnSpc>
                  <a:spcPct val="95000"/>
                </a:lnSpc>
                <a:buSzPct val="100000"/>
              </a:pPr>
              <a:t>43</a:t>
            </a:fld>
            <a:endParaRPr lang="nl-BE" altLang="nl-BE" sz="1400">
              <a:solidFill>
                <a:srgbClr val="000000"/>
              </a:solidFill>
              <a:latin typeface="Times New Roman" panose="02020603050405020304" pitchFamily="18" charset="0"/>
            </a:endParaRPr>
          </a:p>
        </p:txBody>
      </p:sp>
      <p:sp>
        <p:nvSpPr>
          <p:cNvPr id="59396" name="Rectangle 2">
            <a:extLst>
              <a:ext uri="{FF2B5EF4-FFF2-40B4-BE49-F238E27FC236}">
                <a16:creationId xmlns="" xmlns:a16="http://schemas.microsoft.com/office/drawing/2014/main" id="{AE4E1F4F-B85E-4034-87F1-A84FB13C42D2}"/>
              </a:ext>
            </a:extLst>
          </p:cNvPr>
          <p:cNvSpPr>
            <a:spLocks noGrp="1" noRot="1" noChangeAspect="1" noChangeArrowheads="1" noTextEdit="1"/>
          </p:cNvSpPr>
          <p:nvPr>
            <p:ph type="sldImg"/>
          </p:nvPr>
        </p:nvSpPr>
        <p:spPr>
          <a:xfrm>
            <a:off x="917575" y="754063"/>
            <a:ext cx="4962525" cy="3722687"/>
          </a:xfrm>
          <a:solidFill>
            <a:srgbClr val="FFFFFF"/>
          </a:solidFill>
          <a:ln>
            <a:solidFill>
              <a:srgbClr val="000000"/>
            </a:solidFill>
            <a:miter lim="800000"/>
            <a:headEnd/>
            <a:tailEnd/>
          </a:ln>
        </p:spPr>
      </p:sp>
      <p:sp>
        <p:nvSpPr>
          <p:cNvPr id="59397" name="Rectangle 3">
            <a:extLst>
              <a:ext uri="{FF2B5EF4-FFF2-40B4-BE49-F238E27FC236}">
                <a16:creationId xmlns="" xmlns:a16="http://schemas.microsoft.com/office/drawing/2014/main" id="{A4FE8726-D22C-46CE-A6AA-D9136B744D9C}"/>
              </a:ext>
            </a:extLst>
          </p:cNvPr>
          <p:cNvSpPr>
            <a:spLocks noGrp="1" noChangeArrowheads="1"/>
          </p:cNvSpPr>
          <p:nvPr>
            <p:ph type="body" idx="1"/>
          </p:nvPr>
        </p:nvSpPr>
        <p:spPr>
          <a:xfrm>
            <a:off x="679768" y="4715153"/>
            <a:ext cx="5438140"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l-BE" altLang="nl-BE">
              <a:latin typeface="Times New Roman" panose="02020603050405020304" pitchFamily="18" charset="0"/>
            </a:endParaRPr>
          </a:p>
        </p:txBody>
      </p:sp>
    </p:spTree>
    <p:extLst>
      <p:ext uri="{BB962C8B-B14F-4D97-AF65-F5344CB8AC3E}">
        <p14:creationId xmlns:p14="http://schemas.microsoft.com/office/powerpoint/2010/main" val="3527733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846138" y="882650"/>
            <a:ext cx="5794375" cy="4346575"/>
          </a:xfrm>
        </p:spPr>
      </p:sp>
      <p:sp>
        <p:nvSpPr>
          <p:cNvPr id="3" name="Tijdelijke aanduiding voor notities 2"/>
          <p:cNvSpPr>
            <a:spLocks noGrp="1"/>
          </p:cNvSpPr>
          <p:nvPr>
            <p:ph type="body" idx="1"/>
          </p:nvPr>
        </p:nvSpPr>
        <p:spPr/>
        <p:txBody>
          <a:bodyPr/>
          <a:lstStyle/>
          <a:p>
            <a:r>
              <a:rPr lang="nl-BE" dirty="0" smtClean="0"/>
              <a:t>Dit zijn cijfers van diagnoses voor </a:t>
            </a:r>
            <a:r>
              <a:rPr lang="nl-BE" dirty="0" err="1" smtClean="0"/>
              <a:t>Belgie</a:t>
            </a:r>
            <a:endParaRPr lang="nl-BE" dirty="0" smtClean="0"/>
          </a:p>
          <a:p>
            <a:endParaRPr lang="nl-BE" dirty="0"/>
          </a:p>
          <a:p>
            <a:r>
              <a:rPr lang="nl-BE" dirty="0" smtClean="0"/>
              <a:t>Vaak diagnose maar daarom geen overlijden</a:t>
            </a:r>
          </a:p>
          <a:p>
            <a:endParaRPr lang="nl-BE" dirty="0"/>
          </a:p>
          <a:p>
            <a:endParaRPr lang="nl-BE" dirty="0"/>
          </a:p>
        </p:txBody>
      </p:sp>
      <p:sp>
        <p:nvSpPr>
          <p:cNvPr id="4" name="Tijdelijke aanduiding voor dianummer 3"/>
          <p:cNvSpPr>
            <a:spLocks noGrp="1"/>
          </p:cNvSpPr>
          <p:nvPr>
            <p:ph type="sldNum" sz="quarter" idx="10"/>
          </p:nvPr>
        </p:nvSpPr>
        <p:spPr/>
        <p:txBody>
          <a:bodyPr/>
          <a:lstStyle/>
          <a:p>
            <a:fld id="{A11B2F6A-DAD2-4974-8A67-3A53013838CA}" type="slidenum">
              <a:rPr lang="nl-BE" smtClean="0"/>
              <a:t>5</a:t>
            </a:fld>
            <a:endParaRPr lang="nl-BE"/>
          </a:p>
        </p:txBody>
      </p:sp>
    </p:spTree>
    <p:extLst>
      <p:ext uri="{BB962C8B-B14F-4D97-AF65-F5344CB8AC3E}">
        <p14:creationId xmlns:p14="http://schemas.microsoft.com/office/powerpoint/2010/main" val="3487353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8">
            <a:extLst>
              <a:ext uri="{FF2B5EF4-FFF2-40B4-BE49-F238E27FC236}">
                <a16:creationId xmlns="" xmlns:a16="http://schemas.microsoft.com/office/drawing/2014/main" id="{EF684873-A47B-40C4-BE18-1934AF3B2A3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fld id="{E457B2B3-4237-4BB5-9EDF-780A41A09165}" type="slidenum">
              <a:rPr lang="nl-BE" altLang="nl-BE" smtClean="0">
                <a:solidFill>
                  <a:srgbClr val="000000"/>
                </a:solidFill>
                <a:latin typeface="Times New Roman" panose="02020603050405020304" pitchFamily="18" charset="0"/>
              </a:rPr>
              <a:pPr/>
              <a:t>6</a:t>
            </a:fld>
            <a:endParaRPr lang="nl-BE" altLang="nl-BE">
              <a:solidFill>
                <a:srgbClr val="000000"/>
              </a:solidFill>
              <a:latin typeface="Times New Roman" panose="02020603050405020304" pitchFamily="18" charset="0"/>
            </a:endParaRPr>
          </a:p>
        </p:txBody>
      </p:sp>
      <p:sp>
        <p:nvSpPr>
          <p:cNvPr id="15363" name="Text Box 1">
            <a:extLst>
              <a:ext uri="{FF2B5EF4-FFF2-40B4-BE49-F238E27FC236}">
                <a16:creationId xmlns="" xmlns:a16="http://schemas.microsoft.com/office/drawing/2014/main" id="{D7387C56-B3EC-4C05-8DB5-A21A3F110641}"/>
              </a:ext>
            </a:extLst>
          </p:cNvPr>
          <p:cNvSpPr txBox="1">
            <a:spLocks noChangeArrowheads="1"/>
          </p:cNvSpPr>
          <p:nvPr/>
        </p:nvSpPr>
        <p:spPr bwMode="auto">
          <a:xfrm>
            <a:off x="4240680" y="11026151"/>
            <a:ext cx="3250925" cy="57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SzPct val="100000"/>
            </a:pPr>
            <a:fld id="{F7D9E140-15E0-4A18-9CC4-58F7F37D1AA8}" type="slidenum">
              <a:rPr lang="nl-BE" altLang="nl-BE" sz="1400">
                <a:solidFill>
                  <a:srgbClr val="000000"/>
                </a:solidFill>
                <a:latin typeface="Times New Roman" panose="02020603050405020304" pitchFamily="18" charset="0"/>
              </a:rPr>
              <a:pPr algn="r" eaLnBrk="1">
                <a:lnSpc>
                  <a:spcPct val="95000"/>
                </a:lnSpc>
                <a:buSzPct val="100000"/>
              </a:pPr>
              <a:t>6</a:t>
            </a:fld>
            <a:endParaRPr lang="nl-BE" altLang="nl-BE" sz="1400">
              <a:solidFill>
                <a:srgbClr val="000000"/>
              </a:solidFill>
              <a:latin typeface="Times New Roman" panose="02020603050405020304" pitchFamily="18" charset="0"/>
            </a:endParaRPr>
          </a:p>
        </p:txBody>
      </p:sp>
      <p:sp>
        <p:nvSpPr>
          <p:cNvPr id="15364" name="Rectangle 2">
            <a:extLst>
              <a:ext uri="{FF2B5EF4-FFF2-40B4-BE49-F238E27FC236}">
                <a16:creationId xmlns="" xmlns:a16="http://schemas.microsoft.com/office/drawing/2014/main" id="{C87FA729-E191-40F7-86CC-6DF4A03141C8}"/>
              </a:ext>
            </a:extLst>
          </p:cNvPr>
          <p:cNvSpPr>
            <a:spLocks noGrp="1" noRot="1" noChangeAspect="1" noChangeArrowheads="1" noTextEdit="1"/>
          </p:cNvSpPr>
          <p:nvPr>
            <p:ph type="sldImg"/>
          </p:nvPr>
        </p:nvSpPr>
        <p:spPr>
          <a:xfrm>
            <a:off x="846138" y="882650"/>
            <a:ext cx="5799137" cy="4351338"/>
          </a:xfrm>
          <a:solidFill>
            <a:srgbClr val="FFFFFF"/>
          </a:solidFill>
          <a:ln>
            <a:solidFill>
              <a:srgbClr val="000000"/>
            </a:solidFill>
            <a:miter lim="800000"/>
            <a:headEnd/>
            <a:tailEnd/>
          </a:ln>
        </p:spPr>
      </p:sp>
      <p:sp>
        <p:nvSpPr>
          <p:cNvPr id="15365" name="Rectangle 3">
            <a:extLst>
              <a:ext uri="{FF2B5EF4-FFF2-40B4-BE49-F238E27FC236}">
                <a16:creationId xmlns="" xmlns:a16="http://schemas.microsoft.com/office/drawing/2014/main" id="{17FC4FF6-E952-4862-9AB9-80DF9536D733}"/>
              </a:ext>
            </a:extLst>
          </p:cNvPr>
          <p:cNvSpPr>
            <a:spLocks noGrp="1" noChangeArrowheads="1"/>
          </p:cNvSpPr>
          <p:nvPr>
            <p:ph type="body" idx="1"/>
          </p:nvPr>
        </p:nvSpPr>
        <p:spPr>
          <a:xfrm>
            <a:off x="749003" y="5513076"/>
            <a:ext cx="5995172" cy="52235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nl-BE" altLang="nl-BE" dirty="0" smtClean="0">
                <a:latin typeface="Times New Roman" panose="02020603050405020304" pitchFamily="18" charset="0"/>
              </a:rPr>
              <a:t>Dit is een overzicht van de klinische vragen die behandeld worden in de richtlijnen</a:t>
            </a:r>
            <a:endParaRPr lang="nl-BE" altLang="nl-BE" dirty="0">
              <a:latin typeface="Times New Roman" panose="02020603050405020304" pitchFamily="18" charset="0"/>
            </a:endParaRPr>
          </a:p>
        </p:txBody>
      </p:sp>
    </p:spTree>
    <p:extLst>
      <p:ext uri="{BB962C8B-B14F-4D97-AF65-F5344CB8AC3E}">
        <p14:creationId xmlns:p14="http://schemas.microsoft.com/office/powerpoint/2010/main" val="955002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a:extLst>
              <a:ext uri="{FF2B5EF4-FFF2-40B4-BE49-F238E27FC236}">
                <a16:creationId xmlns="" xmlns:a16="http://schemas.microsoft.com/office/drawing/2014/main" id="{9CD82806-56E7-464D-8819-E4615D16577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fld id="{72A050C4-98E2-4F49-B693-F9E582F1C495}" type="slidenum">
              <a:rPr lang="nl-BE" altLang="nl-BE" smtClean="0">
                <a:solidFill>
                  <a:srgbClr val="000000"/>
                </a:solidFill>
                <a:latin typeface="Times New Roman" panose="02020603050405020304" pitchFamily="18" charset="0"/>
              </a:rPr>
              <a:pPr/>
              <a:t>7</a:t>
            </a:fld>
            <a:endParaRPr lang="nl-BE" altLang="nl-BE">
              <a:solidFill>
                <a:srgbClr val="000000"/>
              </a:solidFill>
              <a:latin typeface="Times New Roman" panose="02020603050405020304" pitchFamily="18" charset="0"/>
            </a:endParaRPr>
          </a:p>
        </p:txBody>
      </p:sp>
      <p:sp>
        <p:nvSpPr>
          <p:cNvPr id="18435" name="Text Box 1">
            <a:extLst>
              <a:ext uri="{FF2B5EF4-FFF2-40B4-BE49-F238E27FC236}">
                <a16:creationId xmlns="" xmlns:a16="http://schemas.microsoft.com/office/drawing/2014/main" id="{3033DEDC-3088-4EE1-993A-E174613ADE4B}"/>
              </a:ext>
            </a:extLst>
          </p:cNvPr>
          <p:cNvSpPr txBox="1">
            <a:spLocks noChangeArrowheads="1"/>
          </p:cNvSpPr>
          <p:nvPr/>
        </p:nvSpPr>
        <p:spPr bwMode="auto">
          <a:xfrm>
            <a:off x="4240680" y="11026151"/>
            <a:ext cx="3250925" cy="57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SzPct val="100000"/>
            </a:pPr>
            <a:fld id="{5822B50B-F13F-48CE-AA6A-2E859C1F15C0}" type="slidenum">
              <a:rPr lang="nl-BE" altLang="nl-BE" sz="1400">
                <a:solidFill>
                  <a:srgbClr val="000000"/>
                </a:solidFill>
                <a:latin typeface="Times New Roman" panose="02020603050405020304" pitchFamily="18" charset="0"/>
              </a:rPr>
              <a:pPr algn="r" eaLnBrk="1">
                <a:lnSpc>
                  <a:spcPct val="95000"/>
                </a:lnSpc>
                <a:buSzPct val="100000"/>
              </a:pPr>
              <a:t>7</a:t>
            </a:fld>
            <a:endParaRPr lang="nl-BE" altLang="nl-BE" sz="1400">
              <a:solidFill>
                <a:srgbClr val="000000"/>
              </a:solidFill>
              <a:latin typeface="Times New Roman" panose="02020603050405020304" pitchFamily="18" charset="0"/>
            </a:endParaRPr>
          </a:p>
        </p:txBody>
      </p:sp>
      <p:sp>
        <p:nvSpPr>
          <p:cNvPr id="18436" name="Rectangle 2">
            <a:extLst>
              <a:ext uri="{FF2B5EF4-FFF2-40B4-BE49-F238E27FC236}">
                <a16:creationId xmlns="" xmlns:a16="http://schemas.microsoft.com/office/drawing/2014/main" id="{FF74383B-FD16-433D-B1FC-A0AE0A9D15EB}"/>
              </a:ext>
            </a:extLst>
          </p:cNvPr>
          <p:cNvSpPr>
            <a:spLocks noGrp="1" noRot="1" noChangeAspect="1" noChangeArrowheads="1" noTextEdit="1"/>
          </p:cNvSpPr>
          <p:nvPr>
            <p:ph type="sldImg"/>
          </p:nvPr>
        </p:nvSpPr>
        <p:spPr>
          <a:xfrm>
            <a:off x="917575" y="754063"/>
            <a:ext cx="4962525" cy="3722687"/>
          </a:xfrm>
          <a:solidFill>
            <a:srgbClr val="FFFFFF"/>
          </a:solidFill>
          <a:ln>
            <a:solidFill>
              <a:srgbClr val="000000"/>
            </a:solidFill>
            <a:miter lim="800000"/>
            <a:headEnd/>
            <a:tailEnd/>
          </a:ln>
        </p:spPr>
      </p:sp>
      <p:sp>
        <p:nvSpPr>
          <p:cNvPr id="18437" name="Rectangle 3">
            <a:extLst>
              <a:ext uri="{FF2B5EF4-FFF2-40B4-BE49-F238E27FC236}">
                <a16:creationId xmlns="" xmlns:a16="http://schemas.microsoft.com/office/drawing/2014/main" id="{28A28338-E28B-4C44-849C-96E772FC3DF3}"/>
              </a:ext>
            </a:extLst>
          </p:cNvPr>
          <p:cNvSpPr>
            <a:spLocks noGrp="1" noChangeArrowheads="1"/>
          </p:cNvSpPr>
          <p:nvPr>
            <p:ph type="body" idx="1"/>
          </p:nvPr>
        </p:nvSpPr>
        <p:spPr>
          <a:xfrm>
            <a:off x="679768" y="4715153"/>
            <a:ext cx="5438140"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nl-BE" altLang="nl-BE" dirty="0" smtClean="0">
                <a:latin typeface="Times New Roman" panose="02020603050405020304" pitchFamily="18" charset="0"/>
              </a:rPr>
              <a:t>Stel voor om die vragen in kleine</a:t>
            </a:r>
            <a:r>
              <a:rPr lang="nl-BE" altLang="nl-BE" baseline="0" dirty="0" smtClean="0">
                <a:latin typeface="Times New Roman" panose="02020603050405020304" pitchFamily="18" charset="0"/>
              </a:rPr>
              <a:t> groepjes of met je buurman te bereiden en daarna plenair te rapporteren</a:t>
            </a:r>
            <a:endParaRPr lang="nl-BE" altLang="nl-BE" dirty="0">
              <a:latin typeface="Times New Roman" panose="02020603050405020304" pitchFamily="18" charset="0"/>
            </a:endParaRPr>
          </a:p>
        </p:txBody>
      </p:sp>
    </p:spTree>
    <p:extLst>
      <p:ext uri="{BB962C8B-B14F-4D97-AF65-F5344CB8AC3E}">
        <p14:creationId xmlns:p14="http://schemas.microsoft.com/office/powerpoint/2010/main" val="924633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846138" y="882650"/>
            <a:ext cx="5794375" cy="4346575"/>
          </a:xfrm>
        </p:spPr>
      </p:sp>
      <p:sp>
        <p:nvSpPr>
          <p:cNvPr id="3" name="Tijdelijke aanduiding voor notities 2"/>
          <p:cNvSpPr>
            <a:spLocks noGrp="1"/>
          </p:cNvSpPr>
          <p:nvPr>
            <p:ph type="body" idx="1"/>
          </p:nvPr>
        </p:nvSpPr>
        <p:spPr/>
        <p:txBody>
          <a:bodyPr/>
          <a:lstStyle/>
          <a:p>
            <a:r>
              <a:rPr lang="nl-BE" dirty="0" smtClean="0"/>
              <a:t>Dit is</a:t>
            </a:r>
            <a:r>
              <a:rPr lang="nl-BE" baseline="0" dirty="0" smtClean="0"/>
              <a:t> de steekkaart bij de richtlijn</a:t>
            </a:r>
          </a:p>
          <a:p>
            <a:endParaRPr lang="nl-BE" baseline="0" dirty="0" smtClean="0"/>
          </a:p>
          <a:p>
            <a:r>
              <a:rPr lang="nl-BE" baseline="0" dirty="0" smtClean="0"/>
              <a:t>Linker zijde is die zonder risicofactoren of alarmsymptomen</a:t>
            </a:r>
          </a:p>
          <a:p>
            <a:endParaRPr lang="nl-BE" baseline="0" dirty="0" smtClean="0"/>
          </a:p>
          <a:p>
            <a:r>
              <a:rPr lang="nl-BE" baseline="0" dirty="0" smtClean="0"/>
              <a:t>Rechts bij risicofactoren en/of alarmsymptomen</a:t>
            </a:r>
            <a:endParaRPr lang="nl-BE" dirty="0"/>
          </a:p>
        </p:txBody>
      </p:sp>
      <p:sp>
        <p:nvSpPr>
          <p:cNvPr id="4" name="Tijdelijke aanduiding voor dianummer 3"/>
          <p:cNvSpPr>
            <a:spLocks noGrp="1"/>
          </p:cNvSpPr>
          <p:nvPr>
            <p:ph type="sldNum" idx="10"/>
          </p:nvPr>
        </p:nvSpPr>
        <p:spPr/>
        <p:txBody>
          <a:bodyPr/>
          <a:lstStyle/>
          <a:p>
            <a:pPr>
              <a:defRPr/>
            </a:pPr>
            <a:fld id="{F9326896-3FEB-4406-A875-9A4D59D970A5}" type="slidenum">
              <a:rPr lang="nl-BE" altLang="nl-BE" smtClean="0"/>
              <a:pPr>
                <a:defRPr/>
              </a:pPr>
              <a:t>8</a:t>
            </a:fld>
            <a:endParaRPr lang="nl-BE" altLang="nl-BE"/>
          </a:p>
        </p:txBody>
      </p:sp>
    </p:spTree>
    <p:extLst>
      <p:ext uri="{BB962C8B-B14F-4D97-AF65-F5344CB8AC3E}">
        <p14:creationId xmlns:p14="http://schemas.microsoft.com/office/powerpoint/2010/main" val="3657716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jdelijke aanduiding voor dia-afbeelding 1">
            <a:extLst>
              <a:ext uri="{FF2B5EF4-FFF2-40B4-BE49-F238E27FC236}">
                <a16:creationId xmlns="" xmlns:a16="http://schemas.microsoft.com/office/drawing/2014/main" id="{1E670635-4A74-4829-AC25-19F36EC5978B}"/>
              </a:ext>
            </a:extLst>
          </p:cNvPr>
          <p:cNvSpPr>
            <a:spLocks noGrp="1" noRot="1" noChangeAspect="1" noChangeArrowheads="1" noTextEdit="1"/>
          </p:cNvSpPr>
          <p:nvPr>
            <p:ph type="sldImg"/>
          </p:nvPr>
        </p:nvSpPr>
        <p:spPr>
          <a:xfrm>
            <a:off x="846138" y="882650"/>
            <a:ext cx="5794375" cy="4346575"/>
          </a:xfrm>
        </p:spPr>
      </p:sp>
      <p:sp>
        <p:nvSpPr>
          <p:cNvPr id="21507" name="Tijdelijke aanduiding voor notities 2">
            <a:extLst>
              <a:ext uri="{FF2B5EF4-FFF2-40B4-BE49-F238E27FC236}">
                <a16:creationId xmlns="" xmlns:a16="http://schemas.microsoft.com/office/drawing/2014/main" id="{B626E3A5-A336-41C4-B202-A3F060A01D9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Char char="•"/>
              <a:defRPr/>
            </a:pPr>
            <a:r>
              <a:rPr lang="nl-BE" sz="1200" strike="sngStrike" dirty="0">
                <a:latin typeface="Calibri" panose="020F0502020204030204" pitchFamily="34" charset="0"/>
              </a:rPr>
              <a:t>patiënten</a:t>
            </a:r>
            <a:r>
              <a:rPr lang="nl-BE" sz="1200" strike="sngStrike" dirty="0">
                <a:solidFill>
                  <a:srgbClr val="666666"/>
                </a:solidFill>
              </a:rPr>
              <a:t> </a:t>
            </a:r>
            <a:r>
              <a:rPr lang="nl-BE" sz="1200" strike="sngStrike" dirty="0">
                <a:latin typeface="Calibri" panose="020F0502020204030204" pitchFamily="34" charset="0"/>
              </a:rPr>
              <a:t>met</a:t>
            </a:r>
            <a:r>
              <a:rPr lang="nl-BE" sz="1200" strike="sngStrike" dirty="0">
                <a:solidFill>
                  <a:srgbClr val="666666"/>
                </a:solidFill>
              </a:rPr>
              <a:t> </a:t>
            </a:r>
            <a:r>
              <a:rPr lang="nl-BE" sz="1200" strike="sngStrike" dirty="0" err="1">
                <a:latin typeface="Calibri" panose="020F0502020204030204" pitchFamily="34" charset="0"/>
              </a:rPr>
              <a:t>acromegalie</a:t>
            </a:r>
            <a:r>
              <a:rPr lang="nl-BE" sz="1200" strike="sngStrike" dirty="0">
                <a:solidFill>
                  <a:srgbClr val="666666"/>
                </a:solidFill>
              </a:rPr>
              <a:t>;</a:t>
            </a:r>
          </a:p>
          <a:p>
            <a:pPr>
              <a:buFont typeface="Arial" panose="020B0604020202020204" pitchFamily="34" charset="0"/>
              <a:buChar char="•"/>
              <a:defRPr/>
            </a:pPr>
            <a:r>
              <a:rPr lang="nl-BE" sz="1200" strike="sngStrike" dirty="0">
                <a:latin typeface="Calibri" panose="020F0502020204030204" pitchFamily="34" charset="0"/>
              </a:rPr>
              <a:t>patiënten</a:t>
            </a:r>
            <a:r>
              <a:rPr lang="nl-BE" sz="1200" strike="sngStrike" dirty="0">
                <a:solidFill>
                  <a:srgbClr val="666666"/>
                </a:solidFill>
              </a:rPr>
              <a:t> </a:t>
            </a:r>
            <a:r>
              <a:rPr lang="nl-BE" sz="1200" strike="sngStrike" dirty="0">
                <a:latin typeface="Calibri" panose="020F0502020204030204" pitchFamily="34" charset="0"/>
              </a:rPr>
              <a:t>met</a:t>
            </a:r>
            <a:r>
              <a:rPr lang="nl-BE" sz="1200" strike="sngStrike" dirty="0">
                <a:solidFill>
                  <a:srgbClr val="666666"/>
                </a:solidFill>
              </a:rPr>
              <a:t> </a:t>
            </a:r>
            <a:r>
              <a:rPr lang="nl-BE" sz="1200" strike="sngStrike" dirty="0" err="1">
                <a:latin typeface="Calibri" panose="020F0502020204030204" pitchFamily="34" charset="0"/>
              </a:rPr>
              <a:t>ureterosigmoidostomie</a:t>
            </a:r>
            <a:endParaRPr lang="nl-BE" sz="1200" strike="sngStrike" dirty="0">
              <a:latin typeface="Calibri" panose="020F0502020204030204" pitchFamily="34" charset="0"/>
            </a:endParaRPr>
          </a:p>
          <a:p>
            <a:pPr>
              <a:buFont typeface="Arial" panose="020B0604020202020204" pitchFamily="34" charset="0"/>
              <a:buChar char="•"/>
              <a:defRPr/>
            </a:pPr>
            <a:r>
              <a:rPr lang="nl-BE" altLang="nl-BE" sz="1200" strike="noStrike" dirty="0">
                <a:latin typeface="Calibri" panose="020F0502020204030204" pitchFamily="34" charset="0"/>
              </a:rPr>
              <a:t>Staat niet meer in de huidige aanbeveling, wordt niet meteen teruggevonden in literatuur</a:t>
            </a:r>
          </a:p>
          <a:p>
            <a:pPr>
              <a:buFont typeface="Arial" panose="020B0604020202020204" pitchFamily="34" charset="0"/>
              <a:buChar char="•"/>
              <a:defRPr/>
            </a:pPr>
            <a:r>
              <a:rPr lang="nl-BE" altLang="nl-BE" sz="1200" strike="noStrike" dirty="0">
                <a:latin typeface="Calibri" panose="020F0502020204030204" pitchFamily="34" charset="0"/>
              </a:rPr>
              <a:t>Uitleg over hoog risico poliep in volgende </a:t>
            </a:r>
            <a:r>
              <a:rPr lang="nl-BE" altLang="nl-BE" sz="1200" strike="noStrike" dirty="0" smtClean="0">
                <a:latin typeface="Calibri" panose="020F0502020204030204" pitchFamily="34" charset="0"/>
              </a:rPr>
              <a:t>dia</a:t>
            </a:r>
          </a:p>
          <a:p>
            <a:pPr>
              <a:buFont typeface="Arial" panose="020B0604020202020204" pitchFamily="34" charset="0"/>
              <a:buChar char="•"/>
              <a:defRPr/>
            </a:pPr>
            <a:endParaRPr lang="nl-BE" altLang="nl-BE" sz="1200" strike="noStrike" dirty="0" smtClean="0">
              <a:latin typeface="Calibri" panose="020F0502020204030204" pitchFamily="34" charset="0"/>
            </a:endParaRPr>
          </a:p>
          <a:p>
            <a:pPr>
              <a:buFont typeface="Arial" panose="020B0604020202020204" pitchFamily="34" charset="0"/>
              <a:buChar char="•"/>
              <a:defRPr/>
            </a:pPr>
            <a:r>
              <a:rPr lang="nl-BE" altLang="nl-BE" sz="1200" strike="noStrike" dirty="0" smtClean="0">
                <a:latin typeface="Calibri" panose="020F0502020204030204" pitchFamily="34" charset="0"/>
              </a:rPr>
              <a:t>I</a:t>
            </a:r>
            <a:r>
              <a:rPr lang="nl-BE" altLang="nl-BE" sz="1200" strike="noStrike" baseline="0" dirty="0" smtClean="0">
                <a:latin typeface="Calibri" panose="020F0502020204030204" pitchFamily="34" charset="0"/>
              </a:rPr>
              <a:t>n al deze gevallen is een andere aanpak aanbevolen, niet de deelname aan het bevolkingsonderzoek</a:t>
            </a:r>
            <a:endParaRPr lang="nl-BE" altLang="nl-BE" strike="noStrike" dirty="0">
              <a:latin typeface="Times New Roman" panose="02020603050405020304" pitchFamily="18" charset="0"/>
            </a:endParaRPr>
          </a:p>
        </p:txBody>
      </p:sp>
      <p:sp>
        <p:nvSpPr>
          <p:cNvPr id="21508" name="Tijdelijke aanduiding voor dianummer 3">
            <a:extLst>
              <a:ext uri="{FF2B5EF4-FFF2-40B4-BE49-F238E27FC236}">
                <a16:creationId xmlns="" xmlns:a16="http://schemas.microsoft.com/office/drawing/2014/main" id="{9ACAB50E-ED53-42AD-8014-1F59A61CEF8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fld id="{C3ACD6D4-8A2C-48AB-BDD0-CE2CE219666C}" type="slidenum">
              <a:rPr lang="nl-BE" altLang="nl-BE" smtClean="0">
                <a:solidFill>
                  <a:srgbClr val="000000"/>
                </a:solidFill>
                <a:latin typeface="Times New Roman" panose="02020603050405020304" pitchFamily="18" charset="0"/>
              </a:rPr>
              <a:pPr/>
              <a:t>9</a:t>
            </a:fld>
            <a:endParaRPr lang="nl-BE" altLang="nl-BE">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07312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lvl1pPr>
              <a:defRPr/>
            </a:lvl1pPr>
          </a:lstStyle>
          <a:p>
            <a:pPr>
              <a:defRPr/>
            </a:pPr>
            <a:fld id="{9F41F40C-9947-4936-8778-A9770B5BB0A5}" type="datetimeFigureOut">
              <a:rPr lang="nl-BE"/>
              <a:pPr>
                <a:defRPr/>
              </a:pPr>
              <a:t>17/10/2018</a:t>
            </a:fld>
            <a:endParaRPr lang="nl-BE"/>
          </a:p>
        </p:txBody>
      </p:sp>
      <p:sp>
        <p:nvSpPr>
          <p:cNvPr id="5" name="Tijdelijke aanduiding voor voettekst 4"/>
          <p:cNvSpPr>
            <a:spLocks noGrp="1"/>
          </p:cNvSpPr>
          <p:nvPr>
            <p:ph type="ftr" sz="quarter" idx="11"/>
          </p:nvPr>
        </p:nvSpPr>
        <p:spPr/>
        <p:txBody>
          <a:bodyPr/>
          <a:lstStyle>
            <a:lvl1pPr>
              <a:defRPr/>
            </a:lvl1pPr>
          </a:lstStyle>
          <a:p>
            <a:pPr>
              <a:defRPr/>
            </a:pPr>
            <a:endParaRPr lang="nl-BE"/>
          </a:p>
        </p:txBody>
      </p:sp>
      <p:sp>
        <p:nvSpPr>
          <p:cNvPr id="6" name="Tijdelijke aanduiding voor dianummer 5"/>
          <p:cNvSpPr>
            <a:spLocks noGrp="1"/>
          </p:cNvSpPr>
          <p:nvPr>
            <p:ph type="sldNum" sz="quarter" idx="12"/>
          </p:nvPr>
        </p:nvSpPr>
        <p:spPr/>
        <p:txBody>
          <a:bodyPr/>
          <a:lstStyle>
            <a:lvl1pPr>
              <a:defRPr/>
            </a:lvl1pPr>
          </a:lstStyle>
          <a:p>
            <a:pPr>
              <a:defRPr/>
            </a:pPr>
            <a:fld id="{19C51B88-6060-4108-B016-3402D3E6F077}" type="slidenum">
              <a:rPr lang="nl-BE" altLang="nl-BE" smtClean="0"/>
              <a:pPr>
                <a:defRPr/>
              </a:pPr>
              <a:t>‹nr.›</a:t>
            </a:fld>
            <a:endParaRPr lang="nl-BE" altLang="nl-BE"/>
          </a:p>
        </p:txBody>
      </p:sp>
      <p:sp>
        <p:nvSpPr>
          <p:cNvPr id="7" name="Titel 1"/>
          <p:cNvSpPr>
            <a:spLocks noGrp="1"/>
          </p:cNvSpPr>
          <p:nvPr>
            <p:ph type="ctrTitle"/>
          </p:nvPr>
        </p:nvSpPr>
        <p:spPr>
          <a:xfrm>
            <a:off x="685800" y="2130428"/>
            <a:ext cx="7772400" cy="1470025"/>
          </a:xfrm>
          <a:prstGeom prst="rect">
            <a:avLst/>
          </a:prstGeom>
        </p:spPr>
        <p:txBody>
          <a:bodyPr/>
          <a:lstStyle>
            <a:lvl1pPr algn="ctr">
              <a:defRPr sz="3600" b="1">
                <a:solidFill>
                  <a:srgbClr val="46528C"/>
                </a:solidFill>
              </a:defRPr>
            </a:lvl1pPr>
          </a:lstStyle>
          <a:p>
            <a:r>
              <a:rPr lang="nl-NL" smtClean="0"/>
              <a:t>Klik om de stijl te bewerken</a:t>
            </a:r>
            <a:endParaRPr lang="nl-BE" dirty="0"/>
          </a:p>
        </p:txBody>
      </p:sp>
    </p:spTree>
    <p:extLst>
      <p:ext uri="{BB962C8B-B14F-4D97-AF65-F5344CB8AC3E}">
        <p14:creationId xmlns:p14="http://schemas.microsoft.com/office/powerpoint/2010/main" val="3674596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043758" cy="778098"/>
          </a:xfrm>
        </p:spPr>
        <p:txBody>
          <a:bodyPr/>
          <a:lstStyle>
            <a:lvl1pPr>
              <a:defRPr baseline="0">
                <a:solidFill>
                  <a:srgbClr val="1C3076"/>
                </a:solidFill>
              </a:defRPr>
            </a:lvl1pPr>
          </a:lstStyle>
          <a:p>
            <a:r>
              <a:rPr lang="nl-NL" smtClean="0"/>
              <a:t>Klik om de stijl te bewerken</a:t>
            </a:r>
            <a:endParaRPr lang="nl-BE" dirty="0"/>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pPr>
              <a:defRPr/>
            </a:pPr>
            <a:fld id="{F4F28772-050A-47E9-843F-7FA204FAF96F}" type="datetimeFigureOut">
              <a:rPr lang="nl-BE"/>
              <a:pPr>
                <a:defRPr/>
              </a:pPr>
              <a:t>17/10/2018</a:t>
            </a:fld>
            <a:endParaRPr lang="nl-BE"/>
          </a:p>
        </p:txBody>
      </p:sp>
      <p:sp>
        <p:nvSpPr>
          <p:cNvPr id="5" name="Tijdelijke aanduiding voor voettekst 4"/>
          <p:cNvSpPr>
            <a:spLocks noGrp="1"/>
          </p:cNvSpPr>
          <p:nvPr>
            <p:ph type="ftr" sz="quarter" idx="11"/>
          </p:nvPr>
        </p:nvSpPr>
        <p:spPr/>
        <p:txBody>
          <a:bodyPr/>
          <a:lstStyle>
            <a:lvl1pPr>
              <a:defRPr/>
            </a:lvl1pPr>
          </a:lstStyle>
          <a:p>
            <a:pPr>
              <a:defRPr/>
            </a:pPr>
            <a:endParaRPr lang="nl-BE"/>
          </a:p>
        </p:txBody>
      </p:sp>
      <p:sp>
        <p:nvSpPr>
          <p:cNvPr id="6" name="Tijdelijke aanduiding voor dianummer 5"/>
          <p:cNvSpPr>
            <a:spLocks noGrp="1"/>
          </p:cNvSpPr>
          <p:nvPr>
            <p:ph type="sldNum" sz="quarter" idx="12"/>
          </p:nvPr>
        </p:nvSpPr>
        <p:spPr/>
        <p:txBody>
          <a:bodyPr/>
          <a:lstStyle>
            <a:lvl1pPr>
              <a:defRPr/>
            </a:lvl1pPr>
          </a:lstStyle>
          <a:p>
            <a:pPr>
              <a:defRPr/>
            </a:pPr>
            <a:fld id="{739B8A2B-7995-462F-9A7E-7EB77A81A905}" type="slidenum">
              <a:rPr lang="nl-BE" altLang="nl-BE" smtClean="0"/>
              <a:pPr>
                <a:defRPr/>
              </a:pPr>
              <a:t>‹nr.›</a:t>
            </a:fld>
            <a:endParaRPr lang="nl-BE" altLang="nl-BE"/>
          </a:p>
        </p:txBody>
      </p:sp>
    </p:spTree>
    <p:extLst>
      <p:ext uri="{BB962C8B-B14F-4D97-AF65-F5344CB8AC3E}">
        <p14:creationId xmlns:p14="http://schemas.microsoft.com/office/powerpoint/2010/main" val="39448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41"/>
            <a:ext cx="2057400" cy="5851525"/>
          </a:xfrm>
        </p:spPr>
        <p:txBody>
          <a:bodyPr vert="eaVert"/>
          <a:lstStyle>
            <a:lvl1pPr algn="r">
              <a:defRPr sz="3300">
                <a:solidFill>
                  <a:schemeClr val="accent3">
                    <a:lumMod val="60000"/>
                    <a:lumOff val="40000"/>
                  </a:schemeClr>
                </a:solidFill>
              </a:defRPr>
            </a:lvl1pPr>
          </a:lstStyle>
          <a:p>
            <a:r>
              <a:rPr lang="nl-NL" smtClean="0"/>
              <a:t>Klik om de stijl te bewerken</a:t>
            </a:r>
            <a:endParaRPr lang="nl-BE" dirty="0"/>
          </a:p>
        </p:txBody>
      </p:sp>
      <p:sp>
        <p:nvSpPr>
          <p:cNvPr id="3" name="Tijdelijke aanduiding voor verticale tekst 2"/>
          <p:cNvSpPr>
            <a:spLocks noGrp="1"/>
          </p:cNvSpPr>
          <p:nvPr>
            <p:ph type="body" orient="vert" idx="1"/>
          </p:nvPr>
        </p:nvSpPr>
        <p:spPr>
          <a:xfrm>
            <a:off x="457200" y="274641"/>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pPr>
              <a:defRPr/>
            </a:pPr>
            <a:fld id="{8415E53D-9B36-4CDF-B572-06DC49554F58}" type="datetimeFigureOut">
              <a:rPr lang="nl-BE"/>
              <a:pPr>
                <a:defRPr/>
              </a:pPr>
              <a:t>17/10/2018</a:t>
            </a:fld>
            <a:endParaRPr lang="nl-BE"/>
          </a:p>
        </p:txBody>
      </p:sp>
      <p:sp>
        <p:nvSpPr>
          <p:cNvPr id="5" name="Tijdelijke aanduiding voor voettekst 4"/>
          <p:cNvSpPr>
            <a:spLocks noGrp="1"/>
          </p:cNvSpPr>
          <p:nvPr>
            <p:ph type="ftr" sz="quarter" idx="11"/>
          </p:nvPr>
        </p:nvSpPr>
        <p:spPr/>
        <p:txBody>
          <a:bodyPr/>
          <a:lstStyle>
            <a:lvl1pPr>
              <a:defRPr/>
            </a:lvl1pPr>
          </a:lstStyle>
          <a:p>
            <a:pPr>
              <a:defRPr/>
            </a:pPr>
            <a:endParaRPr lang="nl-BE"/>
          </a:p>
        </p:txBody>
      </p:sp>
      <p:sp>
        <p:nvSpPr>
          <p:cNvPr id="6" name="Tijdelijke aanduiding voor dianummer 5"/>
          <p:cNvSpPr>
            <a:spLocks noGrp="1"/>
          </p:cNvSpPr>
          <p:nvPr>
            <p:ph type="sldNum" sz="quarter" idx="12"/>
          </p:nvPr>
        </p:nvSpPr>
        <p:spPr/>
        <p:txBody>
          <a:bodyPr/>
          <a:lstStyle>
            <a:lvl1pPr>
              <a:defRPr/>
            </a:lvl1pPr>
          </a:lstStyle>
          <a:p>
            <a:pPr>
              <a:defRPr/>
            </a:pPr>
            <a:fld id="{766EFB7C-DAA6-47FA-8500-18BBB85E5FFD}" type="slidenum">
              <a:rPr lang="nl-BE" altLang="nl-BE" smtClean="0"/>
              <a:pPr>
                <a:defRPr/>
              </a:pPr>
              <a:t>‹nr.›</a:t>
            </a:fld>
            <a:endParaRPr lang="nl-BE" altLang="nl-BE"/>
          </a:p>
        </p:txBody>
      </p:sp>
    </p:spTree>
    <p:extLst>
      <p:ext uri="{BB962C8B-B14F-4D97-AF65-F5344CB8AC3E}">
        <p14:creationId xmlns:p14="http://schemas.microsoft.com/office/powerpoint/2010/main" val="3914838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4" name="Afbeelding 7" descr="PowerPoint Kop Mast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85800" y="2130428"/>
            <a:ext cx="7772400" cy="1470025"/>
          </a:xfrm>
        </p:spPr>
        <p:txBody>
          <a:bodyPr/>
          <a:lstStyle>
            <a:lvl1pPr>
              <a:defRPr>
                <a:solidFill>
                  <a:schemeClr val="accent3">
                    <a:lumMod val="60000"/>
                    <a:lumOff val="40000"/>
                  </a:schemeClr>
                </a:solidFill>
              </a:defRPr>
            </a:lvl1pPr>
          </a:lstStyle>
          <a:p>
            <a:r>
              <a:rPr lang="nl-NL" smtClean="0"/>
              <a:t>Klik om de stijl te bewerken</a:t>
            </a:r>
            <a:endParaRPr lang="nl-BE" dirty="0"/>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l-NL" smtClean="0"/>
              <a:t>Klik om de ondertitelstijl van het model te bewerken</a:t>
            </a:r>
            <a:endParaRPr lang="nl-BE"/>
          </a:p>
        </p:txBody>
      </p:sp>
      <p:sp>
        <p:nvSpPr>
          <p:cNvPr id="5" name="Tijdelijke aanduiding voor datum 3"/>
          <p:cNvSpPr>
            <a:spLocks noGrp="1"/>
          </p:cNvSpPr>
          <p:nvPr>
            <p:ph type="dt" sz="half" idx="10"/>
          </p:nvPr>
        </p:nvSpPr>
        <p:spPr/>
        <p:txBody>
          <a:bodyPr/>
          <a:lstStyle>
            <a:lvl1pPr>
              <a:defRPr/>
            </a:lvl1pPr>
          </a:lstStyle>
          <a:p>
            <a:pPr>
              <a:defRPr/>
            </a:pPr>
            <a:fld id="{8C5DE758-505C-4D95-AF61-AAE7D1CDBD5A}" type="datetimeFigureOut">
              <a:rPr lang="nl-BE">
                <a:solidFill>
                  <a:prstClr val="black">
                    <a:tint val="75000"/>
                  </a:prstClr>
                </a:solidFill>
              </a:rPr>
              <a:pPr>
                <a:defRPr/>
              </a:pPr>
              <a:t>17/10/2018</a:t>
            </a:fld>
            <a:endParaRPr lang="nl-BE">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nl-BE">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fld id="{746446BF-AC58-4ADC-ABC5-8C463D2A90A3}" type="slidenum">
              <a:rPr lang="nl-BE" altLang="nl-BE"/>
              <a:pPr/>
              <a:t>‹nr.›</a:t>
            </a:fld>
            <a:endParaRPr lang="nl-BE" altLang="nl-BE"/>
          </a:p>
        </p:txBody>
      </p:sp>
    </p:spTree>
    <p:extLst>
      <p:ext uri="{BB962C8B-B14F-4D97-AF65-F5344CB8AC3E}">
        <p14:creationId xmlns:p14="http://schemas.microsoft.com/office/powerpoint/2010/main" val="3750020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4" name="Afbeelding 7" descr="PowerPoint Kop Mast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lvl1pPr algn="l">
              <a:defRPr>
                <a:solidFill>
                  <a:schemeClr val="accent3">
                    <a:lumMod val="60000"/>
                    <a:lumOff val="40000"/>
                  </a:schemeClr>
                </a:solidFill>
              </a:defRPr>
            </a:lvl1pPr>
          </a:lstStyle>
          <a:p>
            <a:r>
              <a:rPr lang="nl-NL" smtClean="0"/>
              <a:t>Klik om de stijl te bewerken</a:t>
            </a:r>
            <a:endParaRPr lang="nl-BE"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3"/>
          <p:cNvSpPr>
            <a:spLocks noGrp="1"/>
          </p:cNvSpPr>
          <p:nvPr>
            <p:ph type="dt" sz="half" idx="10"/>
          </p:nvPr>
        </p:nvSpPr>
        <p:spPr/>
        <p:txBody>
          <a:bodyPr/>
          <a:lstStyle>
            <a:lvl1pPr>
              <a:defRPr/>
            </a:lvl1pPr>
          </a:lstStyle>
          <a:p>
            <a:pPr>
              <a:defRPr/>
            </a:pPr>
            <a:fld id="{6F07BD8B-10AF-47DC-8530-369678F6B28D}" type="datetimeFigureOut">
              <a:rPr lang="nl-BE">
                <a:solidFill>
                  <a:prstClr val="black">
                    <a:tint val="75000"/>
                  </a:prstClr>
                </a:solidFill>
              </a:rPr>
              <a:pPr>
                <a:defRPr/>
              </a:pPr>
              <a:t>17/10/2018</a:t>
            </a:fld>
            <a:endParaRPr lang="nl-BE">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nl-BE">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fld id="{518DEC35-9EF0-406E-AE58-CD09396BBC4B}" type="slidenum">
              <a:rPr lang="nl-BE" altLang="nl-BE"/>
              <a:pPr/>
              <a:t>‹nr.›</a:t>
            </a:fld>
            <a:endParaRPr lang="nl-BE" altLang="nl-BE"/>
          </a:p>
        </p:txBody>
      </p:sp>
    </p:spTree>
    <p:extLst>
      <p:ext uri="{BB962C8B-B14F-4D97-AF65-F5344CB8AC3E}">
        <p14:creationId xmlns:p14="http://schemas.microsoft.com/office/powerpoint/2010/main" val="1778928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4" name="Afbeelding 7" descr="PowerPoint Kop Mast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714348" y="2714623"/>
            <a:ext cx="7772400" cy="1362075"/>
          </a:xfrm>
        </p:spPr>
        <p:txBody>
          <a:bodyPr anchor="t">
            <a:normAutofit/>
          </a:bodyPr>
          <a:lstStyle>
            <a:lvl1pPr algn="l">
              <a:defRPr sz="2700" b="0" cap="none" baseline="0">
                <a:solidFill>
                  <a:schemeClr val="bg1">
                    <a:lumMod val="95000"/>
                  </a:schemeClr>
                </a:solidFill>
                <a:latin typeface="+mn-lt"/>
              </a:defRPr>
            </a:lvl1pPr>
          </a:lstStyle>
          <a:p>
            <a:r>
              <a:rPr lang="nl-NL" smtClean="0"/>
              <a:t>Klik om de stijl te bewerken</a:t>
            </a:r>
            <a:endParaRPr lang="nl-BE" dirty="0"/>
          </a:p>
        </p:txBody>
      </p:sp>
      <p:sp>
        <p:nvSpPr>
          <p:cNvPr id="3" name="Tijdelijke aanduiding voor tekst 2"/>
          <p:cNvSpPr>
            <a:spLocks noGrp="1"/>
          </p:cNvSpPr>
          <p:nvPr>
            <p:ph type="body" idx="1"/>
          </p:nvPr>
        </p:nvSpPr>
        <p:spPr>
          <a:xfrm>
            <a:off x="714348" y="1785927"/>
            <a:ext cx="7772400" cy="500066"/>
          </a:xfrm>
        </p:spPr>
        <p:txBody>
          <a:bodyPr anchor="b">
            <a:noAutofit/>
          </a:bodyPr>
          <a:lstStyle>
            <a:lvl1pPr marL="0" indent="0">
              <a:buNone/>
              <a:defRPr sz="3000">
                <a:solidFill>
                  <a:schemeClr val="bg1">
                    <a:lumMod val="9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C951FE0A-B8E0-48FB-B2A3-485AEB2891C6}" type="datetimeFigureOut">
              <a:rPr lang="nl-BE">
                <a:solidFill>
                  <a:prstClr val="black">
                    <a:tint val="75000"/>
                  </a:prstClr>
                </a:solidFill>
              </a:rPr>
              <a:pPr>
                <a:defRPr/>
              </a:pPr>
              <a:t>17/10/2018</a:t>
            </a:fld>
            <a:endParaRPr lang="nl-BE">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nl-BE">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fld id="{4985C900-AE6D-4223-976D-6C1AA9D24729}" type="slidenum">
              <a:rPr lang="nl-BE" altLang="nl-BE"/>
              <a:pPr/>
              <a:t>‹nr.›</a:t>
            </a:fld>
            <a:endParaRPr lang="nl-BE" altLang="nl-BE"/>
          </a:p>
        </p:txBody>
      </p:sp>
    </p:spTree>
    <p:extLst>
      <p:ext uri="{BB962C8B-B14F-4D97-AF65-F5344CB8AC3E}">
        <p14:creationId xmlns:p14="http://schemas.microsoft.com/office/powerpoint/2010/main" val="661662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sz="3000">
                <a:solidFill>
                  <a:schemeClr val="accent3">
                    <a:lumMod val="60000"/>
                    <a:lumOff val="40000"/>
                  </a:schemeClr>
                </a:solidFill>
              </a:defRPr>
            </a:lvl1pPr>
          </a:lstStyle>
          <a:p>
            <a:r>
              <a:rPr lang="nl-NL" smtClean="0"/>
              <a:t>Klik om de stijl te bewerken</a:t>
            </a:r>
            <a:endParaRPr lang="nl-BE" dirty="0"/>
          </a:p>
        </p:txBody>
      </p:sp>
      <p:sp>
        <p:nvSpPr>
          <p:cNvPr id="3" name="Tijdelijke aanduiding voor inhoud 2"/>
          <p:cNvSpPr>
            <a:spLocks noGrp="1"/>
          </p:cNvSpPr>
          <p:nvPr>
            <p:ph sz="half" idx="1"/>
          </p:nvPr>
        </p:nvSpPr>
        <p:spPr>
          <a:xfrm>
            <a:off x="457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3"/>
          <p:cNvSpPr>
            <a:spLocks noGrp="1"/>
          </p:cNvSpPr>
          <p:nvPr>
            <p:ph type="dt" sz="half" idx="10"/>
          </p:nvPr>
        </p:nvSpPr>
        <p:spPr/>
        <p:txBody>
          <a:bodyPr/>
          <a:lstStyle>
            <a:lvl1pPr>
              <a:defRPr/>
            </a:lvl1pPr>
          </a:lstStyle>
          <a:p>
            <a:pPr>
              <a:defRPr/>
            </a:pPr>
            <a:fld id="{DB34B6E6-AFAC-4CF9-B96E-6A07F2DEB797}" type="datetimeFigureOut">
              <a:rPr lang="nl-BE">
                <a:solidFill>
                  <a:prstClr val="black">
                    <a:tint val="75000"/>
                  </a:prstClr>
                </a:solidFill>
              </a:rPr>
              <a:pPr>
                <a:defRPr/>
              </a:pPr>
              <a:t>17/10/2018</a:t>
            </a:fld>
            <a:endParaRPr lang="nl-BE">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nl-BE">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fld id="{D2231A6E-0D29-447B-B78A-227F7E54C2B5}" type="slidenum">
              <a:rPr lang="nl-BE" altLang="nl-BE"/>
              <a:pPr/>
              <a:t>‹nr.›</a:t>
            </a:fld>
            <a:endParaRPr lang="nl-BE" altLang="nl-BE"/>
          </a:p>
        </p:txBody>
      </p:sp>
    </p:spTree>
    <p:extLst>
      <p:ext uri="{BB962C8B-B14F-4D97-AF65-F5344CB8AC3E}">
        <p14:creationId xmlns:p14="http://schemas.microsoft.com/office/powerpoint/2010/main" val="615422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solidFill>
                  <a:schemeClr val="accent3">
                    <a:lumMod val="60000"/>
                    <a:lumOff val="40000"/>
                  </a:schemeClr>
                </a:solidFill>
              </a:defRPr>
            </a:lvl1pPr>
          </a:lstStyle>
          <a:p>
            <a:r>
              <a:rPr lang="nl-NL" smtClean="0"/>
              <a:t>Klik om de stijl te bewerken</a:t>
            </a:r>
            <a:endParaRPr lang="nl-BE" dirty="0"/>
          </a:p>
        </p:txBody>
      </p:sp>
      <p:sp>
        <p:nvSpPr>
          <p:cNvPr id="3" name="Tijdelijke aanduiding voor tekst 2"/>
          <p:cNvSpPr>
            <a:spLocks noGrp="1"/>
          </p:cNvSpPr>
          <p:nvPr>
            <p:ph type="body" idx="1"/>
          </p:nvPr>
        </p:nvSpPr>
        <p:spPr>
          <a:xfrm>
            <a:off x="457202"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smtClean="0"/>
              <a:t>Klik om de modelstijlen te bewerken</a:t>
            </a:r>
          </a:p>
        </p:txBody>
      </p:sp>
      <p:sp>
        <p:nvSpPr>
          <p:cNvPr id="4" name="Tijdelijke aanduiding voor inhoud 3"/>
          <p:cNvSpPr>
            <a:spLocks noGrp="1"/>
          </p:cNvSpPr>
          <p:nvPr>
            <p:ph sz="half" idx="2"/>
          </p:nvPr>
        </p:nvSpPr>
        <p:spPr>
          <a:xfrm>
            <a:off x="457202"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3"/>
          <p:cNvSpPr>
            <a:spLocks noGrp="1"/>
          </p:cNvSpPr>
          <p:nvPr>
            <p:ph type="dt" sz="half" idx="10"/>
          </p:nvPr>
        </p:nvSpPr>
        <p:spPr/>
        <p:txBody>
          <a:bodyPr/>
          <a:lstStyle>
            <a:lvl1pPr>
              <a:defRPr/>
            </a:lvl1pPr>
          </a:lstStyle>
          <a:p>
            <a:pPr>
              <a:defRPr/>
            </a:pPr>
            <a:fld id="{6E3FE10F-9BDF-469D-9853-216917B1829E}" type="datetimeFigureOut">
              <a:rPr lang="nl-BE">
                <a:solidFill>
                  <a:prstClr val="black">
                    <a:tint val="75000"/>
                  </a:prstClr>
                </a:solidFill>
              </a:rPr>
              <a:pPr>
                <a:defRPr/>
              </a:pPr>
              <a:t>17/10/2018</a:t>
            </a:fld>
            <a:endParaRPr lang="nl-BE">
              <a:solidFill>
                <a:prstClr val="black">
                  <a:tint val="75000"/>
                </a:prstClr>
              </a:solidFill>
            </a:endParaRPr>
          </a:p>
        </p:txBody>
      </p:sp>
      <p:sp>
        <p:nvSpPr>
          <p:cNvPr id="8" name="Tijdelijke aanduiding voor voettekst 4"/>
          <p:cNvSpPr>
            <a:spLocks noGrp="1"/>
          </p:cNvSpPr>
          <p:nvPr>
            <p:ph type="ftr" sz="quarter" idx="11"/>
          </p:nvPr>
        </p:nvSpPr>
        <p:spPr/>
        <p:txBody>
          <a:bodyPr/>
          <a:lstStyle>
            <a:lvl1pPr>
              <a:defRPr/>
            </a:lvl1pPr>
          </a:lstStyle>
          <a:p>
            <a:pPr>
              <a:defRPr/>
            </a:pPr>
            <a:endParaRPr lang="nl-BE">
              <a:solidFill>
                <a:prstClr val="black">
                  <a:tint val="75000"/>
                </a:prstClr>
              </a:solidFill>
            </a:endParaRPr>
          </a:p>
        </p:txBody>
      </p:sp>
      <p:sp>
        <p:nvSpPr>
          <p:cNvPr id="9" name="Tijdelijke aanduiding voor dianummer 5"/>
          <p:cNvSpPr>
            <a:spLocks noGrp="1"/>
          </p:cNvSpPr>
          <p:nvPr>
            <p:ph type="sldNum" sz="quarter" idx="12"/>
          </p:nvPr>
        </p:nvSpPr>
        <p:spPr/>
        <p:txBody>
          <a:bodyPr/>
          <a:lstStyle>
            <a:lvl1pPr>
              <a:defRPr/>
            </a:lvl1pPr>
          </a:lstStyle>
          <a:p>
            <a:fld id="{6503993B-84E5-4392-AEA1-259DE8B35980}" type="slidenum">
              <a:rPr lang="nl-BE" altLang="nl-BE"/>
              <a:pPr/>
              <a:t>‹nr.›</a:t>
            </a:fld>
            <a:endParaRPr lang="nl-BE" altLang="nl-BE"/>
          </a:p>
        </p:txBody>
      </p:sp>
    </p:spTree>
    <p:extLst>
      <p:ext uri="{BB962C8B-B14F-4D97-AF65-F5344CB8AC3E}">
        <p14:creationId xmlns:p14="http://schemas.microsoft.com/office/powerpoint/2010/main" val="2726744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3" name="Afbeelding 6" descr="PowerPoint Kop Mast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noChangeArrowheads="1"/>
          </p:cNvSpPr>
          <p:nvPr/>
        </p:nvSpPr>
        <p:spPr bwMode="auto">
          <a:xfrm>
            <a:off x="517526" y="3189675"/>
            <a:ext cx="184731"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nl-BE" altLang="nl-BE" sz="750" smtClean="0">
                <a:solidFill>
                  <a:prstClr val="black"/>
                </a:solidFill>
                <a:cs typeface="Times New Roman" pitchFamily="18" charset="0"/>
              </a:rPr>
              <a:t/>
            </a:r>
            <a:br>
              <a:rPr lang="nl-BE" altLang="nl-BE" sz="750" smtClean="0">
                <a:solidFill>
                  <a:prstClr val="black"/>
                </a:solidFill>
                <a:cs typeface="Times New Roman" pitchFamily="18" charset="0"/>
              </a:rPr>
            </a:br>
            <a:endParaRPr lang="nl-BE" altLang="nl-BE" sz="600" smtClean="0">
              <a:solidFill>
                <a:prstClr val="black"/>
              </a:solidFill>
              <a:cs typeface="+mn-cs"/>
            </a:endParaRPr>
          </a:p>
          <a:p>
            <a:pPr>
              <a:defRPr/>
            </a:pPr>
            <a:endParaRPr lang="nl-BE" altLang="nl-BE" smtClean="0">
              <a:solidFill>
                <a:prstClr val="black"/>
              </a:solidFill>
              <a:cs typeface="+mn-cs"/>
            </a:endParaRPr>
          </a:p>
        </p:txBody>
      </p:sp>
      <p:sp>
        <p:nvSpPr>
          <p:cNvPr id="5" name="Rectangle 6"/>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nl-BE" altLang="nl-BE" smtClean="0">
              <a:solidFill>
                <a:prstClr val="black"/>
              </a:solidFill>
              <a:cs typeface="+mn-cs"/>
            </a:endParaRPr>
          </a:p>
        </p:txBody>
      </p:sp>
      <p:sp>
        <p:nvSpPr>
          <p:cNvPr id="2" name="Titel 1"/>
          <p:cNvSpPr>
            <a:spLocks noGrp="1"/>
          </p:cNvSpPr>
          <p:nvPr>
            <p:ph type="title"/>
          </p:nvPr>
        </p:nvSpPr>
        <p:spPr>
          <a:xfrm>
            <a:off x="395536" y="620688"/>
            <a:ext cx="6856338" cy="1143000"/>
          </a:xfrm>
        </p:spPr>
        <p:txBody>
          <a:bodyPr/>
          <a:lstStyle>
            <a:lvl1pPr algn="l">
              <a:defRPr sz="2100" baseline="0">
                <a:solidFill>
                  <a:schemeClr val="accent3">
                    <a:lumMod val="60000"/>
                    <a:lumOff val="40000"/>
                  </a:schemeClr>
                </a:solidFill>
              </a:defRPr>
            </a:lvl1pPr>
          </a:lstStyle>
          <a:p>
            <a:r>
              <a:rPr lang="nl-NL" smtClean="0"/>
              <a:t>Klik om de stijl te bewerken</a:t>
            </a:r>
            <a:endParaRPr lang="nl-BE" dirty="0"/>
          </a:p>
        </p:txBody>
      </p:sp>
      <p:sp>
        <p:nvSpPr>
          <p:cNvPr id="6" name="Tijdelijke aanduiding voor datum 3"/>
          <p:cNvSpPr>
            <a:spLocks noGrp="1"/>
          </p:cNvSpPr>
          <p:nvPr>
            <p:ph type="dt" sz="half" idx="10"/>
          </p:nvPr>
        </p:nvSpPr>
        <p:spPr/>
        <p:txBody>
          <a:bodyPr/>
          <a:lstStyle>
            <a:lvl1pPr>
              <a:defRPr/>
            </a:lvl1pPr>
          </a:lstStyle>
          <a:p>
            <a:pPr>
              <a:defRPr/>
            </a:pPr>
            <a:fld id="{ED69EC3F-FD08-4809-8243-09E264959325}" type="datetimeFigureOut">
              <a:rPr lang="nl-BE">
                <a:solidFill>
                  <a:prstClr val="black">
                    <a:tint val="75000"/>
                  </a:prstClr>
                </a:solidFill>
              </a:rPr>
              <a:pPr>
                <a:defRPr/>
              </a:pPr>
              <a:t>17/10/2018</a:t>
            </a:fld>
            <a:endParaRPr lang="nl-BE">
              <a:solidFill>
                <a:prstClr val="black">
                  <a:tint val="75000"/>
                </a:prstClr>
              </a:solidFill>
            </a:endParaRPr>
          </a:p>
        </p:txBody>
      </p:sp>
      <p:sp>
        <p:nvSpPr>
          <p:cNvPr id="7" name="Tijdelijke aanduiding voor voettekst 4"/>
          <p:cNvSpPr>
            <a:spLocks noGrp="1"/>
          </p:cNvSpPr>
          <p:nvPr>
            <p:ph type="ftr" sz="quarter" idx="11"/>
          </p:nvPr>
        </p:nvSpPr>
        <p:spPr/>
        <p:txBody>
          <a:bodyPr/>
          <a:lstStyle>
            <a:lvl1pPr>
              <a:defRPr/>
            </a:lvl1pPr>
          </a:lstStyle>
          <a:p>
            <a:pPr>
              <a:defRPr/>
            </a:pPr>
            <a:endParaRPr lang="nl-BE">
              <a:solidFill>
                <a:prstClr val="black">
                  <a:tint val="75000"/>
                </a:prstClr>
              </a:solidFill>
            </a:endParaRPr>
          </a:p>
        </p:txBody>
      </p:sp>
      <p:sp>
        <p:nvSpPr>
          <p:cNvPr id="8" name="Tijdelijke aanduiding voor dianummer 5"/>
          <p:cNvSpPr>
            <a:spLocks noGrp="1"/>
          </p:cNvSpPr>
          <p:nvPr>
            <p:ph type="sldNum" sz="quarter" idx="12"/>
          </p:nvPr>
        </p:nvSpPr>
        <p:spPr/>
        <p:txBody>
          <a:bodyPr/>
          <a:lstStyle>
            <a:lvl1pPr>
              <a:defRPr/>
            </a:lvl1pPr>
          </a:lstStyle>
          <a:p>
            <a:fld id="{DD982536-6A9A-4F57-B03E-9A5739F035DE}" type="slidenum">
              <a:rPr lang="nl-BE" altLang="nl-BE"/>
              <a:pPr/>
              <a:t>‹nr.›</a:t>
            </a:fld>
            <a:endParaRPr lang="nl-BE" altLang="nl-BE"/>
          </a:p>
        </p:txBody>
      </p:sp>
    </p:spTree>
    <p:extLst>
      <p:ext uri="{BB962C8B-B14F-4D97-AF65-F5344CB8AC3E}">
        <p14:creationId xmlns:p14="http://schemas.microsoft.com/office/powerpoint/2010/main" val="1862348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2" name="Afbeelding 6" descr="PowerPoint Kop Mast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jdelijke aanduiding voor datum 3"/>
          <p:cNvSpPr>
            <a:spLocks noGrp="1"/>
          </p:cNvSpPr>
          <p:nvPr>
            <p:ph type="dt" sz="half" idx="10"/>
          </p:nvPr>
        </p:nvSpPr>
        <p:spPr/>
        <p:txBody>
          <a:bodyPr/>
          <a:lstStyle>
            <a:lvl1pPr>
              <a:defRPr/>
            </a:lvl1pPr>
          </a:lstStyle>
          <a:p>
            <a:pPr>
              <a:defRPr/>
            </a:pPr>
            <a:fld id="{05DDD75D-8FE3-4241-81A5-20BAA18195F6}" type="datetimeFigureOut">
              <a:rPr lang="nl-BE">
                <a:solidFill>
                  <a:prstClr val="black">
                    <a:tint val="75000"/>
                  </a:prstClr>
                </a:solidFill>
              </a:rPr>
              <a:pPr>
                <a:defRPr/>
              </a:pPr>
              <a:t>17/10/2018</a:t>
            </a:fld>
            <a:endParaRPr lang="nl-BE">
              <a:solidFill>
                <a:prstClr val="black">
                  <a:tint val="75000"/>
                </a:prstClr>
              </a:solidFill>
            </a:endParaRPr>
          </a:p>
        </p:txBody>
      </p:sp>
      <p:sp>
        <p:nvSpPr>
          <p:cNvPr id="4" name="Tijdelijke aanduiding voor voettekst 4"/>
          <p:cNvSpPr>
            <a:spLocks noGrp="1"/>
          </p:cNvSpPr>
          <p:nvPr>
            <p:ph type="ftr" sz="quarter" idx="11"/>
          </p:nvPr>
        </p:nvSpPr>
        <p:spPr/>
        <p:txBody>
          <a:bodyPr/>
          <a:lstStyle>
            <a:lvl1pPr>
              <a:defRPr/>
            </a:lvl1pPr>
          </a:lstStyle>
          <a:p>
            <a:pPr>
              <a:defRPr/>
            </a:pPr>
            <a:endParaRPr lang="nl-BE">
              <a:solidFill>
                <a:prstClr val="black">
                  <a:tint val="75000"/>
                </a:prstClr>
              </a:solidFill>
            </a:endParaRPr>
          </a:p>
        </p:txBody>
      </p:sp>
      <p:sp>
        <p:nvSpPr>
          <p:cNvPr id="5" name="Tijdelijke aanduiding voor dianummer 5"/>
          <p:cNvSpPr>
            <a:spLocks noGrp="1"/>
          </p:cNvSpPr>
          <p:nvPr>
            <p:ph type="sldNum" sz="quarter" idx="12"/>
          </p:nvPr>
        </p:nvSpPr>
        <p:spPr/>
        <p:txBody>
          <a:bodyPr/>
          <a:lstStyle>
            <a:lvl1pPr>
              <a:defRPr/>
            </a:lvl1pPr>
          </a:lstStyle>
          <a:p>
            <a:fld id="{81B6A2FC-217B-4B5F-9C55-37A9E76EC270}" type="slidenum">
              <a:rPr lang="nl-BE" altLang="nl-BE"/>
              <a:pPr/>
              <a:t>‹nr.›</a:t>
            </a:fld>
            <a:endParaRPr lang="nl-BE" altLang="nl-BE"/>
          </a:p>
        </p:txBody>
      </p:sp>
    </p:spTree>
    <p:extLst>
      <p:ext uri="{BB962C8B-B14F-4D97-AF65-F5344CB8AC3E}">
        <p14:creationId xmlns:p14="http://schemas.microsoft.com/office/powerpoint/2010/main" val="1913561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92118" y="785794"/>
            <a:ext cx="3008313" cy="1162050"/>
          </a:xfrm>
        </p:spPr>
        <p:txBody>
          <a:bodyPr anchor="b"/>
          <a:lstStyle>
            <a:lvl1pPr algn="l">
              <a:defRPr sz="1500" b="1" baseline="0">
                <a:solidFill>
                  <a:schemeClr val="bg1">
                    <a:lumMod val="95000"/>
                  </a:schemeClr>
                </a:solidFill>
              </a:defRPr>
            </a:lvl1pPr>
          </a:lstStyle>
          <a:p>
            <a:r>
              <a:rPr lang="nl-NL" smtClean="0"/>
              <a:t>Klik om de stijl te bewerken</a:t>
            </a:r>
            <a:endParaRPr lang="nl-BE" dirty="0"/>
          </a:p>
        </p:txBody>
      </p:sp>
      <p:sp>
        <p:nvSpPr>
          <p:cNvPr id="3" name="Tijdelijke aanduiding voor inhoud 2"/>
          <p:cNvSpPr>
            <a:spLocks noGrp="1"/>
          </p:cNvSpPr>
          <p:nvPr>
            <p:ph idx="1"/>
          </p:nvPr>
        </p:nvSpPr>
        <p:spPr>
          <a:xfrm>
            <a:off x="3575051" y="2000240"/>
            <a:ext cx="5111751" cy="41259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Tijdelijke aanduiding voor tekst 3"/>
          <p:cNvSpPr>
            <a:spLocks noGrp="1"/>
          </p:cNvSpPr>
          <p:nvPr>
            <p:ph type="body" sz="half" idx="2"/>
          </p:nvPr>
        </p:nvSpPr>
        <p:spPr>
          <a:xfrm>
            <a:off x="457202" y="2000240"/>
            <a:ext cx="3008313" cy="4125924"/>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B8C1B1E8-3901-41D4-A25E-6BEEA1FEB92E}" type="datetimeFigureOut">
              <a:rPr lang="nl-BE">
                <a:solidFill>
                  <a:prstClr val="black">
                    <a:tint val="75000"/>
                  </a:prstClr>
                </a:solidFill>
              </a:rPr>
              <a:pPr>
                <a:defRPr/>
              </a:pPr>
              <a:t>17/10/2018</a:t>
            </a:fld>
            <a:endParaRPr lang="nl-BE">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nl-BE">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fld id="{F16E0F42-8365-48AE-9507-4BCA80E04B93}" type="slidenum">
              <a:rPr lang="nl-BE" altLang="nl-BE"/>
              <a:pPr/>
              <a:t>‹nr.›</a:t>
            </a:fld>
            <a:endParaRPr lang="nl-BE" altLang="nl-BE"/>
          </a:p>
        </p:txBody>
      </p:sp>
    </p:spTree>
    <p:extLst>
      <p:ext uri="{BB962C8B-B14F-4D97-AF65-F5344CB8AC3E}">
        <p14:creationId xmlns:p14="http://schemas.microsoft.com/office/powerpoint/2010/main" val="2114969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solidFill>
                  <a:srgbClr val="1C3076"/>
                </a:solidFill>
              </a:defRPr>
            </a:lvl1pPr>
          </a:lstStyle>
          <a:p>
            <a:r>
              <a:rPr lang="nl-NL" smtClean="0"/>
              <a:t>Klik om de stijl te bewerken</a:t>
            </a:r>
            <a:endParaRPr lang="nl-BE"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pPr>
              <a:defRPr/>
            </a:pPr>
            <a:fld id="{5DF6F8F2-D712-48F9-BD80-E8754A03D518}" type="datetimeFigureOut">
              <a:rPr lang="nl-BE"/>
              <a:pPr>
                <a:defRPr/>
              </a:pPr>
              <a:t>17/10/2018</a:t>
            </a:fld>
            <a:endParaRPr lang="nl-BE"/>
          </a:p>
        </p:txBody>
      </p:sp>
      <p:sp>
        <p:nvSpPr>
          <p:cNvPr id="5" name="Tijdelijke aanduiding voor voettekst 4"/>
          <p:cNvSpPr>
            <a:spLocks noGrp="1"/>
          </p:cNvSpPr>
          <p:nvPr>
            <p:ph type="ftr" sz="quarter" idx="11"/>
          </p:nvPr>
        </p:nvSpPr>
        <p:spPr/>
        <p:txBody>
          <a:bodyPr/>
          <a:lstStyle>
            <a:lvl1pPr>
              <a:defRPr/>
            </a:lvl1pPr>
          </a:lstStyle>
          <a:p>
            <a:pPr>
              <a:defRPr/>
            </a:pPr>
            <a:endParaRPr lang="nl-BE"/>
          </a:p>
        </p:txBody>
      </p:sp>
      <p:sp>
        <p:nvSpPr>
          <p:cNvPr id="6" name="Tijdelijke aanduiding voor dianummer 5"/>
          <p:cNvSpPr>
            <a:spLocks noGrp="1"/>
          </p:cNvSpPr>
          <p:nvPr>
            <p:ph type="sldNum" sz="quarter" idx="12"/>
          </p:nvPr>
        </p:nvSpPr>
        <p:spPr/>
        <p:txBody>
          <a:bodyPr/>
          <a:lstStyle>
            <a:lvl1pPr>
              <a:defRPr/>
            </a:lvl1pPr>
          </a:lstStyle>
          <a:p>
            <a:pPr>
              <a:defRPr/>
            </a:pPr>
            <a:fld id="{4A05DF61-C048-489D-BE69-D60155F354BE}" type="slidenum">
              <a:rPr lang="nl-BE" altLang="nl-BE" smtClean="0"/>
              <a:pPr>
                <a:defRPr/>
              </a:pPr>
              <a:t>‹nr.›</a:t>
            </a:fld>
            <a:endParaRPr lang="nl-BE" altLang="nl-BE"/>
          </a:p>
        </p:txBody>
      </p:sp>
    </p:spTree>
    <p:extLst>
      <p:ext uri="{BB962C8B-B14F-4D97-AF65-F5344CB8AC3E}">
        <p14:creationId xmlns:p14="http://schemas.microsoft.com/office/powerpoint/2010/main" val="810950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8"/>
          </a:xfrm>
        </p:spPr>
        <p:txBody>
          <a:bodyPr anchor="b"/>
          <a:lstStyle>
            <a:lvl1pPr algn="l">
              <a:defRPr sz="15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nl-NL" noProof="0" smtClean="0"/>
              <a:t>Klik op het pictogram als u een afbeelding wilt toevoegen</a:t>
            </a:r>
            <a:endParaRPr lang="nl-BE" noProof="0"/>
          </a:p>
        </p:txBody>
      </p:sp>
      <p:sp>
        <p:nvSpPr>
          <p:cNvPr id="4" name="Tijdelijke aanduiding voor tekst 3"/>
          <p:cNvSpPr>
            <a:spLocks noGrp="1"/>
          </p:cNvSpPr>
          <p:nvPr>
            <p:ph type="body" sz="half" idx="2"/>
          </p:nvPr>
        </p:nvSpPr>
        <p:spPr>
          <a:xfrm>
            <a:off x="1792288" y="5367339"/>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1A8D3E66-FBE7-4B80-95E7-29B995488133}" type="datetimeFigureOut">
              <a:rPr lang="nl-BE">
                <a:solidFill>
                  <a:prstClr val="black">
                    <a:tint val="75000"/>
                  </a:prstClr>
                </a:solidFill>
              </a:rPr>
              <a:pPr>
                <a:defRPr/>
              </a:pPr>
              <a:t>17/10/2018</a:t>
            </a:fld>
            <a:endParaRPr lang="nl-BE">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nl-BE">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fld id="{0D6F4A84-9BDB-452F-9257-0E6167317B1D}" type="slidenum">
              <a:rPr lang="nl-BE" altLang="nl-BE"/>
              <a:pPr/>
              <a:t>‹nr.›</a:t>
            </a:fld>
            <a:endParaRPr lang="nl-BE" altLang="nl-BE"/>
          </a:p>
        </p:txBody>
      </p:sp>
    </p:spTree>
    <p:extLst>
      <p:ext uri="{BB962C8B-B14F-4D97-AF65-F5344CB8AC3E}">
        <p14:creationId xmlns:p14="http://schemas.microsoft.com/office/powerpoint/2010/main" val="26896197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043758" cy="1143000"/>
          </a:xfrm>
        </p:spPr>
        <p:txBody>
          <a:bodyPr/>
          <a:lstStyle>
            <a:lvl1pPr>
              <a:defRPr baseline="0">
                <a:solidFill>
                  <a:schemeClr val="accent3">
                    <a:lumMod val="60000"/>
                    <a:lumOff val="40000"/>
                  </a:schemeClr>
                </a:solidFill>
              </a:defRPr>
            </a:lvl1pPr>
          </a:lstStyle>
          <a:p>
            <a:r>
              <a:rPr lang="nl-NL" smtClean="0"/>
              <a:t>Klik om de stijl te bewerken</a:t>
            </a:r>
            <a:endParaRPr lang="nl-BE" dirty="0"/>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pPr>
              <a:defRPr/>
            </a:pPr>
            <a:fld id="{919005BB-A01A-4F46-9FA4-2242DF3AF551}" type="datetimeFigureOut">
              <a:rPr lang="nl-BE">
                <a:solidFill>
                  <a:prstClr val="black">
                    <a:tint val="75000"/>
                  </a:prstClr>
                </a:solidFill>
              </a:rPr>
              <a:pPr>
                <a:defRPr/>
              </a:pPr>
              <a:t>17/10/2018</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fld id="{0840BD5A-8792-42D9-AD5A-880FF0B0B706}" type="slidenum">
              <a:rPr lang="nl-BE" altLang="nl-BE"/>
              <a:pPr/>
              <a:t>‹nr.›</a:t>
            </a:fld>
            <a:endParaRPr lang="nl-BE" altLang="nl-BE"/>
          </a:p>
        </p:txBody>
      </p:sp>
    </p:spTree>
    <p:extLst>
      <p:ext uri="{BB962C8B-B14F-4D97-AF65-F5344CB8AC3E}">
        <p14:creationId xmlns:p14="http://schemas.microsoft.com/office/powerpoint/2010/main" val="204954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41"/>
            <a:ext cx="2057400" cy="5851525"/>
          </a:xfrm>
        </p:spPr>
        <p:txBody>
          <a:bodyPr vert="eaVert"/>
          <a:lstStyle>
            <a:lvl1pPr algn="r">
              <a:defRPr sz="3300">
                <a:solidFill>
                  <a:schemeClr val="accent3">
                    <a:lumMod val="60000"/>
                    <a:lumOff val="40000"/>
                  </a:schemeClr>
                </a:solidFill>
              </a:defRPr>
            </a:lvl1pPr>
          </a:lstStyle>
          <a:p>
            <a:r>
              <a:rPr lang="nl-NL" smtClean="0"/>
              <a:t>Klik om de stijl te bewerken</a:t>
            </a:r>
            <a:endParaRPr lang="nl-BE" dirty="0"/>
          </a:p>
        </p:txBody>
      </p:sp>
      <p:sp>
        <p:nvSpPr>
          <p:cNvPr id="3" name="Tijdelijke aanduiding voor verticale tekst 2"/>
          <p:cNvSpPr>
            <a:spLocks noGrp="1"/>
          </p:cNvSpPr>
          <p:nvPr>
            <p:ph type="body" orient="vert" idx="1"/>
          </p:nvPr>
        </p:nvSpPr>
        <p:spPr>
          <a:xfrm>
            <a:off x="457200" y="274641"/>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pPr>
              <a:defRPr/>
            </a:pPr>
            <a:fld id="{C58AE679-D22B-400E-BA3C-3357BF160DD9}" type="datetimeFigureOut">
              <a:rPr lang="nl-BE">
                <a:solidFill>
                  <a:prstClr val="black">
                    <a:tint val="75000"/>
                  </a:prstClr>
                </a:solidFill>
              </a:rPr>
              <a:pPr>
                <a:defRPr/>
              </a:pPr>
              <a:t>17/10/2018</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fld id="{EBF29C42-472F-4BD7-BB77-9A21E177B1C7}" type="slidenum">
              <a:rPr lang="nl-BE" altLang="nl-BE"/>
              <a:pPr/>
              <a:t>‹nr.›</a:t>
            </a:fld>
            <a:endParaRPr lang="nl-BE" altLang="nl-BE"/>
          </a:p>
        </p:txBody>
      </p:sp>
    </p:spTree>
    <p:extLst>
      <p:ext uri="{BB962C8B-B14F-4D97-AF65-F5344CB8AC3E}">
        <p14:creationId xmlns:p14="http://schemas.microsoft.com/office/powerpoint/2010/main" val="12105548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el, inhoud en 2 inhoudselemente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229600" cy="838200"/>
          </a:xfrm>
          <a:prstGeom prst="rect">
            <a:avLst/>
          </a:prstGeom>
        </p:spPr>
        <p:txBody>
          <a:bodyPr lIns="91435" tIns="45718" rIns="91435" bIns="45718"/>
          <a:lstStyle/>
          <a:p>
            <a:r>
              <a:rPr lang="nl-NL" smtClean="0"/>
              <a:t>Klik om de stijl te bewerken</a:t>
            </a:r>
            <a:endParaRPr lang="en-US"/>
          </a:p>
        </p:txBody>
      </p:sp>
      <p:sp>
        <p:nvSpPr>
          <p:cNvPr id="3" name="Content Placeholder 2"/>
          <p:cNvSpPr>
            <a:spLocks noGrp="1"/>
          </p:cNvSpPr>
          <p:nvPr>
            <p:ph sz="half" idx="1"/>
          </p:nvPr>
        </p:nvSpPr>
        <p:spPr>
          <a:xfrm>
            <a:off x="457200" y="1552578"/>
            <a:ext cx="4038600" cy="4138613"/>
          </a:xfrm>
          <a:prstGeom prst="rect">
            <a:avLst/>
          </a:prstGeom>
        </p:spPr>
        <p:txBody>
          <a:bodyPr lIns="91435" tIns="45718" rIns="91435" bIns="45718"/>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Content Placeholder 3"/>
          <p:cNvSpPr>
            <a:spLocks noGrp="1"/>
          </p:cNvSpPr>
          <p:nvPr>
            <p:ph sz="quarter" idx="2"/>
          </p:nvPr>
        </p:nvSpPr>
        <p:spPr>
          <a:xfrm>
            <a:off x="4648200" y="1552577"/>
            <a:ext cx="4038600" cy="1992313"/>
          </a:xfrm>
          <a:prstGeom prst="rect">
            <a:avLst/>
          </a:prstGeom>
        </p:spPr>
        <p:txBody>
          <a:bodyPr lIns="91435" tIns="45718" rIns="91435" bIns="45718"/>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Content Placeholder 4"/>
          <p:cNvSpPr>
            <a:spLocks noGrp="1"/>
          </p:cNvSpPr>
          <p:nvPr>
            <p:ph sz="quarter" idx="3"/>
          </p:nvPr>
        </p:nvSpPr>
        <p:spPr>
          <a:xfrm>
            <a:off x="4648200" y="3697288"/>
            <a:ext cx="4038600" cy="1993900"/>
          </a:xfrm>
          <a:prstGeom prst="rect">
            <a:avLst/>
          </a:prstGeom>
        </p:spPr>
        <p:txBody>
          <a:bodyPr lIns="91435" tIns="45718" rIns="91435" bIns="45718"/>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Rectangle 9"/>
          <p:cNvSpPr>
            <a:spLocks noGrp="1" noChangeArrowheads="1"/>
          </p:cNvSpPr>
          <p:nvPr>
            <p:ph type="sldNum" sz="quarter" idx="10"/>
          </p:nvPr>
        </p:nvSpPr>
        <p:spPr/>
        <p:txBody>
          <a:bodyPr/>
          <a:lstStyle>
            <a:lvl1pPr>
              <a:defRPr/>
            </a:lvl1pPr>
          </a:lstStyle>
          <a:p>
            <a:fld id="{6CABE464-F709-42B0-9910-79DB8508B203}" type="slidenum">
              <a:rPr lang="en-GB" altLang="nl-BE"/>
              <a:pPr/>
              <a:t>‹nr.›</a:t>
            </a:fld>
            <a:endParaRPr lang="en-GB" altLang="nl-BE"/>
          </a:p>
        </p:txBody>
      </p:sp>
    </p:spTree>
    <p:extLst>
      <p:ext uri="{BB962C8B-B14F-4D97-AF65-F5344CB8AC3E}">
        <p14:creationId xmlns:p14="http://schemas.microsoft.com/office/powerpoint/2010/main" val="409155321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4" name="Afbeelding 7" descr="PowerPoint Kop Mast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85800" y="2130428"/>
            <a:ext cx="7772400" cy="1470025"/>
          </a:xfrm>
        </p:spPr>
        <p:txBody>
          <a:bodyPr/>
          <a:lstStyle>
            <a:lvl1pPr>
              <a:defRPr>
                <a:solidFill>
                  <a:schemeClr val="accent3">
                    <a:lumMod val="60000"/>
                    <a:lumOff val="40000"/>
                  </a:schemeClr>
                </a:solidFill>
              </a:defRPr>
            </a:lvl1pPr>
          </a:lstStyle>
          <a:p>
            <a:r>
              <a:rPr lang="nl-NL" smtClean="0"/>
              <a:t>Klik om de stijl te bewerken</a:t>
            </a:r>
            <a:endParaRPr lang="nl-BE" dirty="0"/>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l-NL" smtClean="0"/>
              <a:t>Klik om de ondertitelstijl van het model te bewerken</a:t>
            </a:r>
            <a:endParaRPr lang="nl-BE"/>
          </a:p>
        </p:txBody>
      </p:sp>
      <p:sp>
        <p:nvSpPr>
          <p:cNvPr id="5" name="Tijdelijke aanduiding voor datum 3"/>
          <p:cNvSpPr>
            <a:spLocks noGrp="1"/>
          </p:cNvSpPr>
          <p:nvPr>
            <p:ph type="dt" sz="half" idx="10"/>
          </p:nvPr>
        </p:nvSpPr>
        <p:spPr/>
        <p:txBody>
          <a:bodyPr/>
          <a:lstStyle>
            <a:lvl1pPr>
              <a:defRPr/>
            </a:lvl1pPr>
          </a:lstStyle>
          <a:p>
            <a:pPr>
              <a:defRPr/>
            </a:pPr>
            <a:fld id="{8C5DE758-505C-4D95-AF61-AAE7D1CDBD5A}" type="datetimeFigureOut">
              <a:rPr lang="nl-BE">
                <a:solidFill>
                  <a:prstClr val="black">
                    <a:tint val="75000"/>
                  </a:prstClr>
                </a:solidFill>
              </a:rPr>
              <a:pPr>
                <a:defRPr/>
              </a:pPr>
              <a:t>17/10/2018</a:t>
            </a:fld>
            <a:endParaRPr lang="nl-BE">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nl-BE">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fld id="{746446BF-AC58-4ADC-ABC5-8C463D2A90A3}" type="slidenum">
              <a:rPr lang="nl-BE" altLang="nl-BE"/>
              <a:pPr/>
              <a:t>‹nr.›</a:t>
            </a:fld>
            <a:endParaRPr lang="nl-BE" altLang="nl-BE"/>
          </a:p>
        </p:txBody>
      </p:sp>
    </p:spTree>
    <p:extLst>
      <p:ext uri="{BB962C8B-B14F-4D97-AF65-F5344CB8AC3E}">
        <p14:creationId xmlns:p14="http://schemas.microsoft.com/office/powerpoint/2010/main" val="27815310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4" name="Afbeelding 7" descr="PowerPoint Kop Mast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lvl1pPr algn="l">
              <a:defRPr>
                <a:solidFill>
                  <a:schemeClr val="accent3">
                    <a:lumMod val="60000"/>
                    <a:lumOff val="40000"/>
                  </a:schemeClr>
                </a:solidFill>
              </a:defRPr>
            </a:lvl1pPr>
          </a:lstStyle>
          <a:p>
            <a:r>
              <a:rPr lang="nl-NL" smtClean="0"/>
              <a:t>Klik om de stijl te bewerken</a:t>
            </a:r>
            <a:endParaRPr lang="nl-BE"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3"/>
          <p:cNvSpPr>
            <a:spLocks noGrp="1"/>
          </p:cNvSpPr>
          <p:nvPr>
            <p:ph type="dt" sz="half" idx="10"/>
          </p:nvPr>
        </p:nvSpPr>
        <p:spPr/>
        <p:txBody>
          <a:bodyPr/>
          <a:lstStyle>
            <a:lvl1pPr>
              <a:defRPr/>
            </a:lvl1pPr>
          </a:lstStyle>
          <a:p>
            <a:pPr>
              <a:defRPr/>
            </a:pPr>
            <a:fld id="{6F07BD8B-10AF-47DC-8530-369678F6B28D}" type="datetimeFigureOut">
              <a:rPr lang="nl-BE">
                <a:solidFill>
                  <a:prstClr val="black">
                    <a:tint val="75000"/>
                  </a:prstClr>
                </a:solidFill>
              </a:rPr>
              <a:pPr>
                <a:defRPr/>
              </a:pPr>
              <a:t>17/10/2018</a:t>
            </a:fld>
            <a:endParaRPr lang="nl-BE">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nl-BE">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fld id="{518DEC35-9EF0-406E-AE58-CD09396BBC4B}" type="slidenum">
              <a:rPr lang="nl-BE" altLang="nl-BE"/>
              <a:pPr/>
              <a:t>‹nr.›</a:t>
            </a:fld>
            <a:endParaRPr lang="nl-BE" altLang="nl-BE"/>
          </a:p>
        </p:txBody>
      </p:sp>
    </p:spTree>
    <p:extLst>
      <p:ext uri="{BB962C8B-B14F-4D97-AF65-F5344CB8AC3E}">
        <p14:creationId xmlns:p14="http://schemas.microsoft.com/office/powerpoint/2010/main" val="21914203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4" name="Afbeelding 7" descr="PowerPoint Kop Mast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714348" y="2714623"/>
            <a:ext cx="7772400" cy="1362075"/>
          </a:xfrm>
        </p:spPr>
        <p:txBody>
          <a:bodyPr anchor="t">
            <a:normAutofit/>
          </a:bodyPr>
          <a:lstStyle>
            <a:lvl1pPr algn="l">
              <a:defRPr sz="2700" b="0" cap="none" baseline="0">
                <a:solidFill>
                  <a:schemeClr val="bg1">
                    <a:lumMod val="95000"/>
                  </a:schemeClr>
                </a:solidFill>
                <a:latin typeface="+mn-lt"/>
              </a:defRPr>
            </a:lvl1pPr>
          </a:lstStyle>
          <a:p>
            <a:r>
              <a:rPr lang="nl-NL" smtClean="0"/>
              <a:t>Klik om de stijl te bewerken</a:t>
            </a:r>
            <a:endParaRPr lang="nl-BE" dirty="0"/>
          </a:p>
        </p:txBody>
      </p:sp>
      <p:sp>
        <p:nvSpPr>
          <p:cNvPr id="3" name="Tijdelijke aanduiding voor tekst 2"/>
          <p:cNvSpPr>
            <a:spLocks noGrp="1"/>
          </p:cNvSpPr>
          <p:nvPr>
            <p:ph type="body" idx="1"/>
          </p:nvPr>
        </p:nvSpPr>
        <p:spPr>
          <a:xfrm>
            <a:off x="714348" y="1785927"/>
            <a:ext cx="7772400" cy="500066"/>
          </a:xfrm>
        </p:spPr>
        <p:txBody>
          <a:bodyPr anchor="b">
            <a:noAutofit/>
          </a:bodyPr>
          <a:lstStyle>
            <a:lvl1pPr marL="0" indent="0">
              <a:buNone/>
              <a:defRPr sz="3000">
                <a:solidFill>
                  <a:schemeClr val="bg1">
                    <a:lumMod val="9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C951FE0A-B8E0-48FB-B2A3-485AEB2891C6}" type="datetimeFigureOut">
              <a:rPr lang="nl-BE">
                <a:solidFill>
                  <a:prstClr val="black">
                    <a:tint val="75000"/>
                  </a:prstClr>
                </a:solidFill>
              </a:rPr>
              <a:pPr>
                <a:defRPr/>
              </a:pPr>
              <a:t>17/10/2018</a:t>
            </a:fld>
            <a:endParaRPr lang="nl-BE">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nl-BE">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fld id="{4985C900-AE6D-4223-976D-6C1AA9D24729}" type="slidenum">
              <a:rPr lang="nl-BE" altLang="nl-BE"/>
              <a:pPr/>
              <a:t>‹nr.›</a:t>
            </a:fld>
            <a:endParaRPr lang="nl-BE" altLang="nl-BE"/>
          </a:p>
        </p:txBody>
      </p:sp>
    </p:spTree>
    <p:extLst>
      <p:ext uri="{BB962C8B-B14F-4D97-AF65-F5344CB8AC3E}">
        <p14:creationId xmlns:p14="http://schemas.microsoft.com/office/powerpoint/2010/main" val="30372349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sz="3000">
                <a:solidFill>
                  <a:schemeClr val="accent3">
                    <a:lumMod val="60000"/>
                    <a:lumOff val="40000"/>
                  </a:schemeClr>
                </a:solidFill>
              </a:defRPr>
            </a:lvl1pPr>
          </a:lstStyle>
          <a:p>
            <a:r>
              <a:rPr lang="nl-NL" smtClean="0"/>
              <a:t>Klik om de stijl te bewerken</a:t>
            </a:r>
            <a:endParaRPr lang="nl-BE" dirty="0"/>
          </a:p>
        </p:txBody>
      </p:sp>
      <p:sp>
        <p:nvSpPr>
          <p:cNvPr id="3" name="Tijdelijke aanduiding voor inhoud 2"/>
          <p:cNvSpPr>
            <a:spLocks noGrp="1"/>
          </p:cNvSpPr>
          <p:nvPr>
            <p:ph sz="half" idx="1"/>
          </p:nvPr>
        </p:nvSpPr>
        <p:spPr>
          <a:xfrm>
            <a:off x="457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3"/>
          <p:cNvSpPr>
            <a:spLocks noGrp="1"/>
          </p:cNvSpPr>
          <p:nvPr>
            <p:ph type="dt" sz="half" idx="10"/>
          </p:nvPr>
        </p:nvSpPr>
        <p:spPr/>
        <p:txBody>
          <a:bodyPr/>
          <a:lstStyle>
            <a:lvl1pPr>
              <a:defRPr/>
            </a:lvl1pPr>
          </a:lstStyle>
          <a:p>
            <a:pPr>
              <a:defRPr/>
            </a:pPr>
            <a:fld id="{DB34B6E6-AFAC-4CF9-B96E-6A07F2DEB797}" type="datetimeFigureOut">
              <a:rPr lang="nl-BE">
                <a:solidFill>
                  <a:prstClr val="black">
                    <a:tint val="75000"/>
                  </a:prstClr>
                </a:solidFill>
              </a:rPr>
              <a:pPr>
                <a:defRPr/>
              </a:pPr>
              <a:t>17/10/2018</a:t>
            </a:fld>
            <a:endParaRPr lang="nl-BE">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nl-BE">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fld id="{D2231A6E-0D29-447B-B78A-227F7E54C2B5}" type="slidenum">
              <a:rPr lang="nl-BE" altLang="nl-BE"/>
              <a:pPr/>
              <a:t>‹nr.›</a:t>
            </a:fld>
            <a:endParaRPr lang="nl-BE" altLang="nl-BE"/>
          </a:p>
        </p:txBody>
      </p:sp>
    </p:spTree>
    <p:extLst>
      <p:ext uri="{BB962C8B-B14F-4D97-AF65-F5344CB8AC3E}">
        <p14:creationId xmlns:p14="http://schemas.microsoft.com/office/powerpoint/2010/main" val="19424235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solidFill>
                  <a:schemeClr val="accent3">
                    <a:lumMod val="60000"/>
                    <a:lumOff val="40000"/>
                  </a:schemeClr>
                </a:solidFill>
              </a:defRPr>
            </a:lvl1pPr>
          </a:lstStyle>
          <a:p>
            <a:r>
              <a:rPr lang="nl-NL" smtClean="0"/>
              <a:t>Klik om de stijl te bewerken</a:t>
            </a:r>
            <a:endParaRPr lang="nl-BE" dirty="0"/>
          </a:p>
        </p:txBody>
      </p:sp>
      <p:sp>
        <p:nvSpPr>
          <p:cNvPr id="3" name="Tijdelijke aanduiding voor tekst 2"/>
          <p:cNvSpPr>
            <a:spLocks noGrp="1"/>
          </p:cNvSpPr>
          <p:nvPr>
            <p:ph type="body" idx="1"/>
          </p:nvPr>
        </p:nvSpPr>
        <p:spPr>
          <a:xfrm>
            <a:off x="457202"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smtClean="0"/>
              <a:t>Klik om de modelstijlen te bewerken</a:t>
            </a:r>
          </a:p>
        </p:txBody>
      </p:sp>
      <p:sp>
        <p:nvSpPr>
          <p:cNvPr id="4" name="Tijdelijke aanduiding voor inhoud 3"/>
          <p:cNvSpPr>
            <a:spLocks noGrp="1"/>
          </p:cNvSpPr>
          <p:nvPr>
            <p:ph sz="half" idx="2"/>
          </p:nvPr>
        </p:nvSpPr>
        <p:spPr>
          <a:xfrm>
            <a:off x="457202"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3"/>
          <p:cNvSpPr>
            <a:spLocks noGrp="1"/>
          </p:cNvSpPr>
          <p:nvPr>
            <p:ph type="dt" sz="half" idx="10"/>
          </p:nvPr>
        </p:nvSpPr>
        <p:spPr/>
        <p:txBody>
          <a:bodyPr/>
          <a:lstStyle>
            <a:lvl1pPr>
              <a:defRPr/>
            </a:lvl1pPr>
          </a:lstStyle>
          <a:p>
            <a:pPr>
              <a:defRPr/>
            </a:pPr>
            <a:fld id="{6E3FE10F-9BDF-469D-9853-216917B1829E}" type="datetimeFigureOut">
              <a:rPr lang="nl-BE">
                <a:solidFill>
                  <a:prstClr val="black">
                    <a:tint val="75000"/>
                  </a:prstClr>
                </a:solidFill>
              </a:rPr>
              <a:pPr>
                <a:defRPr/>
              </a:pPr>
              <a:t>17/10/2018</a:t>
            </a:fld>
            <a:endParaRPr lang="nl-BE">
              <a:solidFill>
                <a:prstClr val="black">
                  <a:tint val="75000"/>
                </a:prstClr>
              </a:solidFill>
            </a:endParaRPr>
          </a:p>
        </p:txBody>
      </p:sp>
      <p:sp>
        <p:nvSpPr>
          <p:cNvPr id="8" name="Tijdelijke aanduiding voor voettekst 4"/>
          <p:cNvSpPr>
            <a:spLocks noGrp="1"/>
          </p:cNvSpPr>
          <p:nvPr>
            <p:ph type="ftr" sz="quarter" idx="11"/>
          </p:nvPr>
        </p:nvSpPr>
        <p:spPr/>
        <p:txBody>
          <a:bodyPr/>
          <a:lstStyle>
            <a:lvl1pPr>
              <a:defRPr/>
            </a:lvl1pPr>
          </a:lstStyle>
          <a:p>
            <a:pPr>
              <a:defRPr/>
            </a:pPr>
            <a:endParaRPr lang="nl-BE">
              <a:solidFill>
                <a:prstClr val="black">
                  <a:tint val="75000"/>
                </a:prstClr>
              </a:solidFill>
            </a:endParaRPr>
          </a:p>
        </p:txBody>
      </p:sp>
      <p:sp>
        <p:nvSpPr>
          <p:cNvPr id="9" name="Tijdelijke aanduiding voor dianummer 5"/>
          <p:cNvSpPr>
            <a:spLocks noGrp="1"/>
          </p:cNvSpPr>
          <p:nvPr>
            <p:ph type="sldNum" sz="quarter" idx="12"/>
          </p:nvPr>
        </p:nvSpPr>
        <p:spPr/>
        <p:txBody>
          <a:bodyPr/>
          <a:lstStyle>
            <a:lvl1pPr>
              <a:defRPr/>
            </a:lvl1pPr>
          </a:lstStyle>
          <a:p>
            <a:fld id="{6503993B-84E5-4392-AEA1-259DE8B35980}" type="slidenum">
              <a:rPr lang="nl-BE" altLang="nl-BE"/>
              <a:pPr/>
              <a:t>‹nr.›</a:t>
            </a:fld>
            <a:endParaRPr lang="nl-BE" altLang="nl-BE"/>
          </a:p>
        </p:txBody>
      </p:sp>
    </p:spTree>
    <p:extLst>
      <p:ext uri="{BB962C8B-B14F-4D97-AF65-F5344CB8AC3E}">
        <p14:creationId xmlns:p14="http://schemas.microsoft.com/office/powerpoint/2010/main" val="3961127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3" name="Afbeelding 6" descr="PowerPoint Kop Mast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noChangeArrowheads="1"/>
          </p:cNvSpPr>
          <p:nvPr/>
        </p:nvSpPr>
        <p:spPr bwMode="auto">
          <a:xfrm>
            <a:off x="517526" y="3189675"/>
            <a:ext cx="184731"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nl-BE" altLang="nl-BE" sz="750" smtClean="0">
                <a:solidFill>
                  <a:prstClr val="black"/>
                </a:solidFill>
                <a:cs typeface="Times New Roman" pitchFamily="18" charset="0"/>
              </a:rPr>
              <a:t/>
            </a:r>
            <a:br>
              <a:rPr lang="nl-BE" altLang="nl-BE" sz="750" smtClean="0">
                <a:solidFill>
                  <a:prstClr val="black"/>
                </a:solidFill>
                <a:cs typeface="Times New Roman" pitchFamily="18" charset="0"/>
              </a:rPr>
            </a:br>
            <a:endParaRPr lang="nl-BE" altLang="nl-BE" sz="600" smtClean="0">
              <a:solidFill>
                <a:prstClr val="black"/>
              </a:solidFill>
              <a:cs typeface="+mn-cs"/>
            </a:endParaRPr>
          </a:p>
          <a:p>
            <a:pPr>
              <a:defRPr/>
            </a:pPr>
            <a:endParaRPr lang="nl-BE" altLang="nl-BE" smtClean="0">
              <a:solidFill>
                <a:prstClr val="black"/>
              </a:solidFill>
              <a:cs typeface="+mn-cs"/>
            </a:endParaRPr>
          </a:p>
        </p:txBody>
      </p:sp>
      <p:sp>
        <p:nvSpPr>
          <p:cNvPr id="5" name="Rectangle 6"/>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nl-BE" altLang="nl-BE" smtClean="0">
              <a:solidFill>
                <a:prstClr val="black"/>
              </a:solidFill>
              <a:cs typeface="+mn-cs"/>
            </a:endParaRPr>
          </a:p>
        </p:txBody>
      </p:sp>
      <p:sp>
        <p:nvSpPr>
          <p:cNvPr id="2" name="Titel 1"/>
          <p:cNvSpPr>
            <a:spLocks noGrp="1"/>
          </p:cNvSpPr>
          <p:nvPr>
            <p:ph type="title"/>
          </p:nvPr>
        </p:nvSpPr>
        <p:spPr>
          <a:xfrm>
            <a:off x="395536" y="620688"/>
            <a:ext cx="6856338" cy="1143000"/>
          </a:xfrm>
        </p:spPr>
        <p:txBody>
          <a:bodyPr/>
          <a:lstStyle>
            <a:lvl1pPr algn="l">
              <a:defRPr sz="2100" baseline="0">
                <a:solidFill>
                  <a:schemeClr val="accent3">
                    <a:lumMod val="60000"/>
                    <a:lumOff val="40000"/>
                  </a:schemeClr>
                </a:solidFill>
              </a:defRPr>
            </a:lvl1pPr>
          </a:lstStyle>
          <a:p>
            <a:r>
              <a:rPr lang="nl-NL" smtClean="0"/>
              <a:t>Klik om de stijl te bewerken</a:t>
            </a:r>
            <a:endParaRPr lang="nl-BE" dirty="0"/>
          </a:p>
        </p:txBody>
      </p:sp>
      <p:sp>
        <p:nvSpPr>
          <p:cNvPr id="6" name="Tijdelijke aanduiding voor datum 3"/>
          <p:cNvSpPr>
            <a:spLocks noGrp="1"/>
          </p:cNvSpPr>
          <p:nvPr>
            <p:ph type="dt" sz="half" idx="10"/>
          </p:nvPr>
        </p:nvSpPr>
        <p:spPr/>
        <p:txBody>
          <a:bodyPr/>
          <a:lstStyle>
            <a:lvl1pPr>
              <a:defRPr/>
            </a:lvl1pPr>
          </a:lstStyle>
          <a:p>
            <a:pPr>
              <a:defRPr/>
            </a:pPr>
            <a:fld id="{ED69EC3F-FD08-4809-8243-09E264959325}" type="datetimeFigureOut">
              <a:rPr lang="nl-BE">
                <a:solidFill>
                  <a:prstClr val="black">
                    <a:tint val="75000"/>
                  </a:prstClr>
                </a:solidFill>
              </a:rPr>
              <a:pPr>
                <a:defRPr/>
              </a:pPr>
              <a:t>17/10/2018</a:t>
            </a:fld>
            <a:endParaRPr lang="nl-BE">
              <a:solidFill>
                <a:prstClr val="black">
                  <a:tint val="75000"/>
                </a:prstClr>
              </a:solidFill>
            </a:endParaRPr>
          </a:p>
        </p:txBody>
      </p:sp>
      <p:sp>
        <p:nvSpPr>
          <p:cNvPr id="7" name="Tijdelijke aanduiding voor voettekst 4"/>
          <p:cNvSpPr>
            <a:spLocks noGrp="1"/>
          </p:cNvSpPr>
          <p:nvPr>
            <p:ph type="ftr" sz="quarter" idx="11"/>
          </p:nvPr>
        </p:nvSpPr>
        <p:spPr/>
        <p:txBody>
          <a:bodyPr/>
          <a:lstStyle>
            <a:lvl1pPr>
              <a:defRPr/>
            </a:lvl1pPr>
          </a:lstStyle>
          <a:p>
            <a:pPr>
              <a:defRPr/>
            </a:pPr>
            <a:endParaRPr lang="nl-BE">
              <a:solidFill>
                <a:prstClr val="black">
                  <a:tint val="75000"/>
                </a:prstClr>
              </a:solidFill>
            </a:endParaRPr>
          </a:p>
        </p:txBody>
      </p:sp>
      <p:sp>
        <p:nvSpPr>
          <p:cNvPr id="8" name="Tijdelijke aanduiding voor dianummer 5"/>
          <p:cNvSpPr>
            <a:spLocks noGrp="1"/>
          </p:cNvSpPr>
          <p:nvPr>
            <p:ph type="sldNum" sz="quarter" idx="12"/>
          </p:nvPr>
        </p:nvSpPr>
        <p:spPr/>
        <p:txBody>
          <a:bodyPr/>
          <a:lstStyle>
            <a:lvl1pPr>
              <a:defRPr/>
            </a:lvl1pPr>
          </a:lstStyle>
          <a:p>
            <a:fld id="{DD982536-6A9A-4F57-B03E-9A5739F035DE}" type="slidenum">
              <a:rPr lang="nl-BE" altLang="nl-BE"/>
              <a:pPr/>
              <a:t>‹nr.›</a:t>
            </a:fld>
            <a:endParaRPr lang="nl-BE" altLang="nl-BE"/>
          </a:p>
        </p:txBody>
      </p:sp>
    </p:spTree>
    <p:extLst>
      <p:ext uri="{BB962C8B-B14F-4D97-AF65-F5344CB8AC3E}">
        <p14:creationId xmlns:p14="http://schemas.microsoft.com/office/powerpoint/2010/main" val="2951970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14348" y="2714623"/>
            <a:ext cx="7772400" cy="1362075"/>
          </a:xfrm>
        </p:spPr>
        <p:txBody>
          <a:bodyPr anchor="t">
            <a:normAutofit/>
          </a:bodyPr>
          <a:lstStyle>
            <a:lvl1pPr algn="l">
              <a:defRPr sz="2700" b="0" cap="none" baseline="0">
                <a:solidFill>
                  <a:srgbClr val="46528C"/>
                </a:solidFill>
                <a:latin typeface="+mn-lt"/>
              </a:defRPr>
            </a:lvl1pPr>
          </a:lstStyle>
          <a:p>
            <a:r>
              <a:rPr lang="nl-NL" smtClean="0"/>
              <a:t>Klik om de stijl te bewerken</a:t>
            </a:r>
            <a:endParaRPr lang="nl-BE" dirty="0"/>
          </a:p>
        </p:txBody>
      </p:sp>
      <p:sp>
        <p:nvSpPr>
          <p:cNvPr id="3" name="Tijdelijke aanduiding voor tekst 2"/>
          <p:cNvSpPr>
            <a:spLocks noGrp="1"/>
          </p:cNvSpPr>
          <p:nvPr>
            <p:ph type="body" idx="1"/>
          </p:nvPr>
        </p:nvSpPr>
        <p:spPr>
          <a:xfrm>
            <a:off x="714348" y="1785927"/>
            <a:ext cx="7772400" cy="500066"/>
          </a:xfrm>
        </p:spPr>
        <p:txBody>
          <a:bodyPr anchor="b">
            <a:noAutofit/>
          </a:bodyPr>
          <a:lstStyle>
            <a:lvl1pPr marL="0" indent="0">
              <a:buNone/>
              <a:defRPr sz="3000">
                <a:solidFill>
                  <a:srgbClr val="46528C"/>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2F204BCF-6AD4-44FF-AEF4-4E5DCA13A1E1}" type="datetimeFigureOut">
              <a:rPr lang="nl-BE"/>
              <a:pPr>
                <a:defRPr/>
              </a:pPr>
              <a:t>17/10/2018</a:t>
            </a:fld>
            <a:endParaRPr lang="nl-BE"/>
          </a:p>
        </p:txBody>
      </p:sp>
      <p:sp>
        <p:nvSpPr>
          <p:cNvPr id="5" name="Tijdelijke aanduiding voor voettekst 4"/>
          <p:cNvSpPr>
            <a:spLocks noGrp="1"/>
          </p:cNvSpPr>
          <p:nvPr>
            <p:ph type="ftr" sz="quarter" idx="11"/>
          </p:nvPr>
        </p:nvSpPr>
        <p:spPr/>
        <p:txBody>
          <a:bodyPr/>
          <a:lstStyle>
            <a:lvl1pPr>
              <a:defRPr/>
            </a:lvl1pPr>
          </a:lstStyle>
          <a:p>
            <a:pPr>
              <a:defRPr/>
            </a:pPr>
            <a:endParaRPr lang="nl-BE"/>
          </a:p>
        </p:txBody>
      </p:sp>
      <p:sp>
        <p:nvSpPr>
          <p:cNvPr id="6" name="Tijdelijke aanduiding voor dianummer 5"/>
          <p:cNvSpPr>
            <a:spLocks noGrp="1"/>
          </p:cNvSpPr>
          <p:nvPr>
            <p:ph type="sldNum" sz="quarter" idx="12"/>
          </p:nvPr>
        </p:nvSpPr>
        <p:spPr/>
        <p:txBody>
          <a:bodyPr/>
          <a:lstStyle>
            <a:lvl1pPr>
              <a:defRPr/>
            </a:lvl1pPr>
          </a:lstStyle>
          <a:p>
            <a:pPr>
              <a:defRPr/>
            </a:pPr>
            <a:fld id="{64A8CF2E-1CEF-4D7F-AFFE-426BFA16A854}" type="slidenum">
              <a:rPr lang="nl-BE" altLang="nl-BE" smtClean="0"/>
              <a:pPr>
                <a:defRPr/>
              </a:pPr>
              <a:t>‹nr.›</a:t>
            </a:fld>
            <a:endParaRPr lang="nl-BE" altLang="nl-BE"/>
          </a:p>
        </p:txBody>
      </p:sp>
    </p:spTree>
    <p:extLst>
      <p:ext uri="{BB962C8B-B14F-4D97-AF65-F5344CB8AC3E}">
        <p14:creationId xmlns:p14="http://schemas.microsoft.com/office/powerpoint/2010/main" val="16471252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2" name="Afbeelding 6" descr="PowerPoint Kop Mast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jdelijke aanduiding voor datum 3"/>
          <p:cNvSpPr>
            <a:spLocks noGrp="1"/>
          </p:cNvSpPr>
          <p:nvPr>
            <p:ph type="dt" sz="half" idx="10"/>
          </p:nvPr>
        </p:nvSpPr>
        <p:spPr/>
        <p:txBody>
          <a:bodyPr/>
          <a:lstStyle>
            <a:lvl1pPr>
              <a:defRPr/>
            </a:lvl1pPr>
          </a:lstStyle>
          <a:p>
            <a:pPr>
              <a:defRPr/>
            </a:pPr>
            <a:fld id="{05DDD75D-8FE3-4241-81A5-20BAA18195F6}" type="datetimeFigureOut">
              <a:rPr lang="nl-BE">
                <a:solidFill>
                  <a:prstClr val="black">
                    <a:tint val="75000"/>
                  </a:prstClr>
                </a:solidFill>
              </a:rPr>
              <a:pPr>
                <a:defRPr/>
              </a:pPr>
              <a:t>17/10/2018</a:t>
            </a:fld>
            <a:endParaRPr lang="nl-BE">
              <a:solidFill>
                <a:prstClr val="black">
                  <a:tint val="75000"/>
                </a:prstClr>
              </a:solidFill>
            </a:endParaRPr>
          </a:p>
        </p:txBody>
      </p:sp>
      <p:sp>
        <p:nvSpPr>
          <p:cNvPr id="4" name="Tijdelijke aanduiding voor voettekst 4"/>
          <p:cNvSpPr>
            <a:spLocks noGrp="1"/>
          </p:cNvSpPr>
          <p:nvPr>
            <p:ph type="ftr" sz="quarter" idx="11"/>
          </p:nvPr>
        </p:nvSpPr>
        <p:spPr/>
        <p:txBody>
          <a:bodyPr/>
          <a:lstStyle>
            <a:lvl1pPr>
              <a:defRPr/>
            </a:lvl1pPr>
          </a:lstStyle>
          <a:p>
            <a:pPr>
              <a:defRPr/>
            </a:pPr>
            <a:endParaRPr lang="nl-BE">
              <a:solidFill>
                <a:prstClr val="black">
                  <a:tint val="75000"/>
                </a:prstClr>
              </a:solidFill>
            </a:endParaRPr>
          </a:p>
        </p:txBody>
      </p:sp>
      <p:sp>
        <p:nvSpPr>
          <p:cNvPr id="5" name="Tijdelijke aanduiding voor dianummer 5"/>
          <p:cNvSpPr>
            <a:spLocks noGrp="1"/>
          </p:cNvSpPr>
          <p:nvPr>
            <p:ph type="sldNum" sz="quarter" idx="12"/>
          </p:nvPr>
        </p:nvSpPr>
        <p:spPr/>
        <p:txBody>
          <a:bodyPr/>
          <a:lstStyle>
            <a:lvl1pPr>
              <a:defRPr/>
            </a:lvl1pPr>
          </a:lstStyle>
          <a:p>
            <a:fld id="{81B6A2FC-217B-4B5F-9C55-37A9E76EC270}" type="slidenum">
              <a:rPr lang="nl-BE" altLang="nl-BE"/>
              <a:pPr/>
              <a:t>‹nr.›</a:t>
            </a:fld>
            <a:endParaRPr lang="nl-BE" altLang="nl-BE"/>
          </a:p>
        </p:txBody>
      </p:sp>
    </p:spTree>
    <p:extLst>
      <p:ext uri="{BB962C8B-B14F-4D97-AF65-F5344CB8AC3E}">
        <p14:creationId xmlns:p14="http://schemas.microsoft.com/office/powerpoint/2010/main" val="39435017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92118" y="785794"/>
            <a:ext cx="3008313" cy="1162050"/>
          </a:xfrm>
        </p:spPr>
        <p:txBody>
          <a:bodyPr anchor="b"/>
          <a:lstStyle>
            <a:lvl1pPr algn="l">
              <a:defRPr sz="1500" b="1" baseline="0">
                <a:solidFill>
                  <a:schemeClr val="bg1">
                    <a:lumMod val="95000"/>
                  </a:schemeClr>
                </a:solidFill>
              </a:defRPr>
            </a:lvl1pPr>
          </a:lstStyle>
          <a:p>
            <a:r>
              <a:rPr lang="nl-NL" smtClean="0"/>
              <a:t>Klik om de stijl te bewerken</a:t>
            </a:r>
            <a:endParaRPr lang="nl-BE" dirty="0"/>
          </a:p>
        </p:txBody>
      </p:sp>
      <p:sp>
        <p:nvSpPr>
          <p:cNvPr id="3" name="Tijdelijke aanduiding voor inhoud 2"/>
          <p:cNvSpPr>
            <a:spLocks noGrp="1"/>
          </p:cNvSpPr>
          <p:nvPr>
            <p:ph idx="1"/>
          </p:nvPr>
        </p:nvSpPr>
        <p:spPr>
          <a:xfrm>
            <a:off x="3575051" y="2000240"/>
            <a:ext cx="5111751" cy="41259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Tijdelijke aanduiding voor tekst 3"/>
          <p:cNvSpPr>
            <a:spLocks noGrp="1"/>
          </p:cNvSpPr>
          <p:nvPr>
            <p:ph type="body" sz="half" idx="2"/>
          </p:nvPr>
        </p:nvSpPr>
        <p:spPr>
          <a:xfrm>
            <a:off x="457202" y="2000240"/>
            <a:ext cx="3008313" cy="4125924"/>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B8C1B1E8-3901-41D4-A25E-6BEEA1FEB92E}" type="datetimeFigureOut">
              <a:rPr lang="nl-BE">
                <a:solidFill>
                  <a:prstClr val="black">
                    <a:tint val="75000"/>
                  </a:prstClr>
                </a:solidFill>
              </a:rPr>
              <a:pPr>
                <a:defRPr/>
              </a:pPr>
              <a:t>17/10/2018</a:t>
            </a:fld>
            <a:endParaRPr lang="nl-BE">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nl-BE">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fld id="{F16E0F42-8365-48AE-9507-4BCA80E04B93}" type="slidenum">
              <a:rPr lang="nl-BE" altLang="nl-BE"/>
              <a:pPr/>
              <a:t>‹nr.›</a:t>
            </a:fld>
            <a:endParaRPr lang="nl-BE" altLang="nl-BE"/>
          </a:p>
        </p:txBody>
      </p:sp>
    </p:spTree>
    <p:extLst>
      <p:ext uri="{BB962C8B-B14F-4D97-AF65-F5344CB8AC3E}">
        <p14:creationId xmlns:p14="http://schemas.microsoft.com/office/powerpoint/2010/main" val="21879800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8"/>
          </a:xfrm>
        </p:spPr>
        <p:txBody>
          <a:bodyPr anchor="b"/>
          <a:lstStyle>
            <a:lvl1pPr algn="l">
              <a:defRPr sz="15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nl-NL" noProof="0" smtClean="0"/>
              <a:t>Klik op het pictogram als u een afbeelding wilt toevoegen</a:t>
            </a:r>
            <a:endParaRPr lang="nl-BE" noProof="0"/>
          </a:p>
        </p:txBody>
      </p:sp>
      <p:sp>
        <p:nvSpPr>
          <p:cNvPr id="4" name="Tijdelijke aanduiding voor tekst 3"/>
          <p:cNvSpPr>
            <a:spLocks noGrp="1"/>
          </p:cNvSpPr>
          <p:nvPr>
            <p:ph type="body" sz="half" idx="2"/>
          </p:nvPr>
        </p:nvSpPr>
        <p:spPr>
          <a:xfrm>
            <a:off x="1792288" y="5367339"/>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1A8D3E66-FBE7-4B80-95E7-29B995488133}" type="datetimeFigureOut">
              <a:rPr lang="nl-BE">
                <a:solidFill>
                  <a:prstClr val="black">
                    <a:tint val="75000"/>
                  </a:prstClr>
                </a:solidFill>
              </a:rPr>
              <a:pPr>
                <a:defRPr/>
              </a:pPr>
              <a:t>17/10/2018</a:t>
            </a:fld>
            <a:endParaRPr lang="nl-BE">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nl-BE">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fld id="{0D6F4A84-9BDB-452F-9257-0E6167317B1D}" type="slidenum">
              <a:rPr lang="nl-BE" altLang="nl-BE"/>
              <a:pPr/>
              <a:t>‹nr.›</a:t>
            </a:fld>
            <a:endParaRPr lang="nl-BE" altLang="nl-BE"/>
          </a:p>
        </p:txBody>
      </p:sp>
    </p:spTree>
    <p:extLst>
      <p:ext uri="{BB962C8B-B14F-4D97-AF65-F5344CB8AC3E}">
        <p14:creationId xmlns:p14="http://schemas.microsoft.com/office/powerpoint/2010/main" val="17255186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043758" cy="1143000"/>
          </a:xfrm>
        </p:spPr>
        <p:txBody>
          <a:bodyPr/>
          <a:lstStyle>
            <a:lvl1pPr>
              <a:defRPr baseline="0">
                <a:solidFill>
                  <a:schemeClr val="accent3">
                    <a:lumMod val="60000"/>
                    <a:lumOff val="40000"/>
                  </a:schemeClr>
                </a:solidFill>
              </a:defRPr>
            </a:lvl1pPr>
          </a:lstStyle>
          <a:p>
            <a:r>
              <a:rPr lang="nl-NL" smtClean="0"/>
              <a:t>Klik om de stijl te bewerken</a:t>
            </a:r>
            <a:endParaRPr lang="nl-BE" dirty="0"/>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pPr>
              <a:defRPr/>
            </a:pPr>
            <a:fld id="{919005BB-A01A-4F46-9FA4-2242DF3AF551}" type="datetimeFigureOut">
              <a:rPr lang="nl-BE">
                <a:solidFill>
                  <a:prstClr val="black">
                    <a:tint val="75000"/>
                  </a:prstClr>
                </a:solidFill>
              </a:rPr>
              <a:pPr>
                <a:defRPr/>
              </a:pPr>
              <a:t>17/10/2018</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fld id="{0840BD5A-8792-42D9-AD5A-880FF0B0B706}" type="slidenum">
              <a:rPr lang="nl-BE" altLang="nl-BE"/>
              <a:pPr/>
              <a:t>‹nr.›</a:t>
            </a:fld>
            <a:endParaRPr lang="nl-BE" altLang="nl-BE"/>
          </a:p>
        </p:txBody>
      </p:sp>
    </p:spTree>
    <p:extLst>
      <p:ext uri="{BB962C8B-B14F-4D97-AF65-F5344CB8AC3E}">
        <p14:creationId xmlns:p14="http://schemas.microsoft.com/office/powerpoint/2010/main" val="27263392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41"/>
            <a:ext cx="2057400" cy="5851525"/>
          </a:xfrm>
        </p:spPr>
        <p:txBody>
          <a:bodyPr vert="eaVert"/>
          <a:lstStyle>
            <a:lvl1pPr algn="r">
              <a:defRPr sz="3300">
                <a:solidFill>
                  <a:schemeClr val="accent3">
                    <a:lumMod val="60000"/>
                    <a:lumOff val="40000"/>
                  </a:schemeClr>
                </a:solidFill>
              </a:defRPr>
            </a:lvl1pPr>
          </a:lstStyle>
          <a:p>
            <a:r>
              <a:rPr lang="nl-NL" smtClean="0"/>
              <a:t>Klik om de stijl te bewerken</a:t>
            </a:r>
            <a:endParaRPr lang="nl-BE" dirty="0"/>
          </a:p>
        </p:txBody>
      </p:sp>
      <p:sp>
        <p:nvSpPr>
          <p:cNvPr id="3" name="Tijdelijke aanduiding voor verticale tekst 2"/>
          <p:cNvSpPr>
            <a:spLocks noGrp="1"/>
          </p:cNvSpPr>
          <p:nvPr>
            <p:ph type="body" orient="vert" idx="1"/>
          </p:nvPr>
        </p:nvSpPr>
        <p:spPr>
          <a:xfrm>
            <a:off x="457200" y="274641"/>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pPr>
              <a:defRPr/>
            </a:pPr>
            <a:fld id="{C58AE679-D22B-400E-BA3C-3357BF160DD9}" type="datetimeFigureOut">
              <a:rPr lang="nl-BE">
                <a:solidFill>
                  <a:prstClr val="black">
                    <a:tint val="75000"/>
                  </a:prstClr>
                </a:solidFill>
              </a:rPr>
              <a:pPr>
                <a:defRPr/>
              </a:pPr>
              <a:t>17/10/2018</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fld id="{EBF29C42-472F-4BD7-BB77-9A21E177B1C7}" type="slidenum">
              <a:rPr lang="nl-BE" altLang="nl-BE"/>
              <a:pPr/>
              <a:t>‹nr.›</a:t>
            </a:fld>
            <a:endParaRPr lang="nl-BE" altLang="nl-BE"/>
          </a:p>
        </p:txBody>
      </p:sp>
    </p:spTree>
    <p:extLst>
      <p:ext uri="{BB962C8B-B14F-4D97-AF65-F5344CB8AC3E}">
        <p14:creationId xmlns:p14="http://schemas.microsoft.com/office/powerpoint/2010/main" val="38841212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reserve="1">
  <p:cSld name="Titel, inhoud en 2 inhoudselemente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229600" cy="838200"/>
          </a:xfrm>
          <a:prstGeom prst="rect">
            <a:avLst/>
          </a:prstGeom>
        </p:spPr>
        <p:txBody>
          <a:bodyPr lIns="91435" tIns="45718" rIns="91435" bIns="45718"/>
          <a:lstStyle/>
          <a:p>
            <a:r>
              <a:rPr lang="nl-NL" smtClean="0"/>
              <a:t>Klik om de stijl te bewerken</a:t>
            </a:r>
            <a:endParaRPr lang="en-US"/>
          </a:p>
        </p:txBody>
      </p:sp>
      <p:sp>
        <p:nvSpPr>
          <p:cNvPr id="3" name="Content Placeholder 2"/>
          <p:cNvSpPr>
            <a:spLocks noGrp="1"/>
          </p:cNvSpPr>
          <p:nvPr>
            <p:ph sz="half" idx="1"/>
          </p:nvPr>
        </p:nvSpPr>
        <p:spPr>
          <a:xfrm>
            <a:off x="457200" y="1552578"/>
            <a:ext cx="4038600" cy="4138613"/>
          </a:xfrm>
          <a:prstGeom prst="rect">
            <a:avLst/>
          </a:prstGeom>
        </p:spPr>
        <p:txBody>
          <a:bodyPr lIns="91435" tIns="45718" rIns="91435" bIns="45718"/>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Content Placeholder 3"/>
          <p:cNvSpPr>
            <a:spLocks noGrp="1"/>
          </p:cNvSpPr>
          <p:nvPr>
            <p:ph sz="quarter" idx="2"/>
          </p:nvPr>
        </p:nvSpPr>
        <p:spPr>
          <a:xfrm>
            <a:off x="4648200" y="1552577"/>
            <a:ext cx="4038600" cy="1992313"/>
          </a:xfrm>
          <a:prstGeom prst="rect">
            <a:avLst/>
          </a:prstGeom>
        </p:spPr>
        <p:txBody>
          <a:bodyPr lIns="91435" tIns="45718" rIns="91435" bIns="45718"/>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Content Placeholder 4"/>
          <p:cNvSpPr>
            <a:spLocks noGrp="1"/>
          </p:cNvSpPr>
          <p:nvPr>
            <p:ph sz="quarter" idx="3"/>
          </p:nvPr>
        </p:nvSpPr>
        <p:spPr>
          <a:xfrm>
            <a:off x="4648200" y="3697288"/>
            <a:ext cx="4038600" cy="1993900"/>
          </a:xfrm>
          <a:prstGeom prst="rect">
            <a:avLst/>
          </a:prstGeom>
        </p:spPr>
        <p:txBody>
          <a:bodyPr lIns="91435" tIns="45718" rIns="91435" bIns="45718"/>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Rectangle 9"/>
          <p:cNvSpPr>
            <a:spLocks noGrp="1" noChangeArrowheads="1"/>
          </p:cNvSpPr>
          <p:nvPr>
            <p:ph type="sldNum" sz="quarter" idx="10"/>
          </p:nvPr>
        </p:nvSpPr>
        <p:spPr/>
        <p:txBody>
          <a:bodyPr/>
          <a:lstStyle>
            <a:lvl1pPr>
              <a:defRPr/>
            </a:lvl1pPr>
          </a:lstStyle>
          <a:p>
            <a:fld id="{6CABE464-F709-42B0-9910-79DB8508B203}" type="slidenum">
              <a:rPr lang="en-GB" altLang="nl-BE"/>
              <a:pPr/>
              <a:t>‹nr.›</a:t>
            </a:fld>
            <a:endParaRPr lang="en-GB" altLang="nl-BE"/>
          </a:p>
        </p:txBody>
      </p:sp>
    </p:spTree>
    <p:extLst>
      <p:ext uri="{BB962C8B-B14F-4D97-AF65-F5344CB8AC3E}">
        <p14:creationId xmlns:p14="http://schemas.microsoft.com/office/powerpoint/2010/main" val="368334697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sz="3000">
                <a:solidFill>
                  <a:srgbClr val="1C3076"/>
                </a:solidFill>
              </a:defRPr>
            </a:lvl1pPr>
          </a:lstStyle>
          <a:p>
            <a:r>
              <a:rPr lang="nl-NL" smtClean="0"/>
              <a:t>Klik om de stijl te bewerken</a:t>
            </a:r>
            <a:endParaRPr lang="nl-BE" dirty="0"/>
          </a:p>
        </p:txBody>
      </p:sp>
      <p:sp>
        <p:nvSpPr>
          <p:cNvPr id="3" name="Tijdelijke aanduiding voor inhoud 2"/>
          <p:cNvSpPr>
            <a:spLocks noGrp="1"/>
          </p:cNvSpPr>
          <p:nvPr>
            <p:ph sz="half" idx="1"/>
          </p:nvPr>
        </p:nvSpPr>
        <p:spPr>
          <a:xfrm>
            <a:off x="457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3"/>
          <p:cNvSpPr>
            <a:spLocks noGrp="1"/>
          </p:cNvSpPr>
          <p:nvPr>
            <p:ph type="dt" sz="half" idx="10"/>
          </p:nvPr>
        </p:nvSpPr>
        <p:spPr/>
        <p:txBody>
          <a:bodyPr/>
          <a:lstStyle>
            <a:lvl1pPr>
              <a:defRPr/>
            </a:lvl1pPr>
          </a:lstStyle>
          <a:p>
            <a:pPr>
              <a:defRPr/>
            </a:pPr>
            <a:fld id="{1BE6B8F9-464B-4B15-BAE2-A68ED1B44D6D}" type="datetimeFigureOut">
              <a:rPr lang="nl-BE"/>
              <a:pPr>
                <a:defRPr/>
              </a:pPr>
              <a:t>17/10/2018</a:t>
            </a:fld>
            <a:endParaRPr lang="nl-BE"/>
          </a:p>
        </p:txBody>
      </p:sp>
      <p:sp>
        <p:nvSpPr>
          <p:cNvPr id="6" name="Tijdelijke aanduiding voor voettekst 4"/>
          <p:cNvSpPr>
            <a:spLocks noGrp="1"/>
          </p:cNvSpPr>
          <p:nvPr>
            <p:ph type="ftr" sz="quarter" idx="11"/>
          </p:nvPr>
        </p:nvSpPr>
        <p:spPr/>
        <p:txBody>
          <a:bodyPr/>
          <a:lstStyle>
            <a:lvl1pPr>
              <a:defRPr/>
            </a:lvl1pPr>
          </a:lstStyle>
          <a:p>
            <a:pPr>
              <a:defRPr/>
            </a:pPr>
            <a:endParaRPr lang="nl-BE"/>
          </a:p>
        </p:txBody>
      </p:sp>
      <p:sp>
        <p:nvSpPr>
          <p:cNvPr id="7" name="Tijdelijke aanduiding voor dianummer 5"/>
          <p:cNvSpPr>
            <a:spLocks noGrp="1"/>
          </p:cNvSpPr>
          <p:nvPr>
            <p:ph type="sldNum" sz="quarter" idx="12"/>
          </p:nvPr>
        </p:nvSpPr>
        <p:spPr/>
        <p:txBody>
          <a:bodyPr/>
          <a:lstStyle>
            <a:lvl1pPr>
              <a:defRPr/>
            </a:lvl1pPr>
          </a:lstStyle>
          <a:p>
            <a:pPr>
              <a:defRPr/>
            </a:pPr>
            <a:fld id="{2A0E676F-354A-46F5-8BF9-37E9105ECBEE}" type="slidenum">
              <a:rPr lang="nl-BE" altLang="nl-BE" smtClean="0"/>
              <a:pPr>
                <a:defRPr/>
              </a:pPr>
              <a:t>‹nr.›</a:t>
            </a:fld>
            <a:endParaRPr lang="nl-BE" altLang="nl-BE"/>
          </a:p>
        </p:txBody>
      </p:sp>
    </p:spTree>
    <p:extLst>
      <p:ext uri="{BB962C8B-B14F-4D97-AF65-F5344CB8AC3E}">
        <p14:creationId xmlns:p14="http://schemas.microsoft.com/office/powerpoint/2010/main" val="3198261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solidFill>
                  <a:srgbClr val="1C3076"/>
                </a:solidFill>
              </a:defRPr>
            </a:lvl1pPr>
          </a:lstStyle>
          <a:p>
            <a:r>
              <a:rPr lang="nl-NL" smtClean="0"/>
              <a:t>Klik om de stijl te bewerken</a:t>
            </a:r>
            <a:endParaRPr lang="nl-BE" dirty="0"/>
          </a:p>
        </p:txBody>
      </p:sp>
      <p:sp>
        <p:nvSpPr>
          <p:cNvPr id="3" name="Tijdelijke aanduiding voor tekst 2"/>
          <p:cNvSpPr>
            <a:spLocks noGrp="1"/>
          </p:cNvSpPr>
          <p:nvPr>
            <p:ph type="body" idx="1"/>
          </p:nvPr>
        </p:nvSpPr>
        <p:spPr>
          <a:xfrm>
            <a:off x="457202"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smtClean="0"/>
              <a:t>Klik om de modelstijlen te bewerken</a:t>
            </a:r>
          </a:p>
        </p:txBody>
      </p:sp>
      <p:sp>
        <p:nvSpPr>
          <p:cNvPr id="4" name="Tijdelijke aanduiding voor inhoud 3"/>
          <p:cNvSpPr>
            <a:spLocks noGrp="1"/>
          </p:cNvSpPr>
          <p:nvPr>
            <p:ph sz="half" idx="2"/>
          </p:nvPr>
        </p:nvSpPr>
        <p:spPr>
          <a:xfrm>
            <a:off x="457202"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3"/>
          <p:cNvSpPr>
            <a:spLocks noGrp="1"/>
          </p:cNvSpPr>
          <p:nvPr>
            <p:ph type="dt" sz="half" idx="10"/>
          </p:nvPr>
        </p:nvSpPr>
        <p:spPr/>
        <p:txBody>
          <a:bodyPr/>
          <a:lstStyle>
            <a:lvl1pPr>
              <a:defRPr/>
            </a:lvl1pPr>
          </a:lstStyle>
          <a:p>
            <a:pPr>
              <a:defRPr/>
            </a:pPr>
            <a:fld id="{F976380D-FB8C-46FF-9DCD-C6D5304F9DB3}" type="datetimeFigureOut">
              <a:rPr lang="nl-BE"/>
              <a:pPr>
                <a:defRPr/>
              </a:pPr>
              <a:t>17/10/2018</a:t>
            </a:fld>
            <a:endParaRPr lang="nl-BE"/>
          </a:p>
        </p:txBody>
      </p:sp>
      <p:sp>
        <p:nvSpPr>
          <p:cNvPr id="8" name="Tijdelijke aanduiding voor voettekst 4"/>
          <p:cNvSpPr>
            <a:spLocks noGrp="1"/>
          </p:cNvSpPr>
          <p:nvPr>
            <p:ph type="ftr" sz="quarter" idx="11"/>
          </p:nvPr>
        </p:nvSpPr>
        <p:spPr/>
        <p:txBody>
          <a:bodyPr/>
          <a:lstStyle>
            <a:lvl1pPr>
              <a:defRPr/>
            </a:lvl1pPr>
          </a:lstStyle>
          <a:p>
            <a:pPr>
              <a:defRPr/>
            </a:pPr>
            <a:endParaRPr lang="nl-BE"/>
          </a:p>
        </p:txBody>
      </p:sp>
      <p:sp>
        <p:nvSpPr>
          <p:cNvPr id="9" name="Tijdelijke aanduiding voor dianummer 5"/>
          <p:cNvSpPr>
            <a:spLocks noGrp="1"/>
          </p:cNvSpPr>
          <p:nvPr>
            <p:ph type="sldNum" sz="quarter" idx="12"/>
          </p:nvPr>
        </p:nvSpPr>
        <p:spPr/>
        <p:txBody>
          <a:bodyPr/>
          <a:lstStyle>
            <a:lvl1pPr>
              <a:defRPr/>
            </a:lvl1pPr>
          </a:lstStyle>
          <a:p>
            <a:pPr>
              <a:defRPr/>
            </a:pPr>
            <a:fld id="{D74FF753-C9DF-4A3D-B91F-3EC384F40685}" type="slidenum">
              <a:rPr lang="nl-BE" altLang="nl-BE" smtClean="0"/>
              <a:pPr>
                <a:defRPr/>
              </a:pPr>
              <a:t>‹nr.›</a:t>
            </a:fld>
            <a:endParaRPr lang="nl-BE" altLang="nl-BE"/>
          </a:p>
        </p:txBody>
      </p:sp>
    </p:spTree>
    <p:extLst>
      <p:ext uri="{BB962C8B-B14F-4D97-AF65-F5344CB8AC3E}">
        <p14:creationId xmlns:p14="http://schemas.microsoft.com/office/powerpoint/2010/main" val="104832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357166"/>
            <a:ext cx="6758006" cy="695570"/>
          </a:xfrm>
        </p:spPr>
        <p:txBody>
          <a:bodyPr/>
          <a:lstStyle>
            <a:lvl1pPr>
              <a:defRPr baseline="0">
                <a:solidFill>
                  <a:srgbClr val="1C3076"/>
                </a:solidFill>
              </a:defRPr>
            </a:lvl1pPr>
          </a:lstStyle>
          <a:p>
            <a:r>
              <a:rPr lang="nl-NL" smtClean="0"/>
              <a:t>Klik om de stijl te bewerken</a:t>
            </a:r>
            <a:endParaRPr lang="nl-BE" dirty="0"/>
          </a:p>
        </p:txBody>
      </p:sp>
      <p:sp>
        <p:nvSpPr>
          <p:cNvPr id="3" name="Tijdelijke aanduiding voor datum 3"/>
          <p:cNvSpPr>
            <a:spLocks noGrp="1"/>
          </p:cNvSpPr>
          <p:nvPr>
            <p:ph type="dt" sz="half" idx="10"/>
          </p:nvPr>
        </p:nvSpPr>
        <p:spPr/>
        <p:txBody>
          <a:bodyPr/>
          <a:lstStyle>
            <a:lvl1pPr>
              <a:defRPr/>
            </a:lvl1pPr>
          </a:lstStyle>
          <a:p>
            <a:pPr>
              <a:defRPr/>
            </a:pPr>
            <a:fld id="{20B242F7-ECCF-4D78-A95B-4127F6400358}" type="datetimeFigureOut">
              <a:rPr lang="nl-BE"/>
              <a:pPr>
                <a:defRPr/>
              </a:pPr>
              <a:t>17/10/2018</a:t>
            </a:fld>
            <a:endParaRPr lang="nl-BE"/>
          </a:p>
        </p:txBody>
      </p:sp>
      <p:sp>
        <p:nvSpPr>
          <p:cNvPr id="4" name="Tijdelijke aanduiding voor voettekst 4"/>
          <p:cNvSpPr>
            <a:spLocks noGrp="1"/>
          </p:cNvSpPr>
          <p:nvPr>
            <p:ph type="ftr" sz="quarter" idx="11"/>
          </p:nvPr>
        </p:nvSpPr>
        <p:spPr/>
        <p:txBody>
          <a:bodyPr/>
          <a:lstStyle>
            <a:lvl1pPr>
              <a:defRPr/>
            </a:lvl1pPr>
          </a:lstStyle>
          <a:p>
            <a:pPr>
              <a:defRPr/>
            </a:pPr>
            <a:endParaRPr lang="nl-BE"/>
          </a:p>
        </p:txBody>
      </p:sp>
      <p:sp>
        <p:nvSpPr>
          <p:cNvPr id="5" name="Tijdelijke aanduiding voor dianummer 5"/>
          <p:cNvSpPr>
            <a:spLocks noGrp="1"/>
          </p:cNvSpPr>
          <p:nvPr>
            <p:ph type="sldNum" sz="quarter" idx="12"/>
          </p:nvPr>
        </p:nvSpPr>
        <p:spPr/>
        <p:txBody>
          <a:bodyPr/>
          <a:lstStyle>
            <a:lvl1pPr>
              <a:defRPr/>
            </a:lvl1pPr>
          </a:lstStyle>
          <a:p>
            <a:pPr>
              <a:defRPr/>
            </a:pPr>
            <a:fld id="{C5DB700D-AA61-4BAA-BC24-33DA6E5638CE}" type="slidenum">
              <a:rPr lang="nl-BE" altLang="nl-BE" smtClean="0"/>
              <a:pPr>
                <a:defRPr/>
              </a:pPr>
              <a:t>‹nr.›</a:t>
            </a:fld>
            <a:endParaRPr lang="nl-BE" altLang="nl-BE"/>
          </a:p>
        </p:txBody>
      </p:sp>
    </p:spTree>
    <p:extLst>
      <p:ext uri="{BB962C8B-B14F-4D97-AF65-F5344CB8AC3E}">
        <p14:creationId xmlns:p14="http://schemas.microsoft.com/office/powerpoint/2010/main" val="1597679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3B31FBF8-0A2B-4FAC-B601-54AB76F5A67C}" type="datetimeFigureOut">
              <a:rPr lang="nl-BE"/>
              <a:pPr>
                <a:defRPr/>
              </a:pPr>
              <a:t>17/10/2018</a:t>
            </a:fld>
            <a:endParaRPr lang="nl-BE"/>
          </a:p>
        </p:txBody>
      </p:sp>
      <p:sp>
        <p:nvSpPr>
          <p:cNvPr id="3" name="Tijdelijke aanduiding voor voettekst 4"/>
          <p:cNvSpPr>
            <a:spLocks noGrp="1"/>
          </p:cNvSpPr>
          <p:nvPr>
            <p:ph type="ftr" sz="quarter" idx="11"/>
          </p:nvPr>
        </p:nvSpPr>
        <p:spPr/>
        <p:txBody>
          <a:bodyPr/>
          <a:lstStyle>
            <a:lvl1pPr>
              <a:defRPr/>
            </a:lvl1pPr>
          </a:lstStyle>
          <a:p>
            <a:pPr>
              <a:defRPr/>
            </a:pPr>
            <a:endParaRPr lang="nl-BE"/>
          </a:p>
        </p:txBody>
      </p:sp>
      <p:sp>
        <p:nvSpPr>
          <p:cNvPr id="4" name="Tijdelijke aanduiding voor dianummer 5"/>
          <p:cNvSpPr>
            <a:spLocks noGrp="1"/>
          </p:cNvSpPr>
          <p:nvPr>
            <p:ph type="sldNum" sz="quarter" idx="12"/>
          </p:nvPr>
        </p:nvSpPr>
        <p:spPr/>
        <p:txBody>
          <a:bodyPr/>
          <a:lstStyle>
            <a:lvl1pPr>
              <a:defRPr/>
            </a:lvl1pPr>
          </a:lstStyle>
          <a:p>
            <a:pPr>
              <a:defRPr/>
            </a:pPr>
            <a:fld id="{19F19943-72D8-47FF-A94C-BF913DB2559C}" type="slidenum">
              <a:rPr lang="nl-BE" altLang="nl-BE" smtClean="0"/>
              <a:pPr>
                <a:defRPr/>
              </a:pPr>
              <a:t>‹nr.›</a:t>
            </a:fld>
            <a:endParaRPr lang="nl-BE" altLang="nl-BE"/>
          </a:p>
        </p:txBody>
      </p:sp>
    </p:spTree>
    <p:extLst>
      <p:ext uri="{BB962C8B-B14F-4D97-AF65-F5344CB8AC3E}">
        <p14:creationId xmlns:p14="http://schemas.microsoft.com/office/powerpoint/2010/main" val="1791831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575051" y="2000240"/>
            <a:ext cx="5111751" cy="41259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Tijdelijke aanduiding voor tekst 3"/>
          <p:cNvSpPr>
            <a:spLocks noGrp="1"/>
          </p:cNvSpPr>
          <p:nvPr>
            <p:ph type="body" sz="half" idx="2"/>
          </p:nvPr>
        </p:nvSpPr>
        <p:spPr>
          <a:xfrm>
            <a:off x="457202" y="2000240"/>
            <a:ext cx="3008313" cy="4125924"/>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9BD383BA-279D-430C-8EF5-04122120FAB3}" type="datetimeFigureOut">
              <a:rPr lang="nl-BE"/>
              <a:pPr>
                <a:defRPr/>
              </a:pPr>
              <a:t>17/10/2018</a:t>
            </a:fld>
            <a:endParaRPr lang="nl-BE"/>
          </a:p>
        </p:txBody>
      </p:sp>
      <p:sp>
        <p:nvSpPr>
          <p:cNvPr id="6" name="Tijdelijke aanduiding voor voettekst 4"/>
          <p:cNvSpPr>
            <a:spLocks noGrp="1"/>
          </p:cNvSpPr>
          <p:nvPr>
            <p:ph type="ftr" sz="quarter" idx="11"/>
          </p:nvPr>
        </p:nvSpPr>
        <p:spPr/>
        <p:txBody>
          <a:bodyPr/>
          <a:lstStyle>
            <a:lvl1pPr>
              <a:defRPr/>
            </a:lvl1pPr>
          </a:lstStyle>
          <a:p>
            <a:pPr>
              <a:defRPr/>
            </a:pPr>
            <a:endParaRPr lang="nl-BE"/>
          </a:p>
        </p:txBody>
      </p:sp>
      <p:sp>
        <p:nvSpPr>
          <p:cNvPr id="7" name="Tijdelijke aanduiding voor dianummer 5"/>
          <p:cNvSpPr>
            <a:spLocks noGrp="1"/>
          </p:cNvSpPr>
          <p:nvPr>
            <p:ph type="sldNum" sz="quarter" idx="12"/>
          </p:nvPr>
        </p:nvSpPr>
        <p:spPr/>
        <p:txBody>
          <a:bodyPr/>
          <a:lstStyle>
            <a:lvl1pPr>
              <a:defRPr/>
            </a:lvl1pPr>
          </a:lstStyle>
          <a:p>
            <a:pPr>
              <a:defRPr/>
            </a:pPr>
            <a:fld id="{5820ED06-5AA8-4846-92C2-8A6CD08475E6}" type="slidenum">
              <a:rPr lang="nl-BE" altLang="nl-BE" smtClean="0"/>
              <a:pPr>
                <a:defRPr/>
              </a:pPr>
              <a:t>‹nr.›</a:t>
            </a:fld>
            <a:endParaRPr lang="nl-BE" altLang="nl-BE"/>
          </a:p>
        </p:txBody>
      </p:sp>
    </p:spTree>
    <p:extLst>
      <p:ext uri="{BB962C8B-B14F-4D97-AF65-F5344CB8AC3E}">
        <p14:creationId xmlns:p14="http://schemas.microsoft.com/office/powerpoint/2010/main" val="2957449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3" name="Tijdelijke aanduiding voor afbeelding 2"/>
          <p:cNvSpPr>
            <a:spLocks noGrp="1"/>
          </p:cNvSpPr>
          <p:nvPr>
            <p:ph type="pic" idx="1"/>
          </p:nvPr>
        </p:nvSpPr>
        <p:spPr>
          <a:xfrm>
            <a:off x="1792288" y="1484785"/>
            <a:ext cx="5486400" cy="38164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nl-NL" noProof="0" smtClean="0"/>
              <a:t>Klik op het pictogram als u een afbeelding wilt toevoegen</a:t>
            </a:r>
            <a:endParaRPr lang="nl-BE" noProof="0"/>
          </a:p>
        </p:txBody>
      </p:sp>
      <p:sp>
        <p:nvSpPr>
          <p:cNvPr id="4" name="Tijdelijke aanduiding voor tekst 3"/>
          <p:cNvSpPr>
            <a:spLocks noGrp="1"/>
          </p:cNvSpPr>
          <p:nvPr>
            <p:ph type="body" sz="half" idx="2"/>
          </p:nvPr>
        </p:nvSpPr>
        <p:spPr>
          <a:xfrm>
            <a:off x="1792288" y="5367339"/>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47291094-EBF9-4251-8763-ED82BAF3F24F}" type="datetimeFigureOut">
              <a:rPr lang="nl-BE"/>
              <a:pPr>
                <a:defRPr/>
              </a:pPr>
              <a:t>17/10/2018</a:t>
            </a:fld>
            <a:endParaRPr lang="nl-BE"/>
          </a:p>
        </p:txBody>
      </p:sp>
      <p:sp>
        <p:nvSpPr>
          <p:cNvPr id="6" name="Tijdelijke aanduiding voor voettekst 4"/>
          <p:cNvSpPr>
            <a:spLocks noGrp="1"/>
          </p:cNvSpPr>
          <p:nvPr>
            <p:ph type="ftr" sz="quarter" idx="11"/>
          </p:nvPr>
        </p:nvSpPr>
        <p:spPr/>
        <p:txBody>
          <a:bodyPr/>
          <a:lstStyle>
            <a:lvl1pPr>
              <a:defRPr/>
            </a:lvl1pPr>
          </a:lstStyle>
          <a:p>
            <a:pPr>
              <a:defRPr/>
            </a:pPr>
            <a:endParaRPr lang="nl-BE"/>
          </a:p>
        </p:txBody>
      </p:sp>
      <p:sp>
        <p:nvSpPr>
          <p:cNvPr id="7" name="Tijdelijke aanduiding voor dianummer 5"/>
          <p:cNvSpPr>
            <a:spLocks noGrp="1"/>
          </p:cNvSpPr>
          <p:nvPr>
            <p:ph type="sldNum" sz="quarter" idx="12"/>
          </p:nvPr>
        </p:nvSpPr>
        <p:spPr/>
        <p:txBody>
          <a:bodyPr/>
          <a:lstStyle>
            <a:lvl1pPr>
              <a:defRPr/>
            </a:lvl1pPr>
          </a:lstStyle>
          <a:p>
            <a:pPr>
              <a:defRPr/>
            </a:pPr>
            <a:fld id="{5820ED06-5AA8-4846-92C2-8A6CD08475E6}" type="slidenum">
              <a:rPr lang="nl-BE" altLang="nl-BE" smtClean="0"/>
              <a:pPr>
                <a:defRPr/>
              </a:pPr>
              <a:t>‹nr.›</a:t>
            </a:fld>
            <a:endParaRPr lang="nl-BE" altLang="nl-BE"/>
          </a:p>
        </p:txBody>
      </p:sp>
    </p:spTree>
    <p:extLst>
      <p:ext uri="{BB962C8B-B14F-4D97-AF65-F5344CB8AC3E}">
        <p14:creationId xmlns:p14="http://schemas.microsoft.com/office/powerpoint/2010/main" val="1006033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Afbeelding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6784848"/>
            <a:ext cx="9144000" cy="73152"/>
          </a:xfrm>
          <a:prstGeom prst="rect">
            <a:avLst/>
          </a:prstGeom>
        </p:spPr>
      </p:pic>
      <p:pic>
        <p:nvPicPr>
          <p:cNvPr id="2" name="Afbeelding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9144000" cy="1072896"/>
          </a:xfrm>
          <a:prstGeom prst="rect">
            <a:avLst/>
          </a:prstGeom>
        </p:spPr>
      </p:pic>
      <p:sp>
        <p:nvSpPr>
          <p:cNvPr id="2050" name="Tijdelijke aanduiding voor titel 1"/>
          <p:cNvSpPr>
            <a:spLocks noGrp="1"/>
          </p:cNvSpPr>
          <p:nvPr>
            <p:ph type="title"/>
          </p:nvPr>
        </p:nvSpPr>
        <p:spPr bwMode="auto">
          <a:xfrm>
            <a:off x="457200" y="274638"/>
            <a:ext cx="7301154" cy="798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BE" dirty="0"/>
              <a:t>Klik om de stijl te bewerken</a:t>
            </a:r>
            <a:endParaRPr lang="nl-BE" altLang="nl-BE" dirty="0"/>
          </a:p>
        </p:txBody>
      </p:sp>
      <p:sp>
        <p:nvSpPr>
          <p:cNvPr id="2051" name="Tijdelijke aanduiding voor tekst 2"/>
          <p:cNvSpPr>
            <a:spLocks noGrp="1"/>
          </p:cNvSpPr>
          <p:nvPr>
            <p:ph type="body" idx="1"/>
          </p:nvPr>
        </p:nvSpPr>
        <p:spPr bwMode="auto">
          <a:xfrm>
            <a:off x="457200" y="1347535"/>
            <a:ext cx="8229600" cy="477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BE" dirty="0"/>
              <a:t>Klik om de modelstijlen te bewerken</a:t>
            </a:r>
          </a:p>
          <a:p>
            <a:pPr lvl="1"/>
            <a:r>
              <a:rPr lang="nl-NL" altLang="nl-BE" dirty="0"/>
              <a:t>Tweede niveau</a:t>
            </a:r>
          </a:p>
          <a:p>
            <a:pPr lvl="2"/>
            <a:r>
              <a:rPr lang="nl-NL" altLang="nl-BE" dirty="0"/>
              <a:t>Derde niveau</a:t>
            </a:r>
          </a:p>
          <a:p>
            <a:pPr lvl="3"/>
            <a:r>
              <a:rPr lang="nl-NL" altLang="nl-BE" dirty="0"/>
              <a:t>Vierde niveau</a:t>
            </a:r>
          </a:p>
          <a:p>
            <a:pPr lvl="4"/>
            <a:r>
              <a:rPr lang="nl-NL" altLang="nl-BE" dirty="0"/>
              <a:t>Vijfde niveau</a:t>
            </a:r>
            <a:endParaRPr lang="nl-BE" altLang="nl-BE" dirty="0"/>
          </a:p>
        </p:txBody>
      </p:sp>
      <p:sp>
        <p:nvSpPr>
          <p:cNvPr id="4" name="Tijdelijke aanduiding voor datum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latin typeface="Arial" charset="0"/>
                <a:cs typeface="+mn-cs"/>
              </a:defRPr>
            </a:lvl1pPr>
          </a:lstStyle>
          <a:p>
            <a:pPr>
              <a:defRPr/>
            </a:pPr>
            <a:fld id="{FB94A64E-B130-4A72-8858-6C6632EDB12A}" type="datetimeFigureOut">
              <a:rPr lang="nl-BE"/>
              <a:pPr>
                <a:defRPr/>
              </a:pPr>
              <a:t>17/10/2018</a:t>
            </a:fld>
            <a:endParaRPr lang="nl-BE"/>
          </a:p>
        </p:txBody>
      </p:sp>
      <p:sp>
        <p:nvSpPr>
          <p:cNvPr id="5" name="Tijdelijke aanduiding voor voettekst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latin typeface="Arial" charset="0"/>
                <a:cs typeface="+mn-cs"/>
              </a:defRPr>
            </a:lvl1pPr>
          </a:lstStyle>
          <a:p>
            <a:pPr>
              <a:defRPr/>
            </a:pPr>
            <a:endParaRPr lang="nl-BE"/>
          </a:p>
        </p:txBody>
      </p:sp>
      <p:sp>
        <p:nvSpPr>
          <p:cNvPr id="6" name="Tijdelijke aanduiding voor dianumm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a:defRPr/>
            </a:pPr>
            <a:fld id="{5820ED06-5AA8-4846-92C2-8A6CD08475E6}" type="slidenum">
              <a:rPr lang="nl-BE" altLang="nl-BE" smtClean="0"/>
              <a:pPr>
                <a:defRPr/>
              </a:pPr>
              <a:t>‹nr.›</a:t>
            </a:fld>
            <a:endParaRPr lang="nl-BE" altLang="nl-BE"/>
          </a:p>
        </p:txBody>
      </p:sp>
    </p:spTree>
    <p:extLst>
      <p:ext uri="{BB962C8B-B14F-4D97-AF65-F5344CB8AC3E}">
        <p14:creationId xmlns:p14="http://schemas.microsoft.com/office/powerpoint/2010/main" val="28677226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3300" kern="1200">
          <a:solidFill>
            <a:srgbClr val="1C307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Clr>
          <a:srgbClr val="C3D69B"/>
        </a:buClr>
        <a:buFont typeface="Arial" panose="020B0604020202020204" pitchFamily="34" charset="0"/>
        <a:buChar char="•"/>
        <a:defRPr sz="2400" kern="1200">
          <a:solidFill>
            <a:srgbClr val="46528C"/>
          </a:solidFill>
          <a:latin typeface="+mn-lt"/>
          <a:ea typeface="+mn-ea"/>
          <a:cs typeface="+mn-cs"/>
        </a:defRPr>
      </a:lvl1pPr>
      <a:lvl2pPr marL="557213" indent="-214313" algn="l" rtl="0" eaLnBrk="1" fontAlgn="base" hangingPunct="1">
        <a:spcBef>
          <a:spcPct val="20000"/>
        </a:spcBef>
        <a:spcAft>
          <a:spcPct val="0"/>
        </a:spcAft>
        <a:buClr>
          <a:srgbClr val="E46C0A"/>
        </a:buClr>
        <a:buFont typeface="Arial" panose="020B0604020202020204" pitchFamily="34" charset="0"/>
        <a:buChar char="–"/>
        <a:defRPr sz="2100" kern="1200">
          <a:solidFill>
            <a:srgbClr val="46528C"/>
          </a:solidFill>
          <a:latin typeface="+mn-lt"/>
          <a:ea typeface="+mn-ea"/>
          <a:cs typeface="+mn-cs"/>
        </a:defRPr>
      </a:lvl2pPr>
      <a:lvl3pPr marL="857250" indent="-171450" algn="l" rtl="0" eaLnBrk="1" fontAlgn="base" hangingPunct="1">
        <a:spcBef>
          <a:spcPct val="20000"/>
        </a:spcBef>
        <a:spcAft>
          <a:spcPct val="0"/>
        </a:spcAft>
        <a:buClr>
          <a:srgbClr val="FF0000"/>
        </a:buClr>
        <a:buFont typeface="Arial" panose="020B0604020202020204" pitchFamily="34" charset="0"/>
        <a:buChar char="•"/>
        <a:defRPr sz="1800" kern="1200">
          <a:solidFill>
            <a:srgbClr val="46528C"/>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rgbClr val="46528C"/>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rgbClr val="46528C"/>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46528C"/>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BE" smtClean="0"/>
              <a:t>Klik om de stijl te bewerken</a:t>
            </a:r>
            <a:endParaRPr lang="nl-BE" altLang="nl-BE" smtClean="0"/>
          </a:p>
        </p:txBody>
      </p:sp>
      <p:sp>
        <p:nvSpPr>
          <p:cNvPr id="1027" name="Tijdelijke aanduiding voor tekst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BE" smtClean="0"/>
              <a:t>Klik om de modelstijlen te bewerken</a:t>
            </a:r>
          </a:p>
          <a:p>
            <a:pPr lvl="1"/>
            <a:r>
              <a:rPr lang="nl-NL" altLang="nl-BE" smtClean="0"/>
              <a:t>Tweede niveau</a:t>
            </a:r>
          </a:p>
          <a:p>
            <a:pPr lvl="2"/>
            <a:r>
              <a:rPr lang="nl-NL" altLang="nl-BE" smtClean="0"/>
              <a:t>Derde niveau</a:t>
            </a:r>
          </a:p>
          <a:p>
            <a:pPr lvl="3"/>
            <a:r>
              <a:rPr lang="nl-NL" altLang="nl-BE" smtClean="0"/>
              <a:t>Vierde niveau</a:t>
            </a:r>
          </a:p>
          <a:p>
            <a:pPr lvl="4"/>
            <a:r>
              <a:rPr lang="nl-NL" altLang="nl-BE" smtClean="0"/>
              <a:t>Vijfde niveau</a:t>
            </a:r>
            <a:endParaRPr lang="nl-BE" altLang="nl-BE" smtClean="0"/>
          </a:p>
        </p:txBody>
      </p:sp>
      <p:sp>
        <p:nvSpPr>
          <p:cNvPr id="4" name="Tijdelijke aanduiding voor datum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latin typeface="Arial" charset="0"/>
              </a:defRPr>
            </a:lvl1pPr>
          </a:lstStyle>
          <a:p>
            <a:pPr>
              <a:defRPr/>
            </a:pPr>
            <a:fld id="{3AC27AF2-C31C-4133-A3C7-3E4D5C6A8043}" type="datetimeFigureOut">
              <a:rPr lang="nl-BE">
                <a:solidFill>
                  <a:prstClr val="black">
                    <a:tint val="75000"/>
                  </a:prstClr>
                </a:solidFill>
                <a:cs typeface="+mn-cs"/>
              </a:rPr>
              <a:pPr>
                <a:defRPr/>
              </a:pPr>
              <a:t>17/10/2018</a:t>
            </a:fld>
            <a:endParaRPr lang="nl-BE">
              <a:solidFill>
                <a:prstClr val="black">
                  <a:tint val="75000"/>
                </a:prstClr>
              </a:solidFill>
              <a:cs typeface="+mn-cs"/>
            </a:endParaRPr>
          </a:p>
        </p:txBody>
      </p:sp>
      <p:sp>
        <p:nvSpPr>
          <p:cNvPr id="5" name="Tijdelijke aanduiding voor voettekst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latin typeface="Arial" charset="0"/>
              </a:defRPr>
            </a:lvl1pPr>
          </a:lstStyle>
          <a:p>
            <a:pPr>
              <a:defRPr/>
            </a:pPr>
            <a:endParaRPr lang="nl-BE">
              <a:solidFill>
                <a:prstClr val="black">
                  <a:tint val="75000"/>
                </a:prstClr>
              </a:solidFill>
              <a:cs typeface="+mn-cs"/>
            </a:endParaRPr>
          </a:p>
        </p:txBody>
      </p:sp>
      <p:sp>
        <p:nvSpPr>
          <p:cNvPr id="6" name="Tijdelijke aanduiding voor dianumm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0A319E81-B63B-4013-A562-E675D8BC4535}" type="slidenum">
              <a:rPr lang="nl-BE" altLang="nl-BE" smtClean="0">
                <a:cs typeface="+mn-cs"/>
              </a:rPr>
              <a:pPr/>
              <a:t>‹nr.›</a:t>
            </a:fld>
            <a:endParaRPr lang="nl-BE" altLang="nl-BE" smtClean="0">
              <a:cs typeface="+mn-cs"/>
            </a:endParaRPr>
          </a:p>
        </p:txBody>
      </p:sp>
      <p:pic>
        <p:nvPicPr>
          <p:cNvPr id="1031" name="Afbeelding 7" descr="PowerPoint Lijn.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6765927"/>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9848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1" fontAlgn="base" hangingPunct="1">
        <a:spcBef>
          <a:spcPct val="0"/>
        </a:spcBef>
        <a:spcAft>
          <a:spcPct val="0"/>
        </a:spcAft>
        <a:defRPr sz="3300" kern="1200">
          <a:solidFill>
            <a:schemeClr val="tx1"/>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Clr>
          <a:srgbClr val="C3D69B"/>
        </a:buClr>
        <a:buFont typeface="Arial" panose="020B0604020202020204" pitchFamily="34" charset="0"/>
        <a:buChar char="•"/>
        <a:defRPr sz="2400" kern="1200">
          <a:solidFill>
            <a:srgbClr val="F2F2F2"/>
          </a:solidFill>
          <a:latin typeface="+mn-lt"/>
          <a:ea typeface="+mn-ea"/>
          <a:cs typeface="+mn-cs"/>
        </a:defRPr>
      </a:lvl1pPr>
      <a:lvl2pPr marL="557213" indent="-214313" algn="l" rtl="0" eaLnBrk="1" fontAlgn="base" hangingPunct="1">
        <a:spcBef>
          <a:spcPct val="20000"/>
        </a:spcBef>
        <a:spcAft>
          <a:spcPct val="0"/>
        </a:spcAft>
        <a:buClr>
          <a:srgbClr val="E46C0A"/>
        </a:buClr>
        <a:buFont typeface="Arial" panose="020B0604020202020204" pitchFamily="34" charset="0"/>
        <a:buChar char="–"/>
        <a:defRPr sz="2100" kern="1200">
          <a:solidFill>
            <a:srgbClr val="F2F2F2"/>
          </a:solidFill>
          <a:latin typeface="+mn-lt"/>
          <a:ea typeface="+mn-ea"/>
          <a:cs typeface="+mn-cs"/>
        </a:defRPr>
      </a:lvl2pPr>
      <a:lvl3pPr marL="857250" indent="-171450" algn="l" rtl="0" eaLnBrk="1" fontAlgn="base" hangingPunct="1">
        <a:spcBef>
          <a:spcPct val="20000"/>
        </a:spcBef>
        <a:spcAft>
          <a:spcPct val="0"/>
        </a:spcAft>
        <a:buClr>
          <a:srgbClr val="FF0000"/>
        </a:buClr>
        <a:buFont typeface="Arial" panose="020B0604020202020204" pitchFamily="34" charset="0"/>
        <a:buChar char="•"/>
        <a:defRPr sz="1800" kern="1200">
          <a:solidFill>
            <a:srgbClr val="F2F2F2"/>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rgbClr val="F2F2F2"/>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rgbClr val="F2F2F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46528C"/>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BE" smtClean="0"/>
              <a:t>Klik om de stijl te bewerken</a:t>
            </a:r>
            <a:endParaRPr lang="nl-BE" altLang="nl-BE" smtClean="0"/>
          </a:p>
        </p:txBody>
      </p:sp>
      <p:sp>
        <p:nvSpPr>
          <p:cNvPr id="1027" name="Tijdelijke aanduiding voor tekst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BE" smtClean="0"/>
              <a:t>Klik om de modelstijlen te bewerken</a:t>
            </a:r>
          </a:p>
          <a:p>
            <a:pPr lvl="1"/>
            <a:r>
              <a:rPr lang="nl-NL" altLang="nl-BE" smtClean="0"/>
              <a:t>Tweede niveau</a:t>
            </a:r>
          </a:p>
          <a:p>
            <a:pPr lvl="2"/>
            <a:r>
              <a:rPr lang="nl-NL" altLang="nl-BE" smtClean="0"/>
              <a:t>Derde niveau</a:t>
            </a:r>
          </a:p>
          <a:p>
            <a:pPr lvl="3"/>
            <a:r>
              <a:rPr lang="nl-NL" altLang="nl-BE" smtClean="0"/>
              <a:t>Vierde niveau</a:t>
            </a:r>
          </a:p>
          <a:p>
            <a:pPr lvl="4"/>
            <a:r>
              <a:rPr lang="nl-NL" altLang="nl-BE" smtClean="0"/>
              <a:t>Vijfde niveau</a:t>
            </a:r>
            <a:endParaRPr lang="nl-BE" altLang="nl-BE" smtClean="0"/>
          </a:p>
        </p:txBody>
      </p:sp>
      <p:sp>
        <p:nvSpPr>
          <p:cNvPr id="4" name="Tijdelijke aanduiding voor datum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latin typeface="Arial" charset="0"/>
              </a:defRPr>
            </a:lvl1pPr>
          </a:lstStyle>
          <a:p>
            <a:pPr>
              <a:defRPr/>
            </a:pPr>
            <a:fld id="{3AC27AF2-C31C-4133-A3C7-3E4D5C6A8043}" type="datetimeFigureOut">
              <a:rPr lang="nl-BE">
                <a:solidFill>
                  <a:prstClr val="black">
                    <a:tint val="75000"/>
                  </a:prstClr>
                </a:solidFill>
                <a:cs typeface="+mn-cs"/>
              </a:rPr>
              <a:pPr>
                <a:defRPr/>
              </a:pPr>
              <a:t>17/10/2018</a:t>
            </a:fld>
            <a:endParaRPr lang="nl-BE">
              <a:solidFill>
                <a:prstClr val="black">
                  <a:tint val="75000"/>
                </a:prstClr>
              </a:solidFill>
              <a:cs typeface="+mn-cs"/>
            </a:endParaRPr>
          </a:p>
        </p:txBody>
      </p:sp>
      <p:sp>
        <p:nvSpPr>
          <p:cNvPr id="5" name="Tijdelijke aanduiding voor voettekst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latin typeface="Arial" charset="0"/>
              </a:defRPr>
            </a:lvl1pPr>
          </a:lstStyle>
          <a:p>
            <a:pPr>
              <a:defRPr/>
            </a:pPr>
            <a:endParaRPr lang="nl-BE">
              <a:solidFill>
                <a:prstClr val="black">
                  <a:tint val="75000"/>
                </a:prstClr>
              </a:solidFill>
              <a:cs typeface="+mn-cs"/>
            </a:endParaRPr>
          </a:p>
        </p:txBody>
      </p:sp>
      <p:sp>
        <p:nvSpPr>
          <p:cNvPr id="6" name="Tijdelijke aanduiding voor dianumm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0A319E81-B63B-4013-A562-E675D8BC4535}" type="slidenum">
              <a:rPr lang="nl-BE" altLang="nl-BE" smtClean="0">
                <a:cs typeface="+mn-cs"/>
              </a:rPr>
              <a:pPr/>
              <a:t>‹nr.›</a:t>
            </a:fld>
            <a:endParaRPr lang="nl-BE" altLang="nl-BE" smtClean="0">
              <a:cs typeface="+mn-cs"/>
            </a:endParaRPr>
          </a:p>
        </p:txBody>
      </p:sp>
      <p:pic>
        <p:nvPicPr>
          <p:cNvPr id="1031" name="Afbeelding 7" descr="PowerPoint Lijn.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6765927"/>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370159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rtl="0" eaLnBrk="1" fontAlgn="base" hangingPunct="1">
        <a:spcBef>
          <a:spcPct val="0"/>
        </a:spcBef>
        <a:spcAft>
          <a:spcPct val="0"/>
        </a:spcAft>
        <a:defRPr sz="3300" kern="1200">
          <a:solidFill>
            <a:schemeClr val="tx1"/>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Clr>
          <a:srgbClr val="C3D69B"/>
        </a:buClr>
        <a:buFont typeface="Arial" panose="020B0604020202020204" pitchFamily="34" charset="0"/>
        <a:buChar char="•"/>
        <a:defRPr sz="2400" kern="1200">
          <a:solidFill>
            <a:srgbClr val="F2F2F2"/>
          </a:solidFill>
          <a:latin typeface="+mn-lt"/>
          <a:ea typeface="+mn-ea"/>
          <a:cs typeface="+mn-cs"/>
        </a:defRPr>
      </a:lvl1pPr>
      <a:lvl2pPr marL="557213" indent="-214313" algn="l" rtl="0" eaLnBrk="1" fontAlgn="base" hangingPunct="1">
        <a:spcBef>
          <a:spcPct val="20000"/>
        </a:spcBef>
        <a:spcAft>
          <a:spcPct val="0"/>
        </a:spcAft>
        <a:buClr>
          <a:srgbClr val="E46C0A"/>
        </a:buClr>
        <a:buFont typeface="Arial" panose="020B0604020202020204" pitchFamily="34" charset="0"/>
        <a:buChar char="–"/>
        <a:defRPr sz="2100" kern="1200">
          <a:solidFill>
            <a:srgbClr val="F2F2F2"/>
          </a:solidFill>
          <a:latin typeface="+mn-lt"/>
          <a:ea typeface="+mn-ea"/>
          <a:cs typeface="+mn-cs"/>
        </a:defRPr>
      </a:lvl2pPr>
      <a:lvl3pPr marL="857250" indent="-171450" algn="l" rtl="0" eaLnBrk="1" fontAlgn="base" hangingPunct="1">
        <a:spcBef>
          <a:spcPct val="20000"/>
        </a:spcBef>
        <a:spcAft>
          <a:spcPct val="0"/>
        </a:spcAft>
        <a:buClr>
          <a:srgbClr val="FF0000"/>
        </a:buClr>
        <a:buFont typeface="Arial" panose="020B0604020202020204" pitchFamily="34" charset="0"/>
        <a:buChar char="•"/>
        <a:defRPr sz="1800" kern="1200">
          <a:solidFill>
            <a:srgbClr val="F2F2F2"/>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rgbClr val="F2F2F2"/>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rgbClr val="F2F2F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11.xml"/><Relationship Id="rId16" Type="http://schemas.openxmlformats.org/officeDocument/2006/relationships/diagramColors" Target="../diagrams/colors6.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diagramData" Target="../diagrams/data11.xml"/><Relationship Id="rId18" Type="http://schemas.openxmlformats.org/officeDocument/2006/relationships/diagramData" Target="../diagrams/data12.xml"/><Relationship Id="rId3" Type="http://schemas.openxmlformats.org/officeDocument/2006/relationships/diagramData" Target="../diagrams/data9.xml"/><Relationship Id="rId21" Type="http://schemas.openxmlformats.org/officeDocument/2006/relationships/diagramColors" Target="../diagrams/colors12.xml"/><Relationship Id="rId7" Type="http://schemas.microsoft.com/office/2007/relationships/diagramDrawing" Target="../diagrams/drawing9.xml"/><Relationship Id="rId12" Type="http://schemas.microsoft.com/office/2007/relationships/diagramDrawing" Target="../diagrams/drawing10.xml"/><Relationship Id="rId17" Type="http://schemas.microsoft.com/office/2007/relationships/diagramDrawing" Target="../diagrams/drawing11.xml"/><Relationship Id="rId2" Type="http://schemas.openxmlformats.org/officeDocument/2006/relationships/notesSlide" Target="../notesSlides/notesSlide21.xml"/><Relationship Id="rId16" Type="http://schemas.openxmlformats.org/officeDocument/2006/relationships/diagramColors" Target="../diagrams/colors11.xml"/><Relationship Id="rId20" Type="http://schemas.openxmlformats.org/officeDocument/2006/relationships/diagramQuickStyle" Target="../diagrams/quickStyle12.xml"/><Relationship Id="rId1" Type="http://schemas.openxmlformats.org/officeDocument/2006/relationships/slideLayout" Target="../slideLayouts/slideLayout7.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5" Type="http://schemas.openxmlformats.org/officeDocument/2006/relationships/diagramQuickStyle" Target="../diagrams/quickStyle11.xml"/><Relationship Id="rId10" Type="http://schemas.openxmlformats.org/officeDocument/2006/relationships/diagramQuickStyle" Target="../diagrams/quickStyle10.xml"/><Relationship Id="rId19" Type="http://schemas.openxmlformats.org/officeDocument/2006/relationships/diagramLayout" Target="../diagrams/layout12.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diagramLayout" Target="../diagrams/layout11.xml"/><Relationship Id="rId22" Type="http://schemas.microsoft.com/office/2007/relationships/diagramDrawing" Target="../diagrams/drawing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gradeworkinggroup.or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www.cozo.be/"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dikkedarmkanker.bevolkingsonderzoek.be/nl/professionelen/huisartsen-en-gastro-enterologen"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9.xml"/><Relationship Id="rId16" Type="http://schemas.openxmlformats.org/officeDocument/2006/relationships/diagramColors" Target="../diagrams/colors3.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6528C"/>
        </a:solidFill>
        <a:effectLst/>
      </p:bgPr>
    </p:bg>
    <p:spTree>
      <p:nvGrpSpPr>
        <p:cNvPr id="1" name=""/>
        <p:cNvGrpSpPr/>
        <p:nvPr/>
      </p:nvGrpSpPr>
      <p:grpSpPr>
        <a:xfrm>
          <a:off x="0" y="0"/>
          <a:ext cx="0" cy="0"/>
          <a:chOff x="0" y="0"/>
          <a:chExt cx="0" cy="0"/>
        </a:xfrm>
      </p:grpSpPr>
      <p:sp>
        <p:nvSpPr>
          <p:cNvPr id="4098" name="Rectangle 1">
            <a:extLst>
              <a:ext uri="{FF2B5EF4-FFF2-40B4-BE49-F238E27FC236}">
                <a16:creationId xmlns="" xmlns:a16="http://schemas.microsoft.com/office/drawing/2014/main" id="{4B97593F-7AF0-4F8F-8BFB-ACB2C80AB88D}"/>
              </a:ext>
            </a:extLst>
          </p:cNvPr>
          <p:cNvSpPr>
            <a:spLocks noChangeArrowheads="1"/>
          </p:cNvSpPr>
          <p:nvPr/>
        </p:nvSpPr>
        <p:spPr bwMode="auto">
          <a:xfrm>
            <a:off x="1285875" y="2714625"/>
            <a:ext cx="64008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nl-BE" altLang="nl-BE"/>
          </a:p>
        </p:txBody>
      </p:sp>
      <p:sp>
        <p:nvSpPr>
          <p:cNvPr id="4099" name="Rectangle 2">
            <a:extLst>
              <a:ext uri="{FF2B5EF4-FFF2-40B4-BE49-F238E27FC236}">
                <a16:creationId xmlns="" xmlns:a16="http://schemas.microsoft.com/office/drawing/2014/main" id="{4221F55B-BD6C-4CBA-A7C7-E1953213986C}"/>
              </a:ext>
            </a:extLst>
          </p:cNvPr>
          <p:cNvSpPr>
            <a:spLocks noChangeArrowheads="1"/>
          </p:cNvSpPr>
          <p:nvPr/>
        </p:nvSpPr>
        <p:spPr bwMode="auto">
          <a:xfrm>
            <a:off x="755650" y="1690688"/>
            <a:ext cx="7775575"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spcBef>
                <a:spcPts val="363"/>
              </a:spcBef>
              <a:buSzPct val="100000"/>
            </a:pPr>
            <a:endParaRPr lang="nl-BE" altLang="nl-BE" sz="4400">
              <a:solidFill>
                <a:srgbClr val="FFFFFF"/>
              </a:solidFill>
            </a:endParaRPr>
          </a:p>
          <a:p>
            <a:pPr algn="ctr" eaLnBrk="1">
              <a:spcBef>
                <a:spcPts val="363"/>
              </a:spcBef>
              <a:buSzPct val="100000"/>
            </a:pPr>
            <a:r>
              <a:rPr lang="nl-BE" altLang="nl-BE" sz="3600" b="1">
                <a:solidFill>
                  <a:srgbClr val="FFFFFF"/>
                </a:solidFill>
              </a:rPr>
              <a:t>Richtlijn dikkedarmkankerscreening</a:t>
            </a:r>
          </a:p>
          <a:p>
            <a:pPr algn="ctr" eaLnBrk="1">
              <a:spcBef>
                <a:spcPts val="363"/>
              </a:spcBef>
              <a:buSzPct val="100000"/>
            </a:pPr>
            <a:r>
              <a:rPr lang="nl-BE" altLang="nl-BE" sz="3600" b="1">
                <a:solidFill>
                  <a:srgbClr val="FFFFFF"/>
                </a:solidFill>
              </a:rPr>
              <a:t>2018</a:t>
            </a:r>
          </a:p>
          <a:p>
            <a:pPr algn="r" eaLnBrk="1">
              <a:spcBef>
                <a:spcPts val="363"/>
              </a:spcBef>
              <a:buSzPct val="100000"/>
            </a:pPr>
            <a:endParaRPr lang="nl-BE" altLang="nl-BE" sz="3600" i="1">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Afbeelding 1" descr="image001">
            <a:extLst>
              <a:ext uri="{FF2B5EF4-FFF2-40B4-BE49-F238E27FC236}">
                <a16:creationId xmlns="" xmlns:a16="http://schemas.microsoft.com/office/drawing/2014/main" id="{11D9B885-01A3-4363-8BB5-BF98769CF0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650" t="17949" r="3296"/>
          <a:stretch>
            <a:fillRect/>
          </a:stretch>
        </p:blipFill>
        <p:spPr bwMode="auto">
          <a:xfrm>
            <a:off x="736600" y="3479800"/>
            <a:ext cx="7345363"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hthoek 1">
            <a:extLst>
              <a:ext uri="{FF2B5EF4-FFF2-40B4-BE49-F238E27FC236}">
                <a16:creationId xmlns="" xmlns:a16="http://schemas.microsoft.com/office/drawing/2014/main" id="{2CB4DAFB-4189-4D77-ABF9-2166CED2D524}"/>
              </a:ext>
            </a:extLst>
          </p:cNvPr>
          <p:cNvSpPr>
            <a:spLocks noChangeArrowheads="1"/>
          </p:cNvSpPr>
          <p:nvPr/>
        </p:nvSpPr>
        <p:spPr bwMode="auto">
          <a:xfrm>
            <a:off x="611188" y="549275"/>
            <a:ext cx="6985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buSzPct val="100000"/>
            </a:pPr>
            <a:r>
              <a:rPr lang="nl-BE" altLang="nl-BE" sz="3200" b="1" dirty="0">
                <a:solidFill>
                  <a:srgbClr val="FFFFFF"/>
                </a:solidFill>
                <a:latin typeface="Calibri" panose="020F0502020204030204" pitchFamily="34" charset="0"/>
              </a:rPr>
              <a:t>Casus 1: risicoprofiel: wat is een </a:t>
            </a:r>
            <a:r>
              <a:rPr lang="nl-BE" altLang="nl-BE" sz="3200" b="1" dirty="0" err="1">
                <a:solidFill>
                  <a:srgbClr val="FFFFFF"/>
                </a:solidFill>
                <a:latin typeface="Calibri" panose="020F0502020204030204" pitchFamily="34" charset="0"/>
              </a:rPr>
              <a:t>hoogrisicopoliep</a:t>
            </a:r>
            <a:endParaRPr lang="nl-BE" altLang="nl-BE" sz="3200" b="1" dirty="0">
              <a:solidFill>
                <a:srgbClr val="FFFFFF"/>
              </a:solidFill>
              <a:latin typeface="Calibri" panose="020F0502020204030204" pitchFamily="34" charset="0"/>
            </a:endParaRPr>
          </a:p>
        </p:txBody>
      </p:sp>
      <p:sp>
        <p:nvSpPr>
          <p:cNvPr id="4" name="Text Box 2">
            <a:extLst>
              <a:ext uri="{FF2B5EF4-FFF2-40B4-BE49-F238E27FC236}">
                <a16:creationId xmlns="" xmlns:a16="http://schemas.microsoft.com/office/drawing/2014/main" id="{F7BD0AB6-7D46-4083-AB6C-0AA12B349E74}"/>
              </a:ext>
            </a:extLst>
          </p:cNvPr>
          <p:cNvSpPr txBox="1">
            <a:spLocks noChangeArrowheads="1"/>
          </p:cNvSpPr>
          <p:nvPr/>
        </p:nvSpPr>
        <p:spPr bwMode="auto">
          <a:xfrm>
            <a:off x="736600" y="1500188"/>
            <a:ext cx="8218488"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marL="514350" indent="-514350" algn="just" eaLnBrk="1">
              <a:spcBef>
                <a:spcPts val="638"/>
              </a:spcBef>
              <a:buSzPct val="100000"/>
              <a:buFont typeface="+mj-lt"/>
              <a:buAutoNum type="arabicPeriod"/>
              <a:defRPr/>
            </a:pPr>
            <a:r>
              <a:rPr lang="nl-BE" altLang="nl-BE" sz="3200" b="1" dirty="0">
                <a:solidFill>
                  <a:schemeClr val="tx1"/>
                </a:solidFill>
                <a:latin typeface="Calibri" panose="020F0502020204030204" pitchFamily="34" charset="0"/>
              </a:rPr>
              <a:t>Aantal</a:t>
            </a:r>
          </a:p>
          <a:p>
            <a:pPr marL="514350" indent="-514350" algn="just" eaLnBrk="1">
              <a:spcBef>
                <a:spcPts val="638"/>
              </a:spcBef>
              <a:buSzPct val="100000"/>
              <a:buFont typeface="+mj-lt"/>
              <a:buAutoNum type="arabicPeriod"/>
              <a:defRPr/>
            </a:pPr>
            <a:r>
              <a:rPr lang="nl-BE" altLang="nl-BE" sz="3200" b="1" dirty="0">
                <a:solidFill>
                  <a:schemeClr val="tx1"/>
                </a:solidFill>
                <a:latin typeface="Calibri" panose="020F0502020204030204" pitchFamily="34" charset="0"/>
              </a:rPr>
              <a:t>Grootte van poliep</a:t>
            </a:r>
          </a:p>
          <a:p>
            <a:pPr marL="514350" indent="-514350" algn="just" eaLnBrk="1">
              <a:spcBef>
                <a:spcPts val="638"/>
              </a:spcBef>
              <a:buSzPct val="100000"/>
              <a:buFont typeface="+mj-lt"/>
              <a:buAutoNum type="arabicPeriod"/>
              <a:defRPr/>
            </a:pPr>
            <a:r>
              <a:rPr lang="nl-BE" altLang="nl-BE" sz="3200" b="1" dirty="0">
                <a:solidFill>
                  <a:schemeClr val="tx1"/>
                </a:solidFill>
                <a:latin typeface="Calibri" panose="020F0502020204030204" pitchFamily="34" charset="0"/>
              </a:rPr>
              <a:t>Aard van de dysplasie</a:t>
            </a:r>
            <a:endParaRPr lang="nl-BE" altLang="nl-BE" sz="3200" dirty="0">
              <a:solidFill>
                <a:schemeClr val="tx1"/>
              </a:solidFill>
            </a:endParaRPr>
          </a:p>
          <a:p>
            <a:pPr algn="just" eaLnBrk="1">
              <a:spcBef>
                <a:spcPts val="638"/>
              </a:spcBef>
              <a:buSzPct val="100000"/>
              <a:buFont typeface="Times New Roman" panose="02020603050405020304" pitchFamily="18" charset="0"/>
              <a:buNone/>
              <a:defRPr/>
            </a:pPr>
            <a:endParaRPr lang="nl-BE" altLang="nl-BE" sz="3200" dirty="0"/>
          </a:p>
          <a:p>
            <a:pPr algn="just" eaLnBrk="1">
              <a:spcBef>
                <a:spcPts val="638"/>
              </a:spcBef>
              <a:buSzPct val="100000"/>
              <a:buFont typeface="Times New Roman" panose="02020603050405020304" pitchFamily="18" charset="0"/>
              <a:buNone/>
              <a:defRPr/>
            </a:pPr>
            <a:endParaRPr lang="nl-BE" altLang="nl-BE" sz="3200" dirty="0"/>
          </a:p>
          <a:p>
            <a:pPr algn="just" eaLnBrk="1">
              <a:spcBef>
                <a:spcPts val="638"/>
              </a:spcBef>
              <a:buSzPct val="100000"/>
              <a:buFont typeface="Times New Roman" panose="02020603050405020304" pitchFamily="18" charset="0"/>
              <a:buNone/>
              <a:defRPr/>
            </a:pPr>
            <a:endParaRPr lang="nl-BE" altLang="nl-BE" sz="3200" dirty="0"/>
          </a:p>
          <a:p>
            <a:pPr algn="just" eaLnBrk="1">
              <a:spcBef>
                <a:spcPts val="638"/>
              </a:spcBef>
              <a:buSzPct val="100000"/>
              <a:defRPr/>
            </a:pPr>
            <a:r>
              <a:rPr lang="nl-BE" altLang="nl-BE" sz="3200" dirty="0">
                <a:solidFill>
                  <a:srgbClr val="F2F2F2"/>
                </a:solidFill>
                <a:latin typeface="Calibri" panose="020F0502020204030204" pitchFamily="34" charset="0"/>
              </a:rPr>
              <a:t> </a:t>
            </a:r>
          </a:p>
          <a:p>
            <a:pPr eaLnBrk="1">
              <a:spcBef>
                <a:spcPts val="638"/>
              </a:spcBef>
              <a:buSzPct val="100000"/>
              <a:defRPr/>
            </a:pPr>
            <a:endParaRPr lang="nl-BE" altLang="nl-BE" sz="3200" b="1" i="1" dirty="0">
              <a:solidFill>
                <a:srgbClr val="F2F2F2"/>
              </a:solidFill>
              <a:latin typeface="Calibri" panose="020F0502020204030204" pitchFamily="34" charset="0"/>
            </a:endParaRPr>
          </a:p>
          <a:p>
            <a:pPr eaLnBrk="1">
              <a:spcBef>
                <a:spcPts val="638"/>
              </a:spcBef>
              <a:buSzPct val="100000"/>
              <a:defRPr/>
            </a:pPr>
            <a:endParaRPr lang="nl-BE" altLang="nl-BE" sz="3200" b="1" i="1" dirty="0">
              <a:solidFill>
                <a:srgbClr val="F2F2F2"/>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a:extLst>
              <a:ext uri="{FF2B5EF4-FFF2-40B4-BE49-F238E27FC236}">
                <a16:creationId xmlns="" xmlns:a16="http://schemas.microsoft.com/office/drawing/2014/main" id="{52F02FB2-ABF7-4C5D-A016-B98358D9C9AB}"/>
              </a:ext>
            </a:extLst>
          </p:cNvPr>
          <p:cNvSpPr txBox="1">
            <a:spLocks noChangeArrowheads="1"/>
          </p:cNvSpPr>
          <p:nvPr/>
        </p:nvSpPr>
        <p:spPr bwMode="auto">
          <a:xfrm>
            <a:off x="107950" y="476250"/>
            <a:ext cx="75596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SzPct val="100000"/>
            </a:pPr>
            <a:r>
              <a:rPr lang="nl-BE" altLang="nl-BE" sz="2800" b="1" dirty="0">
                <a:solidFill>
                  <a:srgbClr val="FFFFFF"/>
                </a:solidFill>
                <a:latin typeface="Calibri" panose="020F0502020204030204" pitchFamily="34" charset="0"/>
              </a:rPr>
              <a:t>Casus 1: Risicoprofiel: familiale NIET erfelijk risico</a:t>
            </a:r>
          </a:p>
        </p:txBody>
      </p:sp>
      <p:sp>
        <p:nvSpPr>
          <p:cNvPr id="23555" name="Text Box 2">
            <a:extLst>
              <a:ext uri="{FF2B5EF4-FFF2-40B4-BE49-F238E27FC236}">
                <a16:creationId xmlns="" xmlns:a16="http://schemas.microsoft.com/office/drawing/2014/main" id="{16EEC14C-787E-4304-BF10-356DDC9F3752}"/>
              </a:ext>
            </a:extLst>
          </p:cNvPr>
          <p:cNvSpPr txBox="1">
            <a:spLocks noChangeArrowheads="1"/>
          </p:cNvSpPr>
          <p:nvPr/>
        </p:nvSpPr>
        <p:spPr bwMode="auto">
          <a:xfrm>
            <a:off x="506413" y="1916113"/>
            <a:ext cx="8218487"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a:spcBef>
                <a:spcPts val="638"/>
              </a:spcBef>
              <a:buSzPct val="100000"/>
              <a:buFont typeface="Times New Roman" panose="02020603050405020304" pitchFamily="18" charset="0"/>
              <a:buNone/>
            </a:pPr>
            <a:r>
              <a:rPr lang="nl-BE" altLang="nl-BE" sz="3200"/>
              <a:t> </a:t>
            </a:r>
          </a:p>
          <a:p>
            <a:pPr algn="just" eaLnBrk="1">
              <a:spcBef>
                <a:spcPts val="638"/>
              </a:spcBef>
              <a:buSzPct val="100000"/>
              <a:buFont typeface="Times New Roman" panose="02020603050405020304" pitchFamily="18" charset="0"/>
              <a:buNone/>
            </a:pPr>
            <a:endParaRPr lang="nl-BE" altLang="nl-BE" sz="3200"/>
          </a:p>
          <a:p>
            <a:pPr algn="just" eaLnBrk="1">
              <a:spcBef>
                <a:spcPts val="638"/>
              </a:spcBef>
              <a:buSzPct val="100000"/>
              <a:buFont typeface="Times New Roman" panose="02020603050405020304" pitchFamily="18" charset="0"/>
              <a:buNone/>
            </a:pPr>
            <a:endParaRPr lang="nl-BE" altLang="nl-BE" sz="3200"/>
          </a:p>
          <a:p>
            <a:pPr algn="just" eaLnBrk="1">
              <a:spcBef>
                <a:spcPts val="638"/>
              </a:spcBef>
              <a:buSzPct val="100000"/>
              <a:buFont typeface="Times New Roman" panose="02020603050405020304" pitchFamily="18" charset="0"/>
              <a:buNone/>
            </a:pPr>
            <a:endParaRPr lang="nl-BE" altLang="nl-BE" sz="3200"/>
          </a:p>
          <a:p>
            <a:pPr algn="just" eaLnBrk="1">
              <a:spcBef>
                <a:spcPts val="638"/>
              </a:spcBef>
              <a:buSzPct val="100000"/>
            </a:pPr>
            <a:r>
              <a:rPr lang="nl-BE" altLang="nl-BE" sz="3200">
                <a:solidFill>
                  <a:srgbClr val="F2F2F2"/>
                </a:solidFill>
                <a:latin typeface="Calibri" panose="020F0502020204030204" pitchFamily="34" charset="0"/>
              </a:rPr>
              <a:t> </a:t>
            </a:r>
          </a:p>
          <a:p>
            <a:pPr eaLnBrk="1">
              <a:spcBef>
                <a:spcPts val="638"/>
              </a:spcBef>
              <a:buSzPct val="100000"/>
            </a:pPr>
            <a:endParaRPr lang="nl-BE" altLang="nl-BE" sz="3200" b="1" i="1">
              <a:solidFill>
                <a:srgbClr val="F2F2F2"/>
              </a:solidFill>
              <a:latin typeface="Calibri" panose="020F0502020204030204" pitchFamily="34" charset="0"/>
            </a:endParaRPr>
          </a:p>
          <a:p>
            <a:pPr eaLnBrk="1">
              <a:spcBef>
                <a:spcPts val="638"/>
              </a:spcBef>
              <a:buSzPct val="100000"/>
            </a:pPr>
            <a:endParaRPr lang="nl-BE" altLang="nl-BE" sz="3200" b="1" i="1">
              <a:solidFill>
                <a:srgbClr val="F2F2F2"/>
              </a:solidFill>
              <a:latin typeface="Calibri" panose="020F0502020204030204" pitchFamily="34" charset="0"/>
            </a:endParaRPr>
          </a:p>
        </p:txBody>
      </p:sp>
      <p:graphicFrame>
        <p:nvGraphicFramePr>
          <p:cNvPr id="5" name="Diagram 4">
            <a:extLst>
              <a:ext uri="{FF2B5EF4-FFF2-40B4-BE49-F238E27FC236}">
                <a16:creationId xmlns="" xmlns:a16="http://schemas.microsoft.com/office/drawing/2014/main" id="{3B57FD8F-2CF2-401A-8FB9-2894A17D0B14}"/>
              </a:ext>
            </a:extLst>
          </p:cNvPr>
          <p:cNvGraphicFramePr/>
          <p:nvPr/>
        </p:nvGraphicFramePr>
        <p:xfrm>
          <a:off x="927164" y="1047750"/>
          <a:ext cx="6380112" cy="1728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 xmlns:a16="http://schemas.microsoft.com/office/drawing/2014/main" id="{C4A192DF-BF90-4743-A751-68342BC31A41}"/>
              </a:ext>
            </a:extLst>
          </p:cNvPr>
          <p:cNvGraphicFramePr/>
          <p:nvPr/>
        </p:nvGraphicFramePr>
        <p:xfrm>
          <a:off x="927164" y="2852936"/>
          <a:ext cx="6380112" cy="17281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a:extLst>
              <a:ext uri="{FF2B5EF4-FFF2-40B4-BE49-F238E27FC236}">
                <a16:creationId xmlns="" xmlns:a16="http://schemas.microsoft.com/office/drawing/2014/main" id="{3D327F6D-F1AA-4C13-A7C8-3C64A4DFE8F0}"/>
              </a:ext>
            </a:extLst>
          </p:cNvPr>
          <p:cNvGraphicFramePr/>
          <p:nvPr/>
        </p:nvGraphicFramePr>
        <p:xfrm>
          <a:off x="932004" y="4658122"/>
          <a:ext cx="6380112" cy="172819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ext Box 1">
            <a:extLst>
              <a:ext uri="{FF2B5EF4-FFF2-40B4-BE49-F238E27FC236}">
                <a16:creationId xmlns="" xmlns:a16="http://schemas.microsoft.com/office/drawing/2014/main" id="{B30F890F-90DA-4F1C-A1C8-B35C8A2ED2B5}"/>
              </a:ext>
            </a:extLst>
          </p:cNvPr>
          <p:cNvSpPr txBox="1">
            <a:spLocks noChangeArrowheads="1"/>
          </p:cNvSpPr>
          <p:nvPr/>
        </p:nvSpPr>
        <p:spPr bwMode="auto">
          <a:xfrm>
            <a:off x="476410" y="253573"/>
            <a:ext cx="8210390" cy="116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lnSpc>
                <a:spcPct val="93000"/>
              </a:lnSpc>
              <a:buSzPct val="100000"/>
            </a:pPr>
            <a:endParaRPr lang="nl-BE" altLang="nl-BE" sz="4400" dirty="0">
              <a:solidFill>
                <a:srgbClr val="FFFFFF"/>
              </a:solidFill>
            </a:endParaRPr>
          </a:p>
        </p:txBody>
      </p:sp>
      <p:pic>
        <p:nvPicPr>
          <p:cNvPr id="12291" name="Afbeelding 3">
            <a:extLst>
              <a:ext uri="{FF2B5EF4-FFF2-40B4-BE49-F238E27FC236}">
                <a16:creationId xmlns="" xmlns:a16="http://schemas.microsoft.com/office/drawing/2014/main" id="{DDE95CCE-BD98-41DD-A9A6-3D6FFB0FC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628799"/>
            <a:ext cx="8496944" cy="4934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
            <a:extLst>
              <a:ext uri="{FF2B5EF4-FFF2-40B4-BE49-F238E27FC236}">
                <a16:creationId xmlns="" xmlns:a16="http://schemas.microsoft.com/office/drawing/2014/main" id="{4D3C7E50-5360-4448-B7B1-94FAE81F3EDC}"/>
              </a:ext>
            </a:extLst>
          </p:cNvPr>
          <p:cNvSpPr txBox="1">
            <a:spLocks noChangeArrowheads="1"/>
          </p:cNvSpPr>
          <p:nvPr/>
        </p:nvSpPr>
        <p:spPr bwMode="auto">
          <a:xfrm>
            <a:off x="0" y="548680"/>
            <a:ext cx="80644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SzPct val="100000"/>
            </a:pPr>
            <a:r>
              <a:rPr lang="nl-BE" altLang="nl-BE" sz="2800" b="1" dirty="0">
                <a:solidFill>
                  <a:srgbClr val="FFFFFF"/>
                </a:solidFill>
                <a:latin typeface="Calibri" panose="020F0502020204030204" pitchFamily="34" charset="0"/>
              </a:rPr>
              <a:t>Casus 1: Risicoprofiel: sporadisch/ leeftijdsgebonden</a:t>
            </a:r>
          </a:p>
        </p:txBody>
      </p:sp>
      <p:graphicFrame>
        <p:nvGraphicFramePr>
          <p:cNvPr id="5" name="Grafiek 4">
            <a:extLst>
              <a:ext uri="{FF2B5EF4-FFF2-40B4-BE49-F238E27FC236}">
                <a16:creationId xmlns=""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752828784"/>
              </p:ext>
            </p:extLst>
          </p:nvPr>
        </p:nvGraphicFramePr>
        <p:xfrm>
          <a:off x="899592" y="3356992"/>
          <a:ext cx="3816424" cy="206910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extLst>
          </p:cNvPr>
          <p:cNvSpPr/>
          <p:nvPr/>
        </p:nvSpPr>
        <p:spPr>
          <a:xfrm>
            <a:off x="468313" y="461963"/>
            <a:ext cx="7199312" cy="523875"/>
          </a:xfrm>
          <a:prstGeom prst="rect">
            <a:avLst/>
          </a:prstGeom>
        </p:spPr>
        <p:txBody>
          <a:bodyPr>
            <a:spAutoFit/>
          </a:bodyPr>
          <a:lstStyle/>
          <a:p>
            <a:pPr>
              <a:defRPr/>
            </a:pPr>
            <a:r>
              <a:rPr lang="nl-BE" altLang="nl-BE" sz="2800" b="1" dirty="0">
                <a:solidFill>
                  <a:schemeClr val="tx1"/>
                </a:solidFill>
                <a:latin typeface="+mn-lt"/>
              </a:rPr>
              <a:t>Samenvatting: Hoe het risicoprofiel bepalen?</a:t>
            </a:r>
          </a:p>
        </p:txBody>
      </p:sp>
      <p:sp>
        <p:nvSpPr>
          <p:cNvPr id="39939" name="Rechthoek 1"/>
          <p:cNvSpPr>
            <a:spLocks noChangeArrowheads="1"/>
          </p:cNvSpPr>
          <p:nvPr/>
        </p:nvSpPr>
        <p:spPr bwMode="auto">
          <a:xfrm>
            <a:off x="468313" y="1416050"/>
            <a:ext cx="8226425" cy="1043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Char char="•"/>
              <a:defRPr/>
            </a:pPr>
            <a:r>
              <a:rPr lang="nl-BE" altLang="nl-BE" sz="2400" dirty="0">
                <a:solidFill>
                  <a:schemeClr val="tx1"/>
                </a:solidFill>
                <a:latin typeface="sourcesanspro"/>
              </a:rPr>
              <a:t>leeftijd boven de 50 jaar (GRADE 1C). </a:t>
            </a:r>
          </a:p>
          <a:p>
            <a:pPr>
              <a:buFont typeface="Arial" panose="020B0604020202020204" pitchFamily="34" charset="0"/>
              <a:buChar char="•"/>
              <a:defRPr/>
            </a:pPr>
            <a:r>
              <a:rPr lang="nl-BE" altLang="nl-BE" dirty="0">
                <a:solidFill>
                  <a:schemeClr val="tx1"/>
                </a:solidFill>
                <a:latin typeface="sourcesanspro"/>
              </a:rPr>
              <a:t>een persoonlijke risicoaandoening:</a:t>
            </a:r>
          </a:p>
          <a:p>
            <a:pPr lvl="2">
              <a:buFont typeface="Arial" panose="020B0604020202020204" pitchFamily="34" charset="0"/>
              <a:buChar char="•"/>
              <a:defRPr/>
            </a:pPr>
            <a:r>
              <a:rPr lang="nl-BE" altLang="nl-BE" dirty="0">
                <a:solidFill>
                  <a:schemeClr val="tx1"/>
                </a:solidFill>
                <a:latin typeface="sourcesanspro"/>
              </a:rPr>
              <a:t>&gt; 8j IBD(GRADE 1C);</a:t>
            </a:r>
          </a:p>
          <a:p>
            <a:pPr lvl="2">
              <a:buFont typeface="Arial" panose="020B0604020202020204" pitchFamily="34" charset="0"/>
              <a:buChar char="•"/>
              <a:defRPr/>
            </a:pPr>
            <a:r>
              <a:rPr lang="nl-BE" altLang="nl-BE" dirty="0">
                <a:solidFill>
                  <a:schemeClr val="tx1"/>
                </a:solidFill>
                <a:latin typeface="sourcesanspro"/>
              </a:rPr>
              <a:t>voorgeschiedenis van </a:t>
            </a:r>
            <a:r>
              <a:rPr lang="nl-BE" altLang="nl-BE" dirty="0" err="1">
                <a:solidFill>
                  <a:schemeClr val="tx1"/>
                </a:solidFill>
                <a:latin typeface="sourcesanspro"/>
              </a:rPr>
              <a:t>hoogrisico-adenomen</a:t>
            </a:r>
            <a:r>
              <a:rPr lang="nl-BE" altLang="nl-BE" dirty="0">
                <a:solidFill>
                  <a:schemeClr val="tx1"/>
                </a:solidFill>
                <a:latin typeface="sourcesanspro"/>
              </a:rPr>
              <a:t> of een </a:t>
            </a:r>
            <a:r>
              <a:rPr lang="nl-BE" altLang="nl-BE" dirty="0" err="1">
                <a:solidFill>
                  <a:schemeClr val="tx1"/>
                </a:solidFill>
                <a:latin typeface="sourcesanspro"/>
              </a:rPr>
              <a:t>hoogrisico</a:t>
            </a:r>
            <a:r>
              <a:rPr lang="nl-BE" altLang="nl-BE" dirty="0">
                <a:solidFill>
                  <a:schemeClr val="tx1"/>
                </a:solidFill>
                <a:latin typeface="sourcesanspro"/>
              </a:rPr>
              <a:t> </a:t>
            </a:r>
            <a:r>
              <a:rPr lang="nl-BE" altLang="nl-BE" dirty="0" err="1">
                <a:solidFill>
                  <a:schemeClr val="tx1"/>
                </a:solidFill>
                <a:latin typeface="sourcesanspro"/>
              </a:rPr>
              <a:t>serrated</a:t>
            </a:r>
            <a:r>
              <a:rPr lang="nl-BE" altLang="nl-BE" dirty="0">
                <a:solidFill>
                  <a:schemeClr val="tx1"/>
                </a:solidFill>
                <a:latin typeface="sourcesanspro"/>
              </a:rPr>
              <a:t> poliep (GRADE 1C).</a:t>
            </a:r>
          </a:p>
          <a:p>
            <a:pPr>
              <a:buFont typeface="Arial" panose="020B0604020202020204" pitchFamily="34" charset="0"/>
              <a:buChar char="•"/>
              <a:defRPr/>
            </a:pPr>
            <a:r>
              <a:rPr lang="nl-BE" altLang="nl-BE" dirty="0">
                <a:solidFill>
                  <a:schemeClr val="tx1"/>
                </a:solidFill>
                <a:latin typeface="sourcesanspro"/>
              </a:rPr>
              <a:t>een familiale risicoaandoening:</a:t>
            </a:r>
          </a:p>
          <a:p>
            <a:pPr lvl="2">
              <a:buFont typeface="Arial" panose="020B0604020202020204" pitchFamily="34" charset="0"/>
              <a:buChar char="•"/>
              <a:defRPr/>
            </a:pPr>
            <a:r>
              <a:rPr lang="nl-BE" altLang="nl-BE" dirty="0">
                <a:solidFill>
                  <a:schemeClr val="tx1"/>
                </a:solidFill>
                <a:latin typeface="sourcesanspro"/>
              </a:rPr>
              <a:t>eerstegraadsverwant met erfelijke vorm van </a:t>
            </a:r>
            <a:r>
              <a:rPr lang="nl-BE" altLang="nl-BE" dirty="0" err="1">
                <a:solidFill>
                  <a:schemeClr val="tx1"/>
                </a:solidFill>
                <a:latin typeface="sourcesanspro"/>
              </a:rPr>
              <a:t>dikkedarmkanker</a:t>
            </a:r>
            <a:r>
              <a:rPr lang="nl-BE" altLang="nl-BE" dirty="0">
                <a:solidFill>
                  <a:schemeClr val="tx1"/>
                </a:solidFill>
                <a:latin typeface="sourcesanspro"/>
              </a:rPr>
              <a:t> (GRADE 1B);</a:t>
            </a:r>
          </a:p>
          <a:p>
            <a:pPr lvl="2">
              <a:buFont typeface="Arial" panose="020B0604020202020204" pitchFamily="34" charset="0"/>
              <a:buChar char="•"/>
              <a:defRPr/>
            </a:pPr>
            <a:r>
              <a:rPr lang="nl-BE" altLang="nl-BE" dirty="0">
                <a:solidFill>
                  <a:schemeClr val="tx1"/>
                </a:solidFill>
                <a:latin typeface="sourcesanspro"/>
              </a:rPr>
              <a:t>een eerstegraadsverwant met </a:t>
            </a:r>
            <a:r>
              <a:rPr lang="nl-BE" altLang="nl-BE" dirty="0" err="1">
                <a:solidFill>
                  <a:schemeClr val="tx1"/>
                </a:solidFill>
                <a:latin typeface="sourcesanspro"/>
              </a:rPr>
              <a:t>dikkedarmkanker</a:t>
            </a:r>
            <a:r>
              <a:rPr lang="nl-BE" altLang="nl-BE" dirty="0">
                <a:solidFill>
                  <a:schemeClr val="tx1"/>
                </a:solidFill>
                <a:latin typeface="sourcesanspro"/>
              </a:rPr>
              <a:t> of </a:t>
            </a:r>
            <a:r>
              <a:rPr lang="nl-BE" altLang="nl-BE" dirty="0" err="1">
                <a:solidFill>
                  <a:schemeClr val="tx1"/>
                </a:solidFill>
                <a:latin typeface="sourcesanspro"/>
              </a:rPr>
              <a:t>hoogrisico-adenomen</a:t>
            </a:r>
            <a:r>
              <a:rPr lang="nl-BE" altLang="nl-BE" dirty="0">
                <a:solidFill>
                  <a:schemeClr val="tx1"/>
                </a:solidFill>
                <a:latin typeface="sourcesanspro"/>
              </a:rPr>
              <a:t>. </a:t>
            </a:r>
          </a:p>
          <a:p>
            <a:pPr lvl="2">
              <a:buFont typeface="Arial" panose="020B0604020202020204" pitchFamily="34" charset="0"/>
              <a:buChar char="•"/>
              <a:defRPr/>
            </a:pPr>
            <a:r>
              <a:rPr lang="nl-BE" altLang="nl-BE" dirty="0">
                <a:solidFill>
                  <a:schemeClr val="tx1"/>
                </a:solidFill>
                <a:latin typeface="sourcesanspro"/>
              </a:rPr>
              <a:t>Indien &gt; 1 eerstegraadsverwant of indien de leeftijd </a:t>
            </a:r>
            <a:r>
              <a:rPr lang="nl-BE" altLang="nl-BE" dirty="0" err="1">
                <a:solidFill>
                  <a:schemeClr val="tx1"/>
                </a:solidFill>
                <a:latin typeface="sourcesanspro"/>
              </a:rPr>
              <a:t>dikkedarmkanker</a:t>
            </a:r>
            <a:r>
              <a:rPr lang="nl-BE" altLang="nl-BE" dirty="0">
                <a:solidFill>
                  <a:schemeClr val="tx1"/>
                </a:solidFill>
                <a:latin typeface="sourcesanspro"/>
              </a:rPr>
              <a:t>/ </a:t>
            </a:r>
            <a:r>
              <a:rPr lang="nl-BE" altLang="nl-BE" dirty="0" err="1">
                <a:solidFill>
                  <a:schemeClr val="tx1"/>
                </a:solidFill>
                <a:latin typeface="sourcesanspro"/>
              </a:rPr>
              <a:t>hoogrisico</a:t>
            </a:r>
            <a:r>
              <a:rPr lang="nl-BE" altLang="nl-BE" dirty="0">
                <a:solidFill>
                  <a:schemeClr val="tx1"/>
                </a:solidFill>
                <a:latin typeface="sourcesanspro"/>
              </a:rPr>
              <a:t>-adenoom bij de eerstegraadsverwant &lt;60 jaar, stijgt het risico nog aanzienlijk (GRADE 1C).</a:t>
            </a:r>
          </a:p>
          <a:p>
            <a:pPr>
              <a:buFont typeface="Arial" panose="020B0604020202020204" pitchFamily="34" charset="0"/>
              <a:buChar char="•"/>
              <a:defRPr/>
            </a:pPr>
            <a:r>
              <a:rPr lang="nl-BE" altLang="nl-BE" dirty="0">
                <a:solidFill>
                  <a:schemeClr val="bg1">
                    <a:lumMod val="50000"/>
                  </a:schemeClr>
                </a:solidFill>
                <a:latin typeface="sourcesanspro"/>
              </a:rPr>
              <a:t>levensstijlfactoren:</a:t>
            </a:r>
          </a:p>
          <a:p>
            <a:pPr lvl="1">
              <a:buFont typeface="Arial" panose="020B0604020202020204" pitchFamily="34" charset="0"/>
              <a:buChar char="•"/>
              <a:defRPr/>
            </a:pPr>
            <a:r>
              <a:rPr lang="nl-BE" altLang="nl-BE" dirty="0">
                <a:solidFill>
                  <a:schemeClr val="bg1">
                    <a:lumMod val="50000"/>
                  </a:schemeClr>
                </a:solidFill>
                <a:latin typeface="sourcesanspro"/>
              </a:rPr>
              <a:t>overmatig eten van rood en met rood vlees bewerkte charcuterie (&gt;500 gram/week), tekort aan vezels, en in nog onduidelijke mate het metabool syndroom, roken, overgewicht en sedentaire levensstijl hebben invloed op het ontwikkelen van </a:t>
            </a:r>
            <a:r>
              <a:rPr lang="nl-BE" altLang="nl-BE" dirty="0" err="1">
                <a:solidFill>
                  <a:schemeClr val="bg1">
                    <a:lumMod val="50000"/>
                  </a:schemeClr>
                </a:solidFill>
                <a:latin typeface="sourcesanspro"/>
              </a:rPr>
              <a:t>dikkedarmkanker</a:t>
            </a:r>
            <a:r>
              <a:rPr lang="nl-BE" altLang="nl-BE" dirty="0">
                <a:solidFill>
                  <a:schemeClr val="bg1">
                    <a:lumMod val="50000"/>
                  </a:schemeClr>
                </a:solidFill>
                <a:latin typeface="sourcesanspro"/>
              </a:rPr>
              <a:t> (GRADE 2C).</a:t>
            </a:r>
          </a:p>
          <a:p>
            <a:pPr>
              <a:buFont typeface="Arial" panose="020B0604020202020204" pitchFamily="34" charset="0"/>
              <a:buChar char="•"/>
              <a:defRPr/>
            </a:pPr>
            <a:r>
              <a:rPr lang="nl-BE" altLang="nl-BE" dirty="0">
                <a:latin typeface="sourcesanspro"/>
              </a:rPr>
              <a:t>De belangrijkste risicofactor voor de ontwikkeling van </a:t>
            </a:r>
            <a:r>
              <a:rPr lang="nl-BE" altLang="nl-BE" dirty="0" err="1">
                <a:latin typeface="sourcesanspro"/>
              </a:rPr>
              <a:t>dikkedarmkanker</a:t>
            </a:r>
            <a:r>
              <a:rPr lang="nl-BE" altLang="nl-BE" dirty="0">
                <a:latin typeface="sourcesanspro"/>
              </a:rPr>
              <a:t> is een leeftijd boven de 50 jaar (GRADE 1C). </a:t>
            </a:r>
          </a:p>
          <a:p>
            <a:pPr>
              <a:buFont typeface="Arial" panose="020B0604020202020204" pitchFamily="34" charset="0"/>
              <a:buChar char="•"/>
              <a:defRPr/>
            </a:pPr>
            <a:r>
              <a:rPr lang="nl-BE" altLang="nl-BE" dirty="0">
                <a:latin typeface="sourcesanspro"/>
              </a:rPr>
              <a:t>een persoonlijke risicoaandoening:</a:t>
            </a:r>
          </a:p>
          <a:p>
            <a:pPr lvl="2">
              <a:buFont typeface="Arial" panose="020B0604020202020204" pitchFamily="34" charset="0"/>
              <a:buChar char="•"/>
              <a:defRPr/>
            </a:pPr>
            <a:r>
              <a:rPr lang="nl-BE" altLang="nl-BE" dirty="0">
                <a:latin typeface="sourcesanspro"/>
              </a:rPr>
              <a:t>&gt; 8j IBD(GRADE 1C);</a:t>
            </a:r>
          </a:p>
          <a:p>
            <a:pPr lvl="2">
              <a:buFont typeface="Arial" panose="020B0604020202020204" pitchFamily="34" charset="0"/>
              <a:buChar char="•"/>
              <a:defRPr/>
            </a:pPr>
            <a:r>
              <a:rPr lang="nl-BE" altLang="nl-BE" dirty="0">
                <a:latin typeface="sourcesanspro"/>
              </a:rPr>
              <a:t>persoonlijke voorgeschiedenis van </a:t>
            </a:r>
            <a:r>
              <a:rPr lang="nl-BE" altLang="nl-BE" dirty="0" err="1">
                <a:latin typeface="sourcesanspro"/>
              </a:rPr>
              <a:t>hoogrisico-adenomen</a:t>
            </a:r>
            <a:r>
              <a:rPr lang="nl-BE" altLang="nl-BE" dirty="0">
                <a:latin typeface="sourcesanspro"/>
              </a:rPr>
              <a:t> of een </a:t>
            </a:r>
            <a:r>
              <a:rPr lang="nl-BE" altLang="nl-BE" dirty="0" err="1">
                <a:latin typeface="sourcesanspro"/>
              </a:rPr>
              <a:t>hoogrisico</a:t>
            </a:r>
            <a:r>
              <a:rPr lang="nl-BE" altLang="nl-BE" dirty="0">
                <a:latin typeface="sourcesanspro"/>
              </a:rPr>
              <a:t> </a:t>
            </a:r>
            <a:r>
              <a:rPr lang="nl-BE" altLang="nl-BE" dirty="0" err="1">
                <a:latin typeface="sourcesanspro"/>
              </a:rPr>
              <a:t>serrated</a:t>
            </a:r>
            <a:r>
              <a:rPr lang="nl-BE" altLang="nl-BE" dirty="0">
                <a:latin typeface="sourcesanspro"/>
              </a:rPr>
              <a:t> poliep (GRADE 1C).</a:t>
            </a:r>
          </a:p>
          <a:p>
            <a:pPr lvl="1">
              <a:buFont typeface="Arial" panose="020B0604020202020204" pitchFamily="34" charset="0"/>
              <a:buChar char="•"/>
              <a:defRPr/>
            </a:pPr>
            <a:r>
              <a:rPr lang="nl-BE" altLang="nl-BE" dirty="0">
                <a:latin typeface="sourcesanspro"/>
              </a:rPr>
              <a:t>een familiale risicoaandoening:</a:t>
            </a:r>
          </a:p>
          <a:p>
            <a:pPr lvl="2">
              <a:buFont typeface="Arial" panose="020B0604020202020204" pitchFamily="34" charset="0"/>
              <a:buChar char="•"/>
              <a:defRPr/>
            </a:pPr>
            <a:r>
              <a:rPr lang="nl-BE" altLang="nl-BE" dirty="0">
                <a:latin typeface="sourcesanspro"/>
              </a:rPr>
              <a:t>een eerstegraadsverwant met een erfelijke vorm van </a:t>
            </a:r>
            <a:r>
              <a:rPr lang="nl-BE" altLang="nl-BE" dirty="0" err="1">
                <a:latin typeface="sourcesanspro"/>
              </a:rPr>
              <a:t>dikkedarmkanker</a:t>
            </a:r>
            <a:r>
              <a:rPr lang="nl-BE" altLang="nl-BE" dirty="0">
                <a:latin typeface="sourcesanspro"/>
              </a:rPr>
              <a:t> (GRADE 1B);</a:t>
            </a:r>
          </a:p>
          <a:p>
            <a:pPr lvl="2">
              <a:buFont typeface="Arial" panose="020B0604020202020204" pitchFamily="34" charset="0"/>
              <a:buChar char="•"/>
              <a:defRPr/>
            </a:pPr>
            <a:r>
              <a:rPr lang="nl-BE" altLang="nl-BE" dirty="0">
                <a:latin typeface="sourcesanspro"/>
              </a:rPr>
              <a:t>een eerstegraadsverwant met </a:t>
            </a:r>
            <a:r>
              <a:rPr lang="nl-BE" altLang="nl-BE" dirty="0" err="1">
                <a:latin typeface="sourcesanspro"/>
              </a:rPr>
              <a:t>dikkedarmkanker</a:t>
            </a:r>
            <a:r>
              <a:rPr lang="nl-BE" altLang="nl-BE" dirty="0">
                <a:latin typeface="sourcesanspro"/>
              </a:rPr>
              <a:t> of </a:t>
            </a:r>
            <a:r>
              <a:rPr lang="nl-BE" altLang="nl-BE" dirty="0" err="1">
                <a:latin typeface="sourcesanspro"/>
              </a:rPr>
              <a:t>hoogrisico-adenomen</a:t>
            </a:r>
            <a:r>
              <a:rPr lang="nl-BE" altLang="nl-BE" dirty="0">
                <a:latin typeface="sourcesanspro"/>
              </a:rPr>
              <a:t>. Indien &gt; 1 eerstegraadsverwant of indien de leeftijd </a:t>
            </a:r>
            <a:r>
              <a:rPr lang="nl-BE" altLang="nl-BE" dirty="0" err="1">
                <a:latin typeface="sourcesanspro"/>
              </a:rPr>
              <a:t>dikkedarmkanker</a:t>
            </a:r>
            <a:r>
              <a:rPr lang="nl-BE" altLang="nl-BE" dirty="0">
                <a:latin typeface="sourcesanspro"/>
              </a:rPr>
              <a:t>/ </a:t>
            </a:r>
            <a:r>
              <a:rPr lang="nl-BE" altLang="nl-BE" dirty="0" err="1">
                <a:latin typeface="sourcesanspro"/>
              </a:rPr>
              <a:t>hoogrisico</a:t>
            </a:r>
            <a:r>
              <a:rPr lang="nl-BE" altLang="nl-BE" dirty="0">
                <a:latin typeface="sourcesanspro"/>
              </a:rPr>
              <a:t>-adenoom bij de eerstegraadsverwant &lt;60 jaar, stijgt het risico nog aanzienlijk (GRADE 1C).</a:t>
            </a:r>
          </a:p>
          <a:p>
            <a:pPr lvl="1">
              <a:buFont typeface="Arial" panose="020B0604020202020204" pitchFamily="34" charset="0"/>
              <a:buChar char="•"/>
              <a:defRPr/>
            </a:pPr>
            <a:r>
              <a:rPr lang="nl-BE" altLang="nl-BE" dirty="0">
                <a:latin typeface="sourcesanspro"/>
              </a:rPr>
              <a:t>levensstijlfactoren:</a:t>
            </a:r>
          </a:p>
          <a:p>
            <a:pPr lvl="2">
              <a:buFont typeface="Arial" panose="020B0604020202020204" pitchFamily="34" charset="0"/>
              <a:buChar char="•"/>
              <a:defRPr/>
            </a:pPr>
            <a:r>
              <a:rPr lang="nl-BE" altLang="nl-BE" dirty="0">
                <a:latin typeface="sourcesanspro"/>
              </a:rPr>
              <a:t>het overmatig eten van rood en met rood vlees bewerkte charcuterie (&gt;500 gram/week), een tekort aan vezels, en in nog onduidelijke mate het metabool syndroom, roken, overgewicht en sedentaire levensstijl hebben invloed op het ontwikkelen van </a:t>
            </a:r>
            <a:r>
              <a:rPr lang="nl-BE" altLang="nl-BE" dirty="0" err="1">
                <a:latin typeface="sourcesanspro"/>
              </a:rPr>
              <a:t>dikkedarmkanker</a:t>
            </a:r>
            <a:r>
              <a:rPr lang="nl-BE" altLang="nl-BE" dirty="0">
                <a:latin typeface="sourcesanspro"/>
              </a:rPr>
              <a:t> (GRADE 2C).</a:t>
            </a:r>
          </a:p>
        </p:txBody>
      </p:sp>
    </p:spTree>
    <p:extLst>
      <p:ext uri="{BB962C8B-B14F-4D97-AF65-F5344CB8AC3E}">
        <p14:creationId xmlns:p14="http://schemas.microsoft.com/office/powerpoint/2010/main" val="40628723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hthoek 5">
            <a:extLst>
              <a:ext uri="{FF2B5EF4-FFF2-40B4-BE49-F238E27FC236}">
                <a16:creationId xmlns="" xmlns:a16="http://schemas.microsoft.com/office/drawing/2014/main" id="{998AC0C0-4795-4175-B5EA-7548F5A10C4C}"/>
              </a:ext>
            </a:extLst>
          </p:cNvPr>
          <p:cNvSpPr/>
          <p:nvPr/>
        </p:nvSpPr>
        <p:spPr>
          <a:xfrm>
            <a:off x="468313" y="461963"/>
            <a:ext cx="6264275" cy="954087"/>
          </a:xfrm>
          <a:prstGeom prst="rect">
            <a:avLst/>
          </a:prstGeom>
        </p:spPr>
        <p:txBody>
          <a:bodyPr>
            <a:spAutoFit/>
          </a:bodyPr>
          <a:lstStyle/>
          <a:p>
            <a:pPr>
              <a:defRPr/>
            </a:pPr>
            <a:r>
              <a:rPr lang="nl-BE" altLang="nl-BE" sz="2800" b="1" dirty="0">
                <a:solidFill>
                  <a:srgbClr val="FFFFFF"/>
                </a:solidFill>
                <a:latin typeface="+mn-lt"/>
              </a:rPr>
              <a:t>Samenvatting: Hoe het risicoprofiel bepalen voor DDK? (aanbeveling)</a:t>
            </a:r>
          </a:p>
        </p:txBody>
      </p:sp>
      <p:sp>
        <p:nvSpPr>
          <p:cNvPr id="25603" name="Rechthoek 1">
            <a:extLst>
              <a:ext uri="{FF2B5EF4-FFF2-40B4-BE49-F238E27FC236}">
                <a16:creationId xmlns="" xmlns:a16="http://schemas.microsoft.com/office/drawing/2014/main" id="{2FAB4D95-19A3-4B26-930F-B6CAF6862B85}"/>
              </a:ext>
            </a:extLst>
          </p:cNvPr>
          <p:cNvSpPr>
            <a:spLocks noChangeArrowheads="1"/>
          </p:cNvSpPr>
          <p:nvPr/>
        </p:nvSpPr>
        <p:spPr bwMode="auto">
          <a:xfrm>
            <a:off x="468313" y="1416050"/>
            <a:ext cx="8226425"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Char char="•"/>
            </a:pPr>
            <a:r>
              <a:rPr lang="nl-BE" altLang="en-US" dirty="0">
                <a:latin typeface="sourcesanspro"/>
              </a:rPr>
              <a:t>De belangrijkste risicofactor voor de ontwikkeling van dikkedarmkanker is een </a:t>
            </a:r>
            <a:r>
              <a:rPr lang="nl-BE" altLang="en-US" dirty="0">
                <a:solidFill>
                  <a:schemeClr val="tx1"/>
                </a:solidFill>
                <a:latin typeface="sourcesanspro"/>
              </a:rPr>
              <a:t>leeftijd boven de 50 jaar (GRADE 1C). </a:t>
            </a:r>
          </a:p>
          <a:p>
            <a:pPr>
              <a:buFont typeface="Arial" panose="020B0604020202020204" pitchFamily="34" charset="0"/>
              <a:buChar char="•"/>
            </a:pPr>
            <a:r>
              <a:rPr lang="nl-BE" altLang="en-US" dirty="0">
                <a:solidFill>
                  <a:schemeClr val="tx1"/>
                </a:solidFill>
                <a:latin typeface="sourcesanspro"/>
              </a:rPr>
              <a:t>een persoonlijke risicoaandoening:</a:t>
            </a:r>
          </a:p>
          <a:p>
            <a:pPr lvl="2">
              <a:buFont typeface="Arial" panose="020B0604020202020204" pitchFamily="34" charset="0"/>
              <a:buChar char="•"/>
            </a:pPr>
            <a:r>
              <a:rPr lang="nl-BE" altLang="en-US" dirty="0">
                <a:solidFill>
                  <a:schemeClr val="tx1"/>
                </a:solidFill>
                <a:latin typeface="sourcesanspro"/>
              </a:rPr>
              <a:t>&gt; 8j IBD(GRADE 1C);</a:t>
            </a:r>
          </a:p>
          <a:p>
            <a:pPr lvl="2">
              <a:buFont typeface="Arial" panose="020B0604020202020204" pitchFamily="34" charset="0"/>
              <a:buChar char="•"/>
            </a:pPr>
            <a:r>
              <a:rPr lang="nl-BE" altLang="en-US" dirty="0">
                <a:solidFill>
                  <a:schemeClr val="tx1"/>
                </a:solidFill>
                <a:latin typeface="sourcesanspro"/>
              </a:rPr>
              <a:t>persoonlijke voorgeschiedenis van hoogrisico-adenomen of een hoogrisico serrated poliep (GRADE 1C).</a:t>
            </a:r>
          </a:p>
          <a:p>
            <a:pPr>
              <a:buFont typeface="Arial" panose="020B0604020202020204" pitchFamily="34" charset="0"/>
              <a:buChar char="•"/>
            </a:pPr>
            <a:r>
              <a:rPr lang="nl-BE" altLang="en-US" dirty="0">
                <a:solidFill>
                  <a:schemeClr val="tx1"/>
                </a:solidFill>
                <a:latin typeface="sourcesanspro"/>
              </a:rPr>
              <a:t>een familiale risicoaandoening:</a:t>
            </a:r>
          </a:p>
          <a:p>
            <a:pPr lvl="2">
              <a:buFont typeface="Arial" panose="020B0604020202020204" pitchFamily="34" charset="0"/>
              <a:buChar char="•"/>
            </a:pPr>
            <a:r>
              <a:rPr lang="nl-BE" altLang="en-US" dirty="0">
                <a:solidFill>
                  <a:schemeClr val="tx1"/>
                </a:solidFill>
                <a:latin typeface="sourcesanspro"/>
              </a:rPr>
              <a:t>een eerstegraadsverwant met een erfelijke vorm van dikkedarmkanker (GRADE 1B);</a:t>
            </a:r>
          </a:p>
          <a:p>
            <a:pPr lvl="2">
              <a:buFont typeface="Arial" panose="020B0604020202020204" pitchFamily="34" charset="0"/>
              <a:buChar char="•"/>
            </a:pPr>
            <a:r>
              <a:rPr lang="nl-BE" altLang="en-US" dirty="0">
                <a:solidFill>
                  <a:schemeClr val="tx1"/>
                </a:solidFill>
                <a:latin typeface="sourcesanspro"/>
              </a:rPr>
              <a:t>een eerstegraadsverwant met dikkedarmkanker of hoogrisico-adenomen. Indien &gt; 1 eerstegraadsverwant of indien de leeftijd dikkedarmkanker/ hoogrisico-adenoom bij de eerstegraadsverwant &lt;60 jaar, stijgt het risico nog aanzienlijk (GRADE 1C).</a:t>
            </a:r>
          </a:p>
          <a:p>
            <a:pPr>
              <a:buFont typeface="Arial" panose="020B0604020202020204" pitchFamily="34" charset="0"/>
              <a:buChar char="•"/>
            </a:pPr>
            <a:r>
              <a:rPr lang="nl-BE" altLang="en-US" i="1" dirty="0">
                <a:solidFill>
                  <a:schemeClr val="tx1"/>
                </a:solidFill>
                <a:latin typeface="sourcesanspro"/>
              </a:rPr>
              <a:t>Ter info: levensstijlfactoren:</a:t>
            </a:r>
          </a:p>
          <a:p>
            <a:pPr lvl="2">
              <a:buFont typeface="Arial" panose="020B0604020202020204" pitchFamily="34" charset="0"/>
              <a:buChar char="•"/>
            </a:pPr>
            <a:r>
              <a:rPr lang="nl-BE" altLang="en-US" i="1" dirty="0">
                <a:solidFill>
                  <a:schemeClr val="tx1"/>
                </a:solidFill>
                <a:latin typeface="sourcesanspro"/>
              </a:rPr>
              <a:t>het overmatig eten van rood en met rood vlees bewerkte charcuterie (&gt;500 gram/week), een tekort aan vezels, en in nog onduidelijke mate het metabool syndroom, roken, overgewicht en sedentaire levensstijl hebben invloed op het ontwikkelen van dikkedarmkanker (GRADE 2C).</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a:extLst>
              <a:ext uri="{FF2B5EF4-FFF2-40B4-BE49-F238E27FC236}">
                <a16:creationId xmlns="" xmlns:a16="http://schemas.microsoft.com/office/drawing/2014/main" id="{D5D253F2-F529-42C3-B090-1DDA34DC3931}"/>
              </a:ext>
            </a:extLst>
          </p:cNvPr>
          <p:cNvSpPr txBox="1">
            <a:spLocks noChangeArrowheads="1"/>
          </p:cNvSpPr>
          <p:nvPr/>
        </p:nvSpPr>
        <p:spPr bwMode="auto">
          <a:xfrm>
            <a:off x="395288" y="4762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SzPct val="100000"/>
            </a:pPr>
            <a:r>
              <a:rPr lang="nl-BE" altLang="nl-BE" sz="4400" b="1">
                <a:solidFill>
                  <a:srgbClr val="FFFFFF"/>
                </a:solidFill>
                <a:latin typeface="Calibri" panose="020F0502020204030204" pitchFamily="34" charset="0"/>
              </a:rPr>
              <a:t>Casus 2: Vervroegd screenen</a:t>
            </a:r>
          </a:p>
        </p:txBody>
      </p:sp>
      <p:sp>
        <p:nvSpPr>
          <p:cNvPr id="32771" name="Text Box 2">
            <a:extLst>
              <a:ext uri="{FF2B5EF4-FFF2-40B4-BE49-F238E27FC236}">
                <a16:creationId xmlns="" xmlns:a16="http://schemas.microsoft.com/office/drawing/2014/main" id="{AAB89353-F752-44E4-924D-ACDA0A8297D2}"/>
              </a:ext>
            </a:extLst>
          </p:cNvPr>
          <p:cNvSpPr txBox="1">
            <a:spLocks noChangeArrowheads="1"/>
          </p:cNvSpPr>
          <p:nvPr/>
        </p:nvSpPr>
        <p:spPr bwMode="auto">
          <a:xfrm>
            <a:off x="503238" y="1816100"/>
            <a:ext cx="8218487" cy="2420938"/>
          </a:xfrm>
          <a:prstGeom prst="rect">
            <a:avLst/>
          </a:prstGeom>
          <a:noFill/>
          <a:ln>
            <a:noFill/>
          </a:ln>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a:lnSpc>
                <a:spcPct val="100000"/>
              </a:lnSpc>
              <a:spcBef>
                <a:spcPts val="638"/>
              </a:spcBef>
              <a:buClrTx/>
              <a:defRPr/>
            </a:pPr>
            <a:r>
              <a:rPr lang="nl-BE" altLang="nl-BE" sz="3200" b="1" dirty="0">
                <a:solidFill>
                  <a:schemeClr val="tx1"/>
                </a:solidFill>
                <a:latin typeface="+mn-lt"/>
              </a:rPr>
              <a:t>CASUS</a:t>
            </a:r>
            <a:r>
              <a:rPr lang="nl-BE" altLang="nl-BE" sz="3200" dirty="0">
                <a:solidFill>
                  <a:schemeClr val="tx1"/>
                </a:solidFill>
                <a:latin typeface="+mn-lt"/>
              </a:rPr>
              <a:t>: Na het gesprek blijkt dat bij de vader van Rita op 56-jarige leeftijd de diagnose dikkedarmkanker werd gesteld. </a:t>
            </a:r>
            <a:endParaRPr lang="nl-BE" altLang="nl-BE" sz="3200" dirty="0">
              <a:solidFill>
                <a:schemeClr val="tx1"/>
              </a:solidFill>
            </a:endParaRPr>
          </a:p>
          <a:p>
            <a:pPr algn="just" eaLnBrk="1">
              <a:lnSpc>
                <a:spcPct val="100000"/>
              </a:lnSpc>
              <a:spcBef>
                <a:spcPts val="638"/>
              </a:spcBef>
              <a:buClrTx/>
              <a:defRPr/>
            </a:pPr>
            <a:endParaRPr lang="nl-BE" altLang="nl-BE" sz="3200" dirty="0">
              <a:solidFill>
                <a:schemeClr val="tx1"/>
              </a:solidFill>
            </a:endParaRPr>
          </a:p>
          <a:p>
            <a:pPr algn="just" eaLnBrk="1">
              <a:lnSpc>
                <a:spcPct val="100000"/>
              </a:lnSpc>
              <a:spcBef>
                <a:spcPts val="638"/>
              </a:spcBef>
              <a:buClrTx/>
              <a:defRPr/>
            </a:pPr>
            <a:endParaRPr lang="nl-BE" altLang="nl-BE" sz="3200" dirty="0">
              <a:solidFill>
                <a:schemeClr val="tx1"/>
              </a:solidFill>
            </a:endParaRPr>
          </a:p>
          <a:p>
            <a:pPr algn="just" eaLnBrk="1">
              <a:lnSpc>
                <a:spcPct val="100000"/>
              </a:lnSpc>
              <a:spcBef>
                <a:spcPts val="638"/>
              </a:spcBef>
              <a:buClrTx/>
              <a:buFontTx/>
              <a:buNone/>
              <a:defRPr/>
            </a:pPr>
            <a:r>
              <a:rPr lang="nl-BE" altLang="nl-BE" sz="3200" dirty="0">
                <a:solidFill>
                  <a:srgbClr val="F2F2F2"/>
                </a:solidFill>
                <a:latin typeface="Calibri" panose="020F0502020204030204" pitchFamily="34" charset="0"/>
              </a:rPr>
              <a:t> </a:t>
            </a:r>
          </a:p>
          <a:p>
            <a:pPr eaLnBrk="1">
              <a:lnSpc>
                <a:spcPct val="100000"/>
              </a:lnSpc>
              <a:spcBef>
                <a:spcPts val="638"/>
              </a:spcBef>
              <a:buClrTx/>
              <a:buFontTx/>
              <a:buNone/>
              <a:defRPr/>
            </a:pPr>
            <a:endParaRPr lang="nl-BE" altLang="nl-BE" sz="3200" b="1" i="1" dirty="0">
              <a:solidFill>
                <a:srgbClr val="F2F2F2"/>
              </a:solidFill>
              <a:latin typeface="Calibri" panose="020F0502020204030204" pitchFamily="34" charset="0"/>
            </a:endParaRPr>
          </a:p>
          <a:p>
            <a:pPr eaLnBrk="1">
              <a:lnSpc>
                <a:spcPct val="100000"/>
              </a:lnSpc>
              <a:spcBef>
                <a:spcPts val="638"/>
              </a:spcBef>
              <a:buClrTx/>
              <a:buFontTx/>
              <a:buNone/>
              <a:defRPr/>
            </a:pPr>
            <a:endParaRPr lang="nl-BE" altLang="nl-BE" sz="3200" b="1" i="1" dirty="0">
              <a:solidFill>
                <a:srgbClr val="F2F2F2"/>
              </a:solidFill>
              <a:latin typeface="Calibri" panose="020F0502020204030204" pitchFamily="34" charset="0"/>
            </a:endParaRPr>
          </a:p>
        </p:txBody>
      </p:sp>
      <p:sp>
        <p:nvSpPr>
          <p:cNvPr id="32772" name="TextBox 5">
            <a:extLst>
              <a:ext uri="{FF2B5EF4-FFF2-40B4-BE49-F238E27FC236}">
                <a16:creationId xmlns="" xmlns:a16="http://schemas.microsoft.com/office/drawing/2014/main" id="{F446C71C-B615-48EF-9A8E-9C36D3443EA5}"/>
              </a:ext>
            </a:extLst>
          </p:cNvPr>
          <p:cNvSpPr txBox="1">
            <a:spLocks noChangeArrowheads="1"/>
          </p:cNvSpPr>
          <p:nvPr/>
        </p:nvSpPr>
        <p:spPr bwMode="auto">
          <a:xfrm>
            <a:off x="503238" y="4433888"/>
            <a:ext cx="8367712" cy="2067361"/>
          </a:xfrm>
          <a:prstGeom prst="rect">
            <a:avLst/>
          </a:prstGeom>
          <a:noFill/>
          <a:ln>
            <a:noFill/>
          </a:ln>
          <a:extLst/>
        </p:spPr>
        <p:txBody>
          <a:bodyPr>
            <a:spAutoFit/>
          </a:bodyPr>
          <a:lstStyle/>
          <a:p>
            <a:pPr eaLnBrk="1">
              <a:lnSpc>
                <a:spcPct val="93000"/>
              </a:lnSpc>
              <a:buClr>
                <a:srgbClr val="000000"/>
              </a:buClr>
              <a:buSzPct val="100000"/>
              <a:buFont typeface="Times New Roman" panose="02020603050405020304" pitchFamily="18" charset="0"/>
              <a:buNone/>
              <a:defRPr/>
            </a:pPr>
            <a:r>
              <a:rPr lang="nl-BE" altLang="nl-BE" sz="3000" b="1" dirty="0" smtClean="0">
                <a:solidFill>
                  <a:schemeClr val="tx1"/>
                </a:solidFill>
                <a:latin typeface="+mn-lt"/>
              </a:rPr>
              <a:t>vragen:</a:t>
            </a:r>
            <a:r>
              <a:rPr lang="nl-BE" altLang="nl-BE" sz="3000" dirty="0" smtClean="0">
                <a:solidFill>
                  <a:schemeClr val="tx1"/>
                </a:solidFill>
                <a:latin typeface="+mn-lt"/>
              </a:rPr>
              <a:t> </a:t>
            </a:r>
            <a:r>
              <a:rPr lang="nl-BE" altLang="nl-BE" sz="3000" dirty="0">
                <a:solidFill>
                  <a:schemeClr val="tx1"/>
                </a:solidFill>
                <a:latin typeface="+mn-lt"/>
              </a:rPr>
              <a:t>Is er een verhoogd risico? </a:t>
            </a:r>
            <a:endParaRPr lang="nl-BE" altLang="nl-BE" sz="3000" dirty="0" smtClean="0">
              <a:solidFill>
                <a:schemeClr val="tx1"/>
              </a:solidFill>
              <a:latin typeface="+mn-lt"/>
            </a:endParaRPr>
          </a:p>
          <a:p>
            <a:pPr eaLnBrk="1">
              <a:lnSpc>
                <a:spcPct val="93000"/>
              </a:lnSpc>
              <a:buClr>
                <a:srgbClr val="000000"/>
              </a:buClr>
              <a:buSzPct val="100000"/>
              <a:buFont typeface="Times New Roman" panose="02020603050405020304" pitchFamily="18" charset="0"/>
              <a:buNone/>
              <a:defRPr/>
            </a:pPr>
            <a:r>
              <a:rPr lang="nl-BE" altLang="nl-BE" sz="3000" dirty="0" smtClean="0">
                <a:solidFill>
                  <a:schemeClr val="tx1"/>
                </a:solidFill>
                <a:latin typeface="+mn-lt"/>
              </a:rPr>
              <a:t>Hoe </a:t>
            </a:r>
            <a:r>
              <a:rPr lang="nl-BE" altLang="nl-BE" sz="3000" dirty="0">
                <a:solidFill>
                  <a:schemeClr val="tx1"/>
                </a:solidFill>
                <a:latin typeface="+mn-lt"/>
              </a:rPr>
              <a:t>pakt u dit </a:t>
            </a:r>
            <a:r>
              <a:rPr lang="nl-BE" altLang="nl-BE" sz="3000" dirty="0" smtClean="0">
                <a:solidFill>
                  <a:schemeClr val="tx1"/>
                </a:solidFill>
                <a:latin typeface="+mn-lt"/>
              </a:rPr>
              <a:t>aan?</a:t>
            </a:r>
          </a:p>
          <a:p>
            <a:pPr eaLnBrk="1">
              <a:lnSpc>
                <a:spcPct val="93000"/>
              </a:lnSpc>
              <a:buClr>
                <a:srgbClr val="000000"/>
              </a:buClr>
              <a:buSzPct val="100000"/>
              <a:buFont typeface="Times New Roman" panose="02020603050405020304" pitchFamily="18" charset="0"/>
              <a:buNone/>
              <a:defRPr/>
            </a:pPr>
            <a:r>
              <a:rPr lang="nl-BE" altLang="nl-BE" sz="3000" dirty="0" smtClean="0">
                <a:solidFill>
                  <a:schemeClr val="tx1"/>
                </a:solidFill>
                <a:latin typeface="+mn-lt"/>
              </a:rPr>
              <a:t>Welk </a:t>
            </a:r>
            <a:r>
              <a:rPr lang="nl-BE" altLang="nl-BE" sz="3000" dirty="0">
                <a:solidFill>
                  <a:schemeClr val="tx1"/>
                </a:solidFill>
                <a:latin typeface="+mn-lt"/>
              </a:rPr>
              <a:t>concreet advies geeft u Rita? </a:t>
            </a:r>
            <a:endParaRPr lang="nl-BE" altLang="nl-BE" sz="3000" dirty="0" smtClean="0">
              <a:solidFill>
                <a:schemeClr val="tx1"/>
              </a:solidFill>
              <a:latin typeface="+mn-lt"/>
            </a:endParaRPr>
          </a:p>
          <a:p>
            <a:pPr eaLnBrk="1">
              <a:lnSpc>
                <a:spcPct val="93000"/>
              </a:lnSpc>
              <a:buClr>
                <a:srgbClr val="000000"/>
              </a:buClr>
              <a:buSzPct val="100000"/>
              <a:buFont typeface="Times New Roman" panose="02020603050405020304" pitchFamily="18" charset="0"/>
              <a:buNone/>
              <a:defRPr/>
            </a:pPr>
            <a:r>
              <a:rPr lang="nl-BE" altLang="nl-BE" sz="3000" dirty="0" smtClean="0">
                <a:solidFill>
                  <a:schemeClr val="tx1"/>
                </a:solidFill>
                <a:latin typeface="+mn-lt"/>
              </a:rPr>
              <a:t>Vanaf </a:t>
            </a:r>
            <a:r>
              <a:rPr lang="nl-BE" altLang="nl-BE" sz="3000" dirty="0">
                <a:solidFill>
                  <a:schemeClr val="tx1"/>
                </a:solidFill>
                <a:latin typeface="+mn-lt"/>
              </a:rPr>
              <a:t>welke leeftijd best starten met screenen?</a:t>
            </a:r>
          </a:p>
          <a:p>
            <a:pPr eaLnBrk="1">
              <a:lnSpc>
                <a:spcPct val="93000"/>
              </a:lnSpc>
              <a:buClr>
                <a:srgbClr val="000000"/>
              </a:buClr>
              <a:buSzPct val="100000"/>
              <a:buFont typeface="Times New Roman" panose="02020603050405020304" pitchFamily="18" charset="0"/>
              <a:buNone/>
              <a:defRPr/>
            </a:pPr>
            <a:endParaRPr lang="nl-BE" altLang="nl-BE"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CEA285B0-0A5E-4744-8FAD-97C9FFF3F3AD}"/>
              </a:ext>
            </a:extLst>
          </p:cNvPr>
          <p:cNvGraphicFramePr/>
          <p:nvPr/>
        </p:nvGraphicFramePr>
        <p:xfrm>
          <a:off x="927164" y="1047750"/>
          <a:ext cx="6380112" cy="1728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Vrije vorm: vorm 2">
            <a:extLst>
              <a:ext uri="{FF2B5EF4-FFF2-40B4-BE49-F238E27FC236}">
                <a16:creationId xmlns="" xmlns:a16="http://schemas.microsoft.com/office/drawing/2014/main" id="{F2C04B43-8570-4DEE-BD5F-3761BD837C8C}"/>
              </a:ext>
            </a:extLst>
          </p:cNvPr>
          <p:cNvSpPr/>
          <p:nvPr/>
        </p:nvSpPr>
        <p:spPr>
          <a:xfrm>
            <a:off x="949325" y="2687638"/>
            <a:ext cx="1674813" cy="1193800"/>
          </a:xfrm>
          <a:custGeom>
            <a:avLst/>
            <a:gdLst>
              <a:gd name="connsiteX0" fmla="*/ 0 w 1676025"/>
              <a:gd name="connsiteY0" fmla="*/ 119417 h 1194168"/>
              <a:gd name="connsiteX1" fmla="*/ 119417 w 1676025"/>
              <a:gd name="connsiteY1" fmla="*/ 0 h 1194168"/>
              <a:gd name="connsiteX2" fmla="*/ 1556608 w 1676025"/>
              <a:gd name="connsiteY2" fmla="*/ 0 h 1194168"/>
              <a:gd name="connsiteX3" fmla="*/ 1676025 w 1676025"/>
              <a:gd name="connsiteY3" fmla="*/ 119417 h 1194168"/>
              <a:gd name="connsiteX4" fmla="*/ 1676025 w 1676025"/>
              <a:gd name="connsiteY4" fmla="*/ 1074751 h 1194168"/>
              <a:gd name="connsiteX5" fmla="*/ 1556608 w 1676025"/>
              <a:gd name="connsiteY5" fmla="*/ 1194168 h 1194168"/>
              <a:gd name="connsiteX6" fmla="*/ 119417 w 1676025"/>
              <a:gd name="connsiteY6" fmla="*/ 1194168 h 1194168"/>
              <a:gd name="connsiteX7" fmla="*/ 0 w 1676025"/>
              <a:gd name="connsiteY7" fmla="*/ 1074751 h 1194168"/>
              <a:gd name="connsiteX8" fmla="*/ 0 w 1676025"/>
              <a:gd name="connsiteY8" fmla="*/ 119417 h 1194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025" h="1194168">
                <a:moveTo>
                  <a:pt x="0" y="119417"/>
                </a:moveTo>
                <a:cubicBezTo>
                  <a:pt x="0" y="53465"/>
                  <a:pt x="53465" y="0"/>
                  <a:pt x="119417" y="0"/>
                </a:cubicBezTo>
                <a:lnTo>
                  <a:pt x="1556608" y="0"/>
                </a:lnTo>
                <a:cubicBezTo>
                  <a:pt x="1622560" y="0"/>
                  <a:pt x="1676025" y="53465"/>
                  <a:pt x="1676025" y="119417"/>
                </a:cubicBezTo>
                <a:lnTo>
                  <a:pt x="1676025" y="1074751"/>
                </a:lnTo>
                <a:cubicBezTo>
                  <a:pt x="1676025" y="1140703"/>
                  <a:pt x="1622560" y="1194168"/>
                  <a:pt x="1556608" y="1194168"/>
                </a:cubicBezTo>
                <a:lnTo>
                  <a:pt x="119417" y="1194168"/>
                </a:lnTo>
                <a:cubicBezTo>
                  <a:pt x="53465" y="1194168"/>
                  <a:pt x="0" y="1140703"/>
                  <a:pt x="0" y="1074751"/>
                </a:cubicBezTo>
                <a:lnTo>
                  <a:pt x="0" y="11941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3556" tIns="103556" rIns="103556" bIns="103556" spcCol="1270" anchor="ctr"/>
          <a:lstStyle/>
          <a:p>
            <a:pPr algn="ctr" defTabSz="800100">
              <a:lnSpc>
                <a:spcPct val="90000"/>
              </a:lnSpc>
              <a:spcAft>
                <a:spcPct val="35000"/>
              </a:spcAft>
              <a:defRPr/>
            </a:pPr>
            <a:r>
              <a:rPr lang="nl-BE" dirty="0"/>
              <a:t>Familiale </a:t>
            </a:r>
            <a:r>
              <a:rPr lang="nl-BE" b="1" u="sng" dirty="0"/>
              <a:t>erfelijke</a:t>
            </a:r>
            <a:r>
              <a:rPr lang="nl-BE" dirty="0"/>
              <a:t> risico aandoening</a:t>
            </a:r>
          </a:p>
        </p:txBody>
      </p:sp>
      <p:sp>
        <p:nvSpPr>
          <p:cNvPr id="6" name="Vrije vorm: vorm 5">
            <a:extLst>
              <a:ext uri="{FF2B5EF4-FFF2-40B4-BE49-F238E27FC236}">
                <a16:creationId xmlns="" xmlns:a16="http://schemas.microsoft.com/office/drawing/2014/main" id="{10B1EA34-DA12-4238-9E0B-0D453D4656BC}"/>
              </a:ext>
            </a:extLst>
          </p:cNvPr>
          <p:cNvSpPr/>
          <p:nvPr/>
        </p:nvSpPr>
        <p:spPr>
          <a:xfrm>
            <a:off x="2792413" y="3076575"/>
            <a:ext cx="355600" cy="415925"/>
          </a:xfrm>
          <a:custGeom>
            <a:avLst/>
            <a:gdLst>
              <a:gd name="connsiteX0" fmla="*/ 0 w 355317"/>
              <a:gd name="connsiteY0" fmla="*/ 83131 h 415654"/>
              <a:gd name="connsiteX1" fmla="*/ 177659 w 355317"/>
              <a:gd name="connsiteY1" fmla="*/ 83131 h 415654"/>
              <a:gd name="connsiteX2" fmla="*/ 177659 w 355317"/>
              <a:gd name="connsiteY2" fmla="*/ 0 h 415654"/>
              <a:gd name="connsiteX3" fmla="*/ 355317 w 355317"/>
              <a:gd name="connsiteY3" fmla="*/ 207827 h 415654"/>
              <a:gd name="connsiteX4" fmla="*/ 177659 w 355317"/>
              <a:gd name="connsiteY4" fmla="*/ 415654 h 415654"/>
              <a:gd name="connsiteX5" fmla="*/ 177659 w 355317"/>
              <a:gd name="connsiteY5" fmla="*/ 332523 h 415654"/>
              <a:gd name="connsiteX6" fmla="*/ 0 w 355317"/>
              <a:gd name="connsiteY6" fmla="*/ 332523 h 415654"/>
              <a:gd name="connsiteX7" fmla="*/ 0 w 355317"/>
              <a:gd name="connsiteY7" fmla="*/ 83131 h 41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5317" h="415654">
                <a:moveTo>
                  <a:pt x="0" y="83131"/>
                </a:moveTo>
                <a:lnTo>
                  <a:pt x="177659" y="83131"/>
                </a:lnTo>
                <a:lnTo>
                  <a:pt x="177659" y="0"/>
                </a:lnTo>
                <a:lnTo>
                  <a:pt x="355317" y="207827"/>
                </a:lnTo>
                <a:lnTo>
                  <a:pt x="177659" y="415654"/>
                </a:lnTo>
                <a:lnTo>
                  <a:pt x="177659" y="332523"/>
                </a:lnTo>
                <a:lnTo>
                  <a:pt x="0" y="332523"/>
                </a:lnTo>
                <a:lnTo>
                  <a:pt x="0" y="8313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0" tIns="83131" rIns="106595" bIns="83131" spcCol="1270" anchor="ctr"/>
          <a:lstStyle/>
          <a:p>
            <a:pPr algn="ctr" defTabSz="622300">
              <a:lnSpc>
                <a:spcPct val="90000"/>
              </a:lnSpc>
              <a:spcAft>
                <a:spcPct val="35000"/>
              </a:spcAft>
              <a:defRPr/>
            </a:pPr>
            <a:endParaRPr lang="nl-BE" sz="1400"/>
          </a:p>
        </p:txBody>
      </p:sp>
      <p:sp>
        <p:nvSpPr>
          <p:cNvPr id="8" name="Vrije vorm: vorm 7">
            <a:extLst>
              <a:ext uri="{FF2B5EF4-FFF2-40B4-BE49-F238E27FC236}">
                <a16:creationId xmlns="" xmlns:a16="http://schemas.microsoft.com/office/drawing/2014/main" id="{AEEC74D9-2E7C-4F22-AD54-8E07B1B834A7}"/>
              </a:ext>
            </a:extLst>
          </p:cNvPr>
          <p:cNvSpPr/>
          <p:nvPr/>
        </p:nvSpPr>
        <p:spPr>
          <a:xfrm>
            <a:off x="3295650" y="2687638"/>
            <a:ext cx="1674813" cy="1193800"/>
          </a:xfrm>
          <a:custGeom>
            <a:avLst/>
            <a:gdLst>
              <a:gd name="connsiteX0" fmla="*/ 0 w 1676025"/>
              <a:gd name="connsiteY0" fmla="*/ 119417 h 1194168"/>
              <a:gd name="connsiteX1" fmla="*/ 119417 w 1676025"/>
              <a:gd name="connsiteY1" fmla="*/ 0 h 1194168"/>
              <a:gd name="connsiteX2" fmla="*/ 1556608 w 1676025"/>
              <a:gd name="connsiteY2" fmla="*/ 0 h 1194168"/>
              <a:gd name="connsiteX3" fmla="*/ 1676025 w 1676025"/>
              <a:gd name="connsiteY3" fmla="*/ 119417 h 1194168"/>
              <a:gd name="connsiteX4" fmla="*/ 1676025 w 1676025"/>
              <a:gd name="connsiteY4" fmla="*/ 1074751 h 1194168"/>
              <a:gd name="connsiteX5" fmla="*/ 1556608 w 1676025"/>
              <a:gd name="connsiteY5" fmla="*/ 1194168 h 1194168"/>
              <a:gd name="connsiteX6" fmla="*/ 119417 w 1676025"/>
              <a:gd name="connsiteY6" fmla="*/ 1194168 h 1194168"/>
              <a:gd name="connsiteX7" fmla="*/ 0 w 1676025"/>
              <a:gd name="connsiteY7" fmla="*/ 1074751 h 1194168"/>
              <a:gd name="connsiteX8" fmla="*/ 0 w 1676025"/>
              <a:gd name="connsiteY8" fmla="*/ 119417 h 1194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025" h="1194168">
                <a:moveTo>
                  <a:pt x="0" y="119417"/>
                </a:moveTo>
                <a:cubicBezTo>
                  <a:pt x="0" y="53465"/>
                  <a:pt x="53465" y="0"/>
                  <a:pt x="119417" y="0"/>
                </a:cubicBezTo>
                <a:lnTo>
                  <a:pt x="1556608" y="0"/>
                </a:lnTo>
                <a:cubicBezTo>
                  <a:pt x="1622560" y="0"/>
                  <a:pt x="1676025" y="53465"/>
                  <a:pt x="1676025" y="119417"/>
                </a:cubicBezTo>
                <a:lnTo>
                  <a:pt x="1676025" y="1074751"/>
                </a:lnTo>
                <a:cubicBezTo>
                  <a:pt x="1676025" y="1140703"/>
                  <a:pt x="1622560" y="1194168"/>
                  <a:pt x="1556608" y="1194168"/>
                </a:cubicBezTo>
                <a:lnTo>
                  <a:pt x="119417" y="1194168"/>
                </a:lnTo>
                <a:cubicBezTo>
                  <a:pt x="53465" y="1194168"/>
                  <a:pt x="0" y="1140703"/>
                  <a:pt x="0" y="1074751"/>
                </a:cubicBezTo>
                <a:lnTo>
                  <a:pt x="0" y="11941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3556" tIns="103556" rIns="103556" bIns="103556" spcCol="1270" anchor="ctr"/>
          <a:lstStyle/>
          <a:p>
            <a:pPr algn="ctr" defTabSz="800100">
              <a:lnSpc>
                <a:spcPct val="90000"/>
              </a:lnSpc>
              <a:spcAft>
                <a:spcPct val="35000"/>
              </a:spcAft>
              <a:defRPr/>
            </a:pPr>
            <a:r>
              <a:rPr lang="nl-BE" dirty="0"/>
              <a:t>Lynch</a:t>
            </a:r>
          </a:p>
          <a:p>
            <a:pPr algn="ctr" defTabSz="800100">
              <a:lnSpc>
                <a:spcPct val="90000"/>
              </a:lnSpc>
              <a:spcAft>
                <a:spcPct val="35000"/>
              </a:spcAft>
              <a:defRPr/>
            </a:pPr>
            <a:r>
              <a:rPr lang="nl-BE" dirty="0"/>
              <a:t>FAP</a:t>
            </a:r>
          </a:p>
          <a:p>
            <a:pPr algn="ctr" defTabSz="800100">
              <a:lnSpc>
                <a:spcPct val="90000"/>
              </a:lnSpc>
              <a:spcAft>
                <a:spcPct val="35000"/>
              </a:spcAft>
              <a:defRPr/>
            </a:pPr>
            <a:r>
              <a:rPr lang="nl-BE" dirty="0"/>
              <a:t>HNPCC</a:t>
            </a:r>
          </a:p>
        </p:txBody>
      </p:sp>
      <p:sp>
        <p:nvSpPr>
          <p:cNvPr id="9" name="Vrije vorm: vorm 8">
            <a:extLst>
              <a:ext uri="{FF2B5EF4-FFF2-40B4-BE49-F238E27FC236}">
                <a16:creationId xmlns="" xmlns:a16="http://schemas.microsoft.com/office/drawing/2014/main" id="{1748D261-AF9A-4C7C-BD30-FB6C8A1253ED}"/>
              </a:ext>
            </a:extLst>
          </p:cNvPr>
          <p:cNvSpPr/>
          <p:nvPr/>
        </p:nvSpPr>
        <p:spPr>
          <a:xfrm>
            <a:off x="5140325" y="3586163"/>
            <a:ext cx="355600" cy="414337"/>
          </a:xfrm>
          <a:custGeom>
            <a:avLst/>
            <a:gdLst>
              <a:gd name="connsiteX0" fmla="*/ 0 w 355317"/>
              <a:gd name="connsiteY0" fmla="*/ 83131 h 415654"/>
              <a:gd name="connsiteX1" fmla="*/ 177659 w 355317"/>
              <a:gd name="connsiteY1" fmla="*/ 83131 h 415654"/>
              <a:gd name="connsiteX2" fmla="*/ 177659 w 355317"/>
              <a:gd name="connsiteY2" fmla="*/ 0 h 415654"/>
              <a:gd name="connsiteX3" fmla="*/ 355317 w 355317"/>
              <a:gd name="connsiteY3" fmla="*/ 207827 h 415654"/>
              <a:gd name="connsiteX4" fmla="*/ 177659 w 355317"/>
              <a:gd name="connsiteY4" fmla="*/ 415654 h 415654"/>
              <a:gd name="connsiteX5" fmla="*/ 177659 w 355317"/>
              <a:gd name="connsiteY5" fmla="*/ 332523 h 415654"/>
              <a:gd name="connsiteX6" fmla="*/ 0 w 355317"/>
              <a:gd name="connsiteY6" fmla="*/ 332523 h 415654"/>
              <a:gd name="connsiteX7" fmla="*/ 0 w 355317"/>
              <a:gd name="connsiteY7" fmla="*/ 83131 h 41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5317" h="415654">
                <a:moveTo>
                  <a:pt x="0" y="83131"/>
                </a:moveTo>
                <a:lnTo>
                  <a:pt x="177659" y="83131"/>
                </a:lnTo>
                <a:lnTo>
                  <a:pt x="177659" y="0"/>
                </a:lnTo>
                <a:lnTo>
                  <a:pt x="355317" y="207827"/>
                </a:lnTo>
                <a:lnTo>
                  <a:pt x="177659" y="415654"/>
                </a:lnTo>
                <a:lnTo>
                  <a:pt x="177659" y="332523"/>
                </a:lnTo>
                <a:lnTo>
                  <a:pt x="0" y="332523"/>
                </a:lnTo>
                <a:lnTo>
                  <a:pt x="0" y="8313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0" tIns="83131" rIns="106595" bIns="83131" spcCol="1270" anchor="ctr"/>
          <a:lstStyle/>
          <a:p>
            <a:pPr algn="ctr" defTabSz="622300">
              <a:lnSpc>
                <a:spcPct val="90000"/>
              </a:lnSpc>
              <a:spcAft>
                <a:spcPct val="35000"/>
              </a:spcAft>
              <a:defRPr/>
            </a:pPr>
            <a:endParaRPr lang="nl-BE" sz="1400"/>
          </a:p>
        </p:txBody>
      </p:sp>
      <p:sp>
        <p:nvSpPr>
          <p:cNvPr id="13" name="Vrije vorm: vorm 12">
            <a:extLst>
              <a:ext uri="{FF2B5EF4-FFF2-40B4-BE49-F238E27FC236}">
                <a16:creationId xmlns="" xmlns:a16="http://schemas.microsoft.com/office/drawing/2014/main" id="{D424F094-82A3-4FF8-ABE2-FA7F12756A67}"/>
              </a:ext>
            </a:extLst>
          </p:cNvPr>
          <p:cNvSpPr/>
          <p:nvPr/>
        </p:nvSpPr>
        <p:spPr>
          <a:xfrm>
            <a:off x="930275" y="4051300"/>
            <a:ext cx="1685925" cy="1058863"/>
          </a:xfrm>
          <a:custGeom>
            <a:avLst/>
            <a:gdLst>
              <a:gd name="connsiteX0" fmla="*/ 0 w 1686081"/>
              <a:gd name="connsiteY0" fmla="*/ 105907 h 1059069"/>
              <a:gd name="connsiteX1" fmla="*/ 105907 w 1686081"/>
              <a:gd name="connsiteY1" fmla="*/ 0 h 1059069"/>
              <a:gd name="connsiteX2" fmla="*/ 1580174 w 1686081"/>
              <a:gd name="connsiteY2" fmla="*/ 0 h 1059069"/>
              <a:gd name="connsiteX3" fmla="*/ 1686081 w 1686081"/>
              <a:gd name="connsiteY3" fmla="*/ 105907 h 1059069"/>
              <a:gd name="connsiteX4" fmla="*/ 1686081 w 1686081"/>
              <a:gd name="connsiteY4" fmla="*/ 953162 h 1059069"/>
              <a:gd name="connsiteX5" fmla="*/ 1580174 w 1686081"/>
              <a:gd name="connsiteY5" fmla="*/ 1059069 h 1059069"/>
              <a:gd name="connsiteX6" fmla="*/ 105907 w 1686081"/>
              <a:gd name="connsiteY6" fmla="*/ 1059069 h 1059069"/>
              <a:gd name="connsiteX7" fmla="*/ 0 w 1686081"/>
              <a:gd name="connsiteY7" fmla="*/ 953162 h 1059069"/>
              <a:gd name="connsiteX8" fmla="*/ 0 w 1686081"/>
              <a:gd name="connsiteY8" fmla="*/ 105907 h 105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6081" h="1059069">
                <a:moveTo>
                  <a:pt x="0" y="105907"/>
                </a:moveTo>
                <a:cubicBezTo>
                  <a:pt x="0" y="47416"/>
                  <a:pt x="47416" y="0"/>
                  <a:pt x="105907" y="0"/>
                </a:cubicBezTo>
                <a:lnTo>
                  <a:pt x="1580174" y="0"/>
                </a:lnTo>
                <a:cubicBezTo>
                  <a:pt x="1638665" y="0"/>
                  <a:pt x="1686081" y="47416"/>
                  <a:pt x="1686081" y="105907"/>
                </a:cubicBezTo>
                <a:lnTo>
                  <a:pt x="1686081" y="953162"/>
                </a:lnTo>
                <a:cubicBezTo>
                  <a:pt x="1686081" y="1011653"/>
                  <a:pt x="1638665" y="1059069"/>
                  <a:pt x="1580174" y="1059069"/>
                </a:cubicBezTo>
                <a:lnTo>
                  <a:pt x="105907" y="1059069"/>
                </a:lnTo>
                <a:cubicBezTo>
                  <a:pt x="47416" y="1059069"/>
                  <a:pt x="0" y="1011653"/>
                  <a:pt x="0" y="953162"/>
                </a:cubicBezTo>
                <a:lnTo>
                  <a:pt x="0" y="10590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9599" tIns="99599" rIns="99599" bIns="99599" spcCol="1270" anchor="ctr"/>
          <a:lstStyle/>
          <a:p>
            <a:pPr algn="ctr" defTabSz="800100">
              <a:lnSpc>
                <a:spcPct val="90000"/>
              </a:lnSpc>
              <a:spcAft>
                <a:spcPct val="35000"/>
              </a:spcAft>
              <a:defRPr/>
            </a:pPr>
            <a:r>
              <a:rPr lang="nl-BE" dirty="0"/>
              <a:t>Persoonlijke risico aandoening</a:t>
            </a:r>
          </a:p>
        </p:txBody>
      </p:sp>
      <p:sp>
        <p:nvSpPr>
          <p:cNvPr id="14" name="Vrije vorm: vorm 13">
            <a:extLst>
              <a:ext uri="{FF2B5EF4-FFF2-40B4-BE49-F238E27FC236}">
                <a16:creationId xmlns="" xmlns:a16="http://schemas.microsoft.com/office/drawing/2014/main" id="{07748924-27AA-47CD-9117-BA74EF6E63CC}"/>
              </a:ext>
            </a:extLst>
          </p:cNvPr>
          <p:cNvSpPr/>
          <p:nvPr/>
        </p:nvSpPr>
        <p:spPr>
          <a:xfrm rot="27238">
            <a:off x="2784475" y="4381500"/>
            <a:ext cx="357188" cy="417513"/>
          </a:xfrm>
          <a:custGeom>
            <a:avLst/>
            <a:gdLst>
              <a:gd name="connsiteX0" fmla="*/ 0 w 357460"/>
              <a:gd name="connsiteY0" fmla="*/ 83630 h 418148"/>
              <a:gd name="connsiteX1" fmla="*/ 178730 w 357460"/>
              <a:gd name="connsiteY1" fmla="*/ 83630 h 418148"/>
              <a:gd name="connsiteX2" fmla="*/ 178730 w 357460"/>
              <a:gd name="connsiteY2" fmla="*/ 0 h 418148"/>
              <a:gd name="connsiteX3" fmla="*/ 357460 w 357460"/>
              <a:gd name="connsiteY3" fmla="*/ 209074 h 418148"/>
              <a:gd name="connsiteX4" fmla="*/ 178730 w 357460"/>
              <a:gd name="connsiteY4" fmla="*/ 418148 h 418148"/>
              <a:gd name="connsiteX5" fmla="*/ 178730 w 357460"/>
              <a:gd name="connsiteY5" fmla="*/ 334518 h 418148"/>
              <a:gd name="connsiteX6" fmla="*/ 0 w 357460"/>
              <a:gd name="connsiteY6" fmla="*/ 334518 h 418148"/>
              <a:gd name="connsiteX7" fmla="*/ 0 w 357460"/>
              <a:gd name="connsiteY7" fmla="*/ 83630 h 41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460" h="418148">
                <a:moveTo>
                  <a:pt x="0" y="83630"/>
                </a:moveTo>
                <a:lnTo>
                  <a:pt x="178730" y="83630"/>
                </a:lnTo>
                <a:lnTo>
                  <a:pt x="178730" y="0"/>
                </a:lnTo>
                <a:lnTo>
                  <a:pt x="357460" y="209074"/>
                </a:lnTo>
                <a:lnTo>
                  <a:pt x="178730" y="418148"/>
                </a:lnTo>
                <a:lnTo>
                  <a:pt x="178730" y="334518"/>
                </a:lnTo>
                <a:lnTo>
                  <a:pt x="0" y="334518"/>
                </a:lnTo>
                <a:lnTo>
                  <a:pt x="0" y="8363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0" tIns="83629" rIns="107237" bIns="83630" spcCol="1270" anchor="ctr"/>
          <a:lstStyle/>
          <a:p>
            <a:pPr algn="ctr" defTabSz="622300">
              <a:lnSpc>
                <a:spcPct val="90000"/>
              </a:lnSpc>
              <a:spcAft>
                <a:spcPct val="35000"/>
              </a:spcAft>
              <a:defRPr/>
            </a:pPr>
            <a:endParaRPr lang="nl-BE" sz="1400"/>
          </a:p>
        </p:txBody>
      </p:sp>
      <p:sp>
        <p:nvSpPr>
          <p:cNvPr id="15" name="Vrije vorm: vorm 14">
            <a:extLst>
              <a:ext uri="{FF2B5EF4-FFF2-40B4-BE49-F238E27FC236}">
                <a16:creationId xmlns="" xmlns:a16="http://schemas.microsoft.com/office/drawing/2014/main" id="{2A3B3B2E-C9EC-4A73-B6AD-83136127942D}"/>
              </a:ext>
            </a:extLst>
          </p:cNvPr>
          <p:cNvSpPr/>
          <p:nvPr/>
        </p:nvSpPr>
        <p:spPr>
          <a:xfrm>
            <a:off x="3290888" y="4070350"/>
            <a:ext cx="1685925" cy="1058863"/>
          </a:xfrm>
          <a:custGeom>
            <a:avLst/>
            <a:gdLst>
              <a:gd name="connsiteX0" fmla="*/ 0 w 1686081"/>
              <a:gd name="connsiteY0" fmla="*/ 105907 h 1059069"/>
              <a:gd name="connsiteX1" fmla="*/ 105907 w 1686081"/>
              <a:gd name="connsiteY1" fmla="*/ 0 h 1059069"/>
              <a:gd name="connsiteX2" fmla="*/ 1580174 w 1686081"/>
              <a:gd name="connsiteY2" fmla="*/ 0 h 1059069"/>
              <a:gd name="connsiteX3" fmla="*/ 1686081 w 1686081"/>
              <a:gd name="connsiteY3" fmla="*/ 105907 h 1059069"/>
              <a:gd name="connsiteX4" fmla="*/ 1686081 w 1686081"/>
              <a:gd name="connsiteY4" fmla="*/ 953162 h 1059069"/>
              <a:gd name="connsiteX5" fmla="*/ 1580174 w 1686081"/>
              <a:gd name="connsiteY5" fmla="*/ 1059069 h 1059069"/>
              <a:gd name="connsiteX6" fmla="*/ 105907 w 1686081"/>
              <a:gd name="connsiteY6" fmla="*/ 1059069 h 1059069"/>
              <a:gd name="connsiteX7" fmla="*/ 0 w 1686081"/>
              <a:gd name="connsiteY7" fmla="*/ 953162 h 1059069"/>
              <a:gd name="connsiteX8" fmla="*/ 0 w 1686081"/>
              <a:gd name="connsiteY8" fmla="*/ 105907 h 105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6081" h="1059069">
                <a:moveTo>
                  <a:pt x="0" y="105907"/>
                </a:moveTo>
                <a:cubicBezTo>
                  <a:pt x="0" y="47416"/>
                  <a:pt x="47416" y="0"/>
                  <a:pt x="105907" y="0"/>
                </a:cubicBezTo>
                <a:lnTo>
                  <a:pt x="1580174" y="0"/>
                </a:lnTo>
                <a:cubicBezTo>
                  <a:pt x="1638665" y="0"/>
                  <a:pt x="1686081" y="47416"/>
                  <a:pt x="1686081" y="105907"/>
                </a:cubicBezTo>
                <a:lnTo>
                  <a:pt x="1686081" y="953162"/>
                </a:lnTo>
                <a:cubicBezTo>
                  <a:pt x="1686081" y="1011653"/>
                  <a:pt x="1638665" y="1059069"/>
                  <a:pt x="1580174" y="1059069"/>
                </a:cubicBezTo>
                <a:lnTo>
                  <a:pt x="105907" y="1059069"/>
                </a:lnTo>
                <a:cubicBezTo>
                  <a:pt x="47416" y="1059069"/>
                  <a:pt x="0" y="1011653"/>
                  <a:pt x="0" y="953162"/>
                </a:cubicBezTo>
                <a:lnTo>
                  <a:pt x="0" y="10590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9599" tIns="99599" rIns="99599" bIns="99599" spcCol="1270" anchor="ctr"/>
          <a:lstStyle/>
          <a:p>
            <a:pPr algn="ctr" defTabSz="800100">
              <a:lnSpc>
                <a:spcPct val="90000"/>
              </a:lnSpc>
              <a:spcAft>
                <a:spcPct val="35000"/>
              </a:spcAft>
              <a:defRPr/>
            </a:pPr>
            <a:r>
              <a:rPr lang="nl-BE" dirty="0"/>
              <a:t>Poliep (hoog risico)</a:t>
            </a:r>
          </a:p>
          <a:p>
            <a:pPr algn="ctr" defTabSz="800100">
              <a:lnSpc>
                <a:spcPct val="90000"/>
              </a:lnSpc>
              <a:spcAft>
                <a:spcPct val="35000"/>
              </a:spcAft>
              <a:defRPr/>
            </a:pPr>
            <a:r>
              <a:rPr lang="nl-BE" dirty="0"/>
              <a:t>IBD (&gt;8j)</a:t>
            </a:r>
          </a:p>
        </p:txBody>
      </p:sp>
      <p:sp>
        <p:nvSpPr>
          <p:cNvPr id="16" name="Vrije vorm: vorm 15">
            <a:extLst>
              <a:ext uri="{FF2B5EF4-FFF2-40B4-BE49-F238E27FC236}">
                <a16:creationId xmlns="" xmlns:a16="http://schemas.microsoft.com/office/drawing/2014/main" id="{2C9557FA-5572-4CD1-98C4-9AECEF92F7C9}"/>
              </a:ext>
            </a:extLst>
          </p:cNvPr>
          <p:cNvSpPr/>
          <p:nvPr/>
        </p:nvSpPr>
        <p:spPr>
          <a:xfrm rot="21572762">
            <a:off x="5137150" y="4041775"/>
            <a:ext cx="357188" cy="417513"/>
          </a:xfrm>
          <a:custGeom>
            <a:avLst/>
            <a:gdLst>
              <a:gd name="connsiteX0" fmla="*/ 0 w 357460"/>
              <a:gd name="connsiteY0" fmla="*/ 83630 h 418148"/>
              <a:gd name="connsiteX1" fmla="*/ 178730 w 357460"/>
              <a:gd name="connsiteY1" fmla="*/ 83630 h 418148"/>
              <a:gd name="connsiteX2" fmla="*/ 178730 w 357460"/>
              <a:gd name="connsiteY2" fmla="*/ 0 h 418148"/>
              <a:gd name="connsiteX3" fmla="*/ 357460 w 357460"/>
              <a:gd name="connsiteY3" fmla="*/ 209074 h 418148"/>
              <a:gd name="connsiteX4" fmla="*/ 178730 w 357460"/>
              <a:gd name="connsiteY4" fmla="*/ 418148 h 418148"/>
              <a:gd name="connsiteX5" fmla="*/ 178730 w 357460"/>
              <a:gd name="connsiteY5" fmla="*/ 334518 h 418148"/>
              <a:gd name="connsiteX6" fmla="*/ 0 w 357460"/>
              <a:gd name="connsiteY6" fmla="*/ 334518 h 418148"/>
              <a:gd name="connsiteX7" fmla="*/ 0 w 357460"/>
              <a:gd name="connsiteY7" fmla="*/ 83630 h 41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460" h="418148">
                <a:moveTo>
                  <a:pt x="0" y="83630"/>
                </a:moveTo>
                <a:lnTo>
                  <a:pt x="178730" y="83630"/>
                </a:lnTo>
                <a:lnTo>
                  <a:pt x="178730" y="0"/>
                </a:lnTo>
                <a:lnTo>
                  <a:pt x="357460" y="209074"/>
                </a:lnTo>
                <a:lnTo>
                  <a:pt x="178730" y="418148"/>
                </a:lnTo>
                <a:lnTo>
                  <a:pt x="178730" y="334518"/>
                </a:lnTo>
                <a:lnTo>
                  <a:pt x="0" y="334518"/>
                </a:lnTo>
                <a:lnTo>
                  <a:pt x="0" y="8363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0" tIns="83630" rIns="107237" bIns="83629" spcCol="1270" anchor="ctr"/>
          <a:lstStyle/>
          <a:p>
            <a:pPr algn="ctr" defTabSz="622300">
              <a:lnSpc>
                <a:spcPct val="90000"/>
              </a:lnSpc>
              <a:spcAft>
                <a:spcPct val="35000"/>
              </a:spcAft>
              <a:defRPr/>
            </a:pPr>
            <a:endParaRPr lang="nl-BE" sz="1400"/>
          </a:p>
        </p:txBody>
      </p:sp>
      <p:sp>
        <p:nvSpPr>
          <p:cNvPr id="17" name="Vrije vorm: vorm 16">
            <a:extLst>
              <a:ext uri="{FF2B5EF4-FFF2-40B4-BE49-F238E27FC236}">
                <a16:creationId xmlns="" xmlns:a16="http://schemas.microsoft.com/office/drawing/2014/main" id="{8DA4E94D-5803-4FA0-A7FA-561CD6A08484}"/>
              </a:ext>
            </a:extLst>
          </p:cNvPr>
          <p:cNvSpPr/>
          <p:nvPr/>
        </p:nvSpPr>
        <p:spPr>
          <a:xfrm>
            <a:off x="5684838" y="3352800"/>
            <a:ext cx="1685925" cy="1058863"/>
          </a:xfrm>
          <a:custGeom>
            <a:avLst/>
            <a:gdLst>
              <a:gd name="connsiteX0" fmla="*/ 0 w 1686081"/>
              <a:gd name="connsiteY0" fmla="*/ 105907 h 1059069"/>
              <a:gd name="connsiteX1" fmla="*/ 105907 w 1686081"/>
              <a:gd name="connsiteY1" fmla="*/ 0 h 1059069"/>
              <a:gd name="connsiteX2" fmla="*/ 1580174 w 1686081"/>
              <a:gd name="connsiteY2" fmla="*/ 0 h 1059069"/>
              <a:gd name="connsiteX3" fmla="*/ 1686081 w 1686081"/>
              <a:gd name="connsiteY3" fmla="*/ 105907 h 1059069"/>
              <a:gd name="connsiteX4" fmla="*/ 1686081 w 1686081"/>
              <a:gd name="connsiteY4" fmla="*/ 953162 h 1059069"/>
              <a:gd name="connsiteX5" fmla="*/ 1580174 w 1686081"/>
              <a:gd name="connsiteY5" fmla="*/ 1059069 h 1059069"/>
              <a:gd name="connsiteX6" fmla="*/ 105907 w 1686081"/>
              <a:gd name="connsiteY6" fmla="*/ 1059069 h 1059069"/>
              <a:gd name="connsiteX7" fmla="*/ 0 w 1686081"/>
              <a:gd name="connsiteY7" fmla="*/ 953162 h 1059069"/>
              <a:gd name="connsiteX8" fmla="*/ 0 w 1686081"/>
              <a:gd name="connsiteY8" fmla="*/ 105907 h 105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6081" h="1059069">
                <a:moveTo>
                  <a:pt x="0" y="105907"/>
                </a:moveTo>
                <a:cubicBezTo>
                  <a:pt x="0" y="47416"/>
                  <a:pt x="47416" y="0"/>
                  <a:pt x="105907" y="0"/>
                </a:cubicBezTo>
                <a:lnTo>
                  <a:pt x="1580174" y="0"/>
                </a:lnTo>
                <a:cubicBezTo>
                  <a:pt x="1638665" y="0"/>
                  <a:pt x="1686081" y="47416"/>
                  <a:pt x="1686081" y="105907"/>
                </a:cubicBezTo>
                <a:lnTo>
                  <a:pt x="1686081" y="953162"/>
                </a:lnTo>
                <a:cubicBezTo>
                  <a:pt x="1686081" y="1011653"/>
                  <a:pt x="1638665" y="1059069"/>
                  <a:pt x="1580174" y="1059069"/>
                </a:cubicBezTo>
                <a:lnTo>
                  <a:pt x="105907" y="1059069"/>
                </a:lnTo>
                <a:cubicBezTo>
                  <a:pt x="47416" y="1059069"/>
                  <a:pt x="0" y="1011653"/>
                  <a:pt x="0" y="953162"/>
                </a:cubicBezTo>
                <a:lnTo>
                  <a:pt x="0" y="10590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9599" tIns="99599" rIns="99599" bIns="99599" spcCol="1270" anchor="ctr"/>
          <a:lstStyle/>
          <a:p>
            <a:pPr algn="ctr" defTabSz="800100">
              <a:lnSpc>
                <a:spcPct val="90000"/>
              </a:lnSpc>
              <a:spcAft>
                <a:spcPct val="35000"/>
              </a:spcAft>
              <a:defRPr/>
            </a:pPr>
            <a:r>
              <a:rPr lang="nl-BE" dirty="0"/>
              <a:t>Specifiek beleid in overleg met specialist</a:t>
            </a:r>
          </a:p>
        </p:txBody>
      </p:sp>
      <p:sp>
        <p:nvSpPr>
          <p:cNvPr id="29708" name="Text Box 1">
            <a:extLst>
              <a:ext uri="{FF2B5EF4-FFF2-40B4-BE49-F238E27FC236}">
                <a16:creationId xmlns="" xmlns:a16="http://schemas.microsoft.com/office/drawing/2014/main" id="{09573CBA-6973-4CD1-A16E-8FBAF3C2581B}"/>
              </a:ext>
            </a:extLst>
          </p:cNvPr>
          <p:cNvSpPr txBox="1">
            <a:spLocks noChangeArrowheads="1"/>
          </p:cNvSpPr>
          <p:nvPr/>
        </p:nvSpPr>
        <p:spPr bwMode="auto">
          <a:xfrm>
            <a:off x="107950" y="476250"/>
            <a:ext cx="75596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SzPct val="100000"/>
            </a:pPr>
            <a:r>
              <a:rPr lang="nl-BE" altLang="nl-BE" sz="2400" b="1">
                <a:solidFill>
                  <a:srgbClr val="FFFFFF"/>
                </a:solidFill>
                <a:latin typeface="Calibri" panose="020F0502020204030204" pitchFamily="34" charset="0"/>
              </a:rPr>
              <a:t>Casus 2: hoog risicoprofiel: doorsturen voor </a:t>
            </a:r>
            <a:r>
              <a:rPr lang="nl-BE" altLang="nl-BE" sz="2400" b="1" u="sng">
                <a:solidFill>
                  <a:srgbClr val="FFFFFF"/>
                </a:solidFill>
                <a:latin typeface="Calibri" panose="020F0502020204030204" pitchFamily="34" charset="0"/>
              </a:rPr>
              <a:t>coloscopie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
            <a:extLst>
              <a:ext uri="{FF2B5EF4-FFF2-40B4-BE49-F238E27FC236}">
                <a16:creationId xmlns="" xmlns:a16="http://schemas.microsoft.com/office/drawing/2014/main" id="{E69415A8-A0FE-48E5-BE25-34B37EA72E1B}"/>
              </a:ext>
            </a:extLst>
          </p:cNvPr>
          <p:cNvSpPr txBox="1">
            <a:spLocks noChangeArrowheads="1"/>
          </p:cNvSpPr>
          <p:nvPr/>
        </p:nvSpPr>
        <p:spPr bwMode="auto">
          <a:xfrm>
            <a:off x="107950" y="476250"/>
            <a:ext cx="75596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SzPct val="100000"/>
            </a:pPr>
            <a:r>
              <a:rPr lang="nl-BE" altLang="nl-BE" sz="2800" b="1" dirty="0">
                <a:solidFill>
                  <a:schemeClr val="tx1"/>
                </a:solidFill>
                <a:latin typeface="Calibri" panose="020F0502020204030204" pitchFamily="34" charset="0"/>
              </a:rPr>
              <a:t>Casus 2: </a:t>
            </a:r>
            <a:r>
              <a:rPr lang="nl-BE" altLang="nl-BE" sz="2800" b="1" u="sng" dirty="0">
                <a:solidFill>
                  <a:schemeClr val="tx1"/>
                </a:solidFill>
                <a:latin typeface="Calibri" panose="020F0502020204030204" pitchFamily="34" charset="0"/>
              </a:rPr>
              <a:t>wanneer</a:t>
            </a:r>
            <a:r>
              <a:rPr lang="nl-BE" altLang="nl-BE" sz="2800" b="1" dirty="0">
                <a:solidFill>
                  <a:schemeClr val="tx1"/>
                </a:solidFill>
                <a:latin typeface="Calibri" panose="020F0502020204030204" pitchFamily="34" charset="0"/>
              </a:rPr>
              <a:t> vervroegd screenen bij familiaal verhoogd risico?</a:t>
            </a:r>
          </a:p>
        </p:txBody>
      </p:sp>
      <p:sp>
        <p:nvSpPr>
          <p:cNvPr id="31747" name="Text Box 2">
            <a:extLst>
              <a:ext uri="{FF2B5EF4-FFF2-40B4-BE49-F238E27FC236}">
                <a16:creationId xmlns="" xmlns:a16="http://schemas.microsoft.com/office/drawing/2014/main" id="{04CA05C6-CE1D-4BFD-90B3-E3730F9767B6}"/>
              </a:ext>
            </a:extLst>
          </p:cNvPr>
          <p:cNvSpPr txBox="1">
            <a:spLocks noChangeArrowheads="1"/>
          </p:cNvSpPr>
          <p:nvPr/>
        </p:nvSpPr>
        <p:spPr bwMode="auto">
          <a:xfrm>
            <a:off x="506413" y="1916113"/>
            <a:ext cx="8218487"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a:spcBef>
                <a:spcPts val="638"/>
              </a:spcBef>
              <a:buSzPct val="100000"/>
              <a:buFont typeface="Times New Roman" panose="02020603050405020304" pitchFamily="18" charset="0"/>
              <a:buNone/>
            </a:pPr>
            <a:r>
              <a:rPr lang="nl-BE" altLang="nl-BE" sz="3200"/>
              <a:t> </a:t>
            </a:r>
          </a:p>
          <a:p>
            <a:pPr algn="just" eaLnBrk="1">
              <a:spcBef>
                <a:spcPts val="638"/>
              </a:spcBef>
              <a:buSzPct val="100000"/>
              <a:buFont typeface="Times New Roman" panose="02020603050405020304" pitchFamily="18" charset="0"/>
              <a:buNone/>
            </a:pPr>
            <a:endParaRPr lang="nl-BE" altLang="nl-BE" sz="3200"/>
          </a:p>
          <a:p>
            <a:pPr algn="just" eaLnBrk="1">
              <a:spcBef>
                <a:spcPts val="638"/>
              </a:spcBef>
              <a:buSzPct val="100000"/>
              <a:buFont typeface="Times New Roman" panose="02020603050405020304" pitchFamily="18" charset="0"/>
              <a:buNone/>
            </a:pPr>
            <a:endParaRPr lang="nl-BE" altLang="nl-BE" sz="3200"/>
          </a:p>
          <a:p>
            <a:pPr algn="just" eaLnBrk="1">
              <a:spcBef>
                <a:spcPts val="638"/>
              </a:spcBef>
              <a:buSzPct val="100000"/>
              <a:buFont typeface="Times New Roman" panose="02020603050405020304" pitchFamily="18" charset="0"/>
              <a:buNone/>
            </a:pPr>
            <a:endParaRPr lang="nl-BE" altLang="nl-BE" sz="3200"/>
          </a:p>
          <a:p>
            <a:pPr algn="just" eaLnBrk="1">
              <a:spcBef>
                <a:spcPts val="638"/>
              </a:spcBef>
              <a:buSzPct val="100000"/>
            </a:pPr>
            <a:r>
              <a:rPr lang="nl-BE" altLang="nl-BE" sz="3200">
                <a:solidFill>
                  <a:srgbClr val="F2F2F2"/>
                </a:solidFill>
                <a:latin typeface="Calibri" panose="020F0502020204030204" pitchFamily="34" charset="0"/>
              </a:rPr>
              <a:t> </a:t>
            </a:r>
          </a:p>
          <a:p>
            <a:pPr eaLnBrk="1">
              <a:spcBef>
                <a:spcPts val="638"/>
              </a:spcBef>
              <a:buSzPct val="100000"/>
            </a:pPr>
            <a:endParaRPr lang="nl-BE" altLang="nl-BE" sz="3200" b="1" i="1">
              <a:solidFill>
                <a:srgbClr val="F2F2F2"/>
              </a:solidFill>
              <a:latin typeface="Calibri" panose="020F0502020204030204" pitchFamily="34" charset="0"/>
            </a:endParaRPr>
          </a:p>
          <a:p>
            <a:pPr eaLnBrk="1">
              <a:spcBef>
                <a:spcPts val="638"/>
              </a:spcBef>
              <a:buSzPct val="100000"/>
            </a:pPr>
            <a:endParaRPr lang="nl-BE" altLang="nl-BE" sz="3200" b="1" i="1">
              <a:solidFill>
                <a:srgbClr val="F2F2F2"/>
              </a:solidFill>
              <a:latin typeface="Calibri" panose="020F0502020204030204" pitchFamily="34" charset="0"/>
            </a:endParaRPr>
          </a:p>
        </p:txBody>
      </p:sp>
      <p:sp>
        <p:nvSpPr>
          <p:cNvPr id="10" name="Vrije vorm: vorm 9">
            <a:extLst>
              <a:ext uri="{FF2B5EF4-FFF2-40B4-BE49-F238E27FC236}">
                <a16:creationId xmlns="" xmlns:a16="http://schemas.microsoft.com/office/drawing/2014/main" id="{3B265A22-7495-474F-BA61-572201E0F834}"/>
              </a:ext>
            </a:extLst>
          </p:cNvPr>
          <p:cNvSpPr/>
          <p:nvPr/>
        </p:nvSpPr>
        <p:spPr>
          <a:xfrm>
            <a:off x="927101" y="1437085"/>
            <a:ext cx="2492772" cy="1277540"/>
          </a:xfrm>
          <a:custGeom>
            <a:avLst/>
            <a:gdLst>
              <a:gd name="connsiteX0" fmla="*/ 0 w 2657341"/>
              <a:gd name="connsiteY0" fmla="*/ 159440 h 1594404"/>
              <a:gd name="connsiteX1" fmla="*/ 159440 w 2657341"/>
              <a:gd name="connsiteY1" fmla="*/ 0 h 1594404"/>
              <a:gd name="connsiteX2" fmla="*/ 2497901 w 2657341"/>
              <a:gd name="connsiteY2" fmla="*/ 0 h 1594404"/>
              <a:gd name="connsiteX3" fmla="*/ 2657341 w 2657341"/>
              <a:gd name="connsiteY3" fmla="*/ 159440 h 1594404"/>
              <a:gd name="connsiteX4" fmla="*/ 2657341 w 2657341"/>
              <a:gd name="connsiteY4" fmla="*/ 1434964 h 1594404"/>
              <a:gd name="connsiteX5" fmla="*/ 2497901 w 2657341"/>
              <a:gd name="connsiteY5" fmla="*/ 1594404 h 1594404"/>
              <a:gd name="connsiteX6" fmla="*/ 159440 w 2657341"/>
              <a:gd name="connsiteY6" fmla="*/ 1594404 h 1594404"/>
              <a:gd name="connsiteX7" fmla="*/ 0 w 2657341"/>
              <a:gd name="connsiteY7" fmla="*/ 1434964 h 1594404"/>
              <a:gd name="connsiteX8" fmla="*/ 0 w 2657341"/>
              <a:gd name="connsiteY8" fmla="*/ 159440 h 159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7341" h="1594404">
                <a:moveTo>
                  <a:pt x="0" y="159440"/>
                </a:moveTo>
                <a:cubicBezTo>
                  <a:pt x="0" y="71384"/>
                  <a:pt x="71384" y="0"/>
                  <a:pt x="159440" y="0"/>
                </a:cubicBezTo>
                <a:lnTo>
                  <a:pt x="2497901" y="0"/>
                </a:lnTo>
                <a:cubicBezTo>
                  <a:pt x="2585957" y="0"/>
                  <a:pt x="2657341" y="71384"/>
                  <a:pt x="2657341" y="159440"/>
                </a:cubicBezTo>
                <a:lnTo>
                  <a:pt x="2657341" y="1434964"/>
                </a:lnTo>
                <a:cubicBezTo>
                  <a:pt x="2657341" y="1523020"/>
                  <a:pt x="2585957" y="1594404"/>
                  <a:pt x="2497901" y="1594404"/>
                </a:cubicBezTo>
                <a:lnTo>
                  <a:pt x="159440" y="1594404"/>
                </a:lnTo>
                <a:cubicBezTo>
                  <a:pt x="71384" y="1594404"/>
                  <a:pt x="0" y="1523020"/>
                  <a:pt x="0" y="1434964"/>
                </a:cubicBezTo>
                <a:lnTo>
                  <a:pt x="0" y="15944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19088" tIns="119088" rIns="119088" bIns="119088" spcCol="1270" anchor="ctr"/>
          <a:lstStyle/>
          <a:p>
            <a:pPr algn="ctr" defTabSz="844550">
              <a:lnSpc>
                <a:spcPct val="90000"/>
              </a:lnSpc>
              <a:spcAft>
                <a:spcPct val="35000"/>
              </a:spcAft>
              <a:defRPr/>
            </a:pPr>
            <a:r>
              <a:rPr lang="nl-BE" sz="1900" dirty="0"/>
              <a:t>2 of meer eerste </a:t>
            </a:r>
            <a:r>
              <a:rPr lang="nl-BE" sz="1900" dirty="0" err="1"/>
              <a:t>graadsverwanten</a:t>
            </a:r>
            <a:r>
              <a:rPr lang="nl-BE" sz="1900" dirty="0"/>
              <a:t> met darmkanker</a:t>
            </a:r>
          </a:p>
        </p:txBody>
      </p:sp>
      <p:sp>
        <p:nvSpPr>
          <p:cNvPr id="11" name="Vrije vorm: vorm 10">
            <a:extLst>
              <a:ext uri="{FF2B5EF4-FFF2-40B4-BE49-F238E27FC236}">
                <a16:creationId xmlns="" xmlns:a16="http://schemas.microsoft.com/office/drawing/2014/main" id="{18DFEE72-961C-4217-98EE-C8CC56D8810C}"/>
              </a:ext>
            </a:extLst>
          </p:cNvPr>
          <p:cNvSpPr/>
          <p:nvPr/>
        </p:nvSpPr>
        <p:spPr>
          <a:xfrm rot="951">
            <a:off x="3819525" y="2125663"/>
            <a:ext cx="546100" cy="658812"/>
          </a:xfrm>
          <a:custGeom>
            <a:avLst/>
            <a:gdLst>
              <a:gd name="connsiteX0" fmla="*/ 0 w 546209"/>
              <a:gd name="connsiteY0" fmla="*/ 131804 h 659020"/>
              <a:gd name="connsiteX1" fmla="*/ 273105 w 546209"/>
              <a:gd name="connsiteY1" fmla="*/ 131804 h 659020"/>
              <a:gd name="connsiteX2" fmla="*/ 273105 w 546209"/>
              <a:gd name="connsiteY2" fmla="*/ 0 h 659020"/>
              <a:gd name="connsiteX3" fmla="*/ 546209 w 546209"/>
              <a:gd name="connsiteY3" fmla="*/ 329510 h 659020"/>
              <a:gd name="connsiteX4" fmla="*/ 273105 w 546209"/>
              <a:gd name="connsiteY4" fmla="*/ 659020 h 659020"/>
              <a:gd name="connsiteX5" fmla="*/ 273105 w 546209"/>
              <a:gd name="connsiteY5" fmla="*/ 527216 h 659020"/>
              <a:gd name="connsiteX6" fmla="*/ 0 w 546209"/>
              <a:gd name="connsiteY6" fmla="*/ 527216 h 659020"/>
              <a:gd name="connsiteX7" fmla="*/ 0 w 546209"/>
              <a:gd name="connsiteY7" fmla="*/ 131804 h 65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6209" h="659020">
                <a:moveTo>
                  <a:pt x="0" y="131804"/>
                </a:moveTo>
                <a:lnTo>
                  <a:pt x="273105" y="131804"/>
                </a:lnTo>
                <a:lnTo>
                  <a:pt x="273105" y="0"/>
                </a:lnTo>
                <a:lnTo>
                  <a:pt x="546209" y="329510"/>
                </a:lnTo>
                <a:lnTo>
                  <a:pt x="273105" y="659020"/>
                </a:lnTo>
                <a:lnTo>
                  <a:pt x="273105" y="527216"/>
                </a:lnTo>
                <a:lnTo>
                  <a:pt x="0" y="527216"/>
                </a:lnTo>
                <a:lnTo>
                  <a:pt x="0" y="131804"/>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1" tIns="131803" rIns="163863" bIns="131804" spcCol="1270" anchor="ctr"/>
          <a:lstStyle/>
          <a:p>
            <a:pPr algn="ctr" defTabSz="666750">
              <a:lnSpc>
                <a:spcPct val="90000"/>
              </a:lnSpc>
              <a:spcAft>
                <a:spcPct val="35000"/>
              </a:spcAft>
              <a:defRPr/>
            </a:pPr>
            <a:endParaRPr lang="nl-BE" sz="1500"/>
          </a:p>
        </p:txBody>
      </p:sp>
      <p:sp>
        <p:nvSpPr>
          <p:cNvPr id="12" name="Vrije vorm: vorm 11">
            <a:extLst>
              <a:ext uri="{FF2B5EF4-FFF2-40B4-BE49-F238E27FC236}">
                <a16:creationId xmlns="" xmlns:a16="http://schemas.microsoft.com/office/drawing/2014/main" id="{F5797C4B-55F3-4C13-9B58-89693A68DCC5}"/>
              </a:ext>
            </a:extLst>
          </p:cNvPr>
          <p:cNvSpPr/>
          <p:nvPr/>
        </p:nvSpPr>
        <p:spPr>
          <a:xfrm>
            <a:off x="4679950" y="1971675"/>
            <a:ext cx="2657475" cy="1627188"/>
          </a:xfrm>
          <a:custGeom>
            <a:avLst/>
            <a:gdLst>
              <a:gd name="connsiteX0" fmla="*/ 0 w 2657341"/>
              <a:gd name="connsiteY0" fmla="*/ 162792 h 1627919"/>
              <a:gd name="connsiteX1" fmla="*/ 162792 w 2657341"/>
              <a:gd name="connsiteY1" fmla="*/ 0 h 1627919"/>
              <a:gd name="connsiteX2" fmla="*/ 2494549 w 2657341"/>
              <a:gd name="connsiteY2" fmla="*/ 0 h 1627919"/>
              <a:gd name="connsiteX3" fmla="*/ 2657341 w 2657341"/>
              <a:gd name="connsiteY3" fmla="*/ 162792 h 1627919"/>
              <a:gd name="connsiteX4" fmla="*/ 2657341 w 2657341"/>
              <a:gd name="connsiteY4" fmla="*/ 1465127 h 1627919"/>
              <a:gd name="connsiteX5" fmla="*/ 2494549 w 2657341"/>
              <a:gd name="connsiteY5" fmla="*/ 1627919 h 1627919"/>
              <a:gd name="connsiteX6" fmla="*/ 162792 w 2657341"/>
              <a:gd name="connsiteY6" fmla="*/ 1627919 h 1627919"/>
              <a:gd name="connsiteX7" fmla="*/ 0 w 2657341"/>
              <a:gd name="connsiteY7" fmla="*/ 1465127 h 1627919"/>
              <a:gd name="connsiteX8" fmla="*/ 0 w 2657341"/>
              <a:gd name="connsiteY8" fmla="*/ 162792 h 162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7341" h="1627919">
                <a:moveTo>
                  <a:pt x="0" y="162792"/>
                </a:moveTo>
                <a:cubicBezTo>
                  <a:pt x="0" y="72884"/>
                  <a:pt x="72884" y="0"/>
                  <a:pt x="162792" y="0"/>
                </a:cubicBezTo>
                <a:lnTo>
                  <a:pt x="2494549" y="0"/>
                </a:lnTo>
                <a:cubicBezTo>
                  <a:pt x="2584457" y="0"/>
                  <a:pt x="2657341" y="72884"/>
                  <a:pt x="2657341" y="162792"/>
                </a:cubicBezTo>
                <a:lnTo>
                  <a:pt x="2657341" y="1465127"/>
                </a:lnTo>
                <a:cubicBezTo>
                  <a:pt x="2657341" y="1555035"/>
                  <a:pt x="2584457" y="1627919"/>
                  <a:pt x="2494549" y="1627919"/>
                </a:cubicBezTo>
                <a:lnTo>
                  <a:pt x="162792" y="1627919"/>
                </a:lnTo>
                <a:cubicBezTo>
                  <a:pt x="72884" y="1627919"/>
                  <a:pt x="0" y="1555035"/>
                  <a:pt x="0" y="1465127"/>
                </a:cubicBezTo>
                <a:lnTo>
                  <a:pt x="0" y="1627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0070" tIns="120070" rIns="120070" bIns="120070" spcCol="1270" anchor="ctr"/>
          <a:lstStyle/>
          <a:p>
            <a:pPr algn="ctr" defTabSz="844550">
              <a:lnSpc>
                <a:spcPct val="90000"/>
              </a:lnSpc>
              <a:spcAft>
                <a:spcPct val="35000"/>
              </a:spcAft>
              <a:defRPr/>
            </a:pPr>
            <a:r>
              <a:rPr lang="nl-BE" sz="1900" dirty="0" err="1"/>
              <a:t>Coloscopie</a:t>
            </a:r>
            <a:r>
              <a:rPr lang="nl-BE" sz="1900" dirty="0"/>
              <a:t> vanaf 40 jaar OF minstens 10 jaar eerder dan leeftijd van diagnose bij jongste familielid</a:t>
            </a:r>
          </a:p>
        </p:txBody>
      </p:sp>
      <p:sp>
        <p:nvSpPr>
          <p:cNvPr id="3" name="Vrije vorm: vorm 2">
            <a:extLst>
              <a:ext uri="{FF2B5EF4-FFF2-40B4-BE49-F238E27FC236}">
                <a16:creationId xmlns="" xmlns:a16="http://schemas.microsoft.com/office/drawing/2014/main" id="{7DAAFEF0-5039-49F9-B140-1F036441AFB8}"/>
              </a:ext>
            </a:extLst>
          </p:cNvPr>
          <p:cNvSpPr/>
          <p:nvPr/>
        </p:nvSpPr>
        <p:spPr>
          <a:xfrm>
            <a:off x="925513" y="3034109"/>
            <a:ext cx="2492773" cy="1455341"/>
          </a:xfrm>
          <a:custGeom>
            <a:avLst/>
            <a:gdLst>
              <a:gd name="connsiteX0" fmla="*/ 0 w 2657341"/>
              <a:gd name="connsiteY0" fmla="*/ 159440 h 1594404"/>
              <a:gd name="connsiteX1" fmla="*/ 159440 w 2657341"/>
              <a:gd name="connsiteY1" fmla="*/ 0 h 1594404"/>
              <a:gd name="connsiteX2" fmla="*/ 2497901 w 2657341"/>
              <a:gd name="connsiteY2" fmla="*/ 0 h 1594404"/>
              <a:gd name="connsiteX3" fmla="*/ 2657341 w 2657341"/>
              <a:gd name="connsiteY3" fmla="*/ 159440 h 1594404"/>
              <a:gd name="connsiteX4" fmla="*/ 2657341 w 2657341"/>
              <a:gd name="connsiteY4" fmla="*/ 1434964 h 1594404"/>
              <a:gd name="connsiteX5" fmla="*/ 2497901 w 2657341"/>
              <a:gd name="connsiteY5" fmla="*/ 1594404 h 1594404"/>
              <a:gd name="connsiteX6" fmla="*/ 159440 w 2657341"/>
              <a:gd name="connsiteY6" fmla="*/ 1594404 h 1594404"/>
              <a:gd name="connsiteX7" fmla="*/ 0 w 2657341"/>
              <a:gd name="connsiteY7" fmla="*/ 1434964 h 1594404"/>
              <a:gd name="connsiteX8" fmla="*/ 0 w 2657341"/>
              <a:gd name="connsiteY8" fmla="*/ 159440 h 159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7341" h="1594404">
                <a:moveTo>
                  <a:pt x="0" y="159440"/>
                </a:moveTo>
                <a:cubicBezTo>
                  <a:pt x="0" y="71384"/>
                  <a:pt x="71384" y="0"/>
                  <a:pt x="159440" y="0"/>
                </a:cubicBezTo>
                <a:lnTo>
                  <a:pt x="2497901" y="0"/>
                </a:lnTo>
                <a:cubicBezTo>
                  <a:pt x="2585957" y="0"/>
                  <a:pt x="2657341" y="71384"/>
                  <a:pt x="2657341" y="159440"/>
                </a:cubicBezTo>
                <a:lnTo>
                  <a:pt x="2657341" y="1434964"/>
                </a:lnTo>
                <a:cubicBezTo>
                  <a:pt x="2657341" y="1523020"/>
                  <a:pt x="2585957" y="1594404"/>
                  <a:pt x="2497901" y="1594404"/>
                </a:cubicBezTo>
                <a:lnTo>
                  <a:pt x="159440" y="1594404"/>
                </a:lnTo>
                <a:cubicBezTo>
                  <a:pt x="71384" y="1594404"/>
                  <a:pt x="0" y="1523020"/>
                  <a:pt x="0" y="1434964"/>
                </a:cubicBezTo>
                <a:lnTo>
                  <a:pt x="0" y="15944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19088" tIns="119088" rIns="119088" bIns="119088" spcCol="1270" anchor="ctr"/>
          <a:lstStyle/>
          <a:p>
            <a:pPr algn="ctr" defTabSz="844550">
              <a:lnSpc>
                <a:spcPct val="90000"/>
              </a:lnSpc>
              <a:spcAft>
                <a:spcPct val="35000"/>
              </a:spcAft>
              <a:defRPr/>
            </a:pPr>
            <a:r>
              <a:rPr lang="nl-BE" sz="1900" dirty="0"/>
              <a:t>1 eerste </a:t>
            </a:r>
            <a:r>
              <a:rPr lang="nl-BE" sz="1900" dirty="0" err="1"/>
              <a:t>graadsverwant</a:t>
            </a:r>
            <a:r>
              <a:rPr lang="nl-BE" sz="1900" dirty="0"/>
              <a:t> met diagnose </a:t>
            </a:r>
            <a:r>
              <a:rPr lang="nl-BE" sz="1900" b="1" u="sng" dirty="0"/>
              <a:t>&lt; 60 </a:t>
            </a:r>
            <a:r>
              <a:rPr lang="nl-BE" sz="1900" dirty="0"/>
              <a:t>jaar</a:t>
            </a:r>
          </a:p>
        </p:txBody>
      </p:sp>
      <p:sp>
        <p:nvSpPr>
          <p:cNvPr id="4" name="Vrije vorm: vorm 3">
            <a:extLst>
              <a:ext uri="{FF2B5EF4-FFF2-40B4-BE49-F238E27FC236}">
                <a16:creationId xmlns="" xmlns:a16="http://schemas.microsoft.com/office/drawing/2014/main" id="{724296A0-0E5B-4F30-801F-1241CAC98DC0}"/>
              </a:ext>
            </a:extLst>
          </p:cNvPr>
          <p:cNvSpPr/>
          <p:nvPr/>
        </p:nvSpPr>
        <p:spPr>
          <a:xfrm rot="21594698">
            <a:off x="3814763" y="2820988"/>
            <a:ext cx="563562" cy="658812"/>
          </a:xfrm>
          <a:custGeom>
            <a:avLst/>
            <a:gdLst>
              <a:gd name="connsiteX0" fmla="*/ 0 w 564017"/>
              <a:gd name="connsiteY0" fmla="*/ 131804 h 659020"/>
              <a:gd name="connsiteX1" fmla="*/ 282009 w 564017"/>
              <a:gd name="connsiteY1" fmla="*/ 131804 h 659020"/>
              <a:gd name="connsiteX2" fmla="*/ 282009 w 564017"/>
              <a:gd name="connsiteY2" fmla="*/ 0 h 659020"/>
              <a:gd name="connsiteX3" fmla="*/ 564017 w 564017"/>
              <a:gd name="connsiteY3" fmla="*/ 329510 h 659020"/>
              <a:gd name="connsiteX4" fmla="*/ 282009 w 564017"/>
              <a:gd name="connsiteY4" fmla="*/ 659020 h 659020"/>
              <a:gd name="connsiteX5" fmla="*/ 282009 w 564017"/>
              <a:gd name="connsiteY5" fmla="*/ 527216 h 659020"/>
              <a:gd name="connsiteX6" fmla="*/ 0 w 564017"/>
              <a:gd name="connsiteY6" fmla="*/ 527216 h 659020"/>
              <a:gd name="connsiteX7" fmla="*/ 0 w 564017"/>
              <a:gd name="connsiteY7" fmla="*/ 131804 h 65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017" h="659020">
                <a:moveTo>
                  <a:pt x="0" y="131804"/>
                </a:moveTo>
                <a:lnTo>
                  <a:pt x="282009" y="131804"/>
                </a:lnTo>
                <a:lnTo>
                  <a:pt x="282009" y="0"/>
                </a:lnTo>
                <a:lnTo>
                  <a:pt x="564017" y="329510"/>
                </a:lnTo>
                <a:lnTo>
                  <a:pt x="282009" y="659020"/>
                </a:lnTo>
                <a:lnTo>
                  <a:pt x="282009" y="527216"/>
                </a:lnTo>
                <a:lnTo>
                  <a:pt x="0" y="527216"/>
                </a:lnTo>
                <a:lnTo>
                  <a:pt x="0" y="131804"/>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1" tIns="131803" rIns="169205" bIns="131804" spcCol="1270" anchor="ctr"/>
          <a:lstStyle/>
          <a:p>
            <a:pPr algn="ctr" defTabSz="666750">
              <a:lnSpc>
                <a:spcPct val="90000"/>
              </a:lnSpc>
              <a:spcAft>
                <a:spcPct val="35000"/>
              </a:spcAft>
              <a:defRPr/>
            </a:pPr>
            <a:endParaRPr lang="nl-BE" sz="1500"/>
          </a:p>
        </p:txBody>
      </p:sp>
      <p:graphicFrame>
        <p:nvGraphicFramePr>
          <p:cNvPr id="8" name="Diagram 7">
            <a:extLst>
              <a:ext uri="{FF2B5EF4-FFF2-40B4-BE49-F238E27FC236}">
                <a16:creationId xmlns="" xmlns:a16="http://schemas.microsoft.com/office/drawing/2014/main" id="{3D327F6D-F1AA-4C13-A7C8-3C64A4DFE8F0}"/>
              </a:ext>
            </a:extLst>
          </p:cNvPr>
          <p:cNvGraphicFramePr/>
          <p:nvPr>
            <p:extLst>
              <p:ext uri="{D42A27DB-BD31-4B8C-83A1-F6EECF244321}">
                <p14:modId xmlns:p14="http://schemas.microsoft.com/office/powerpoint/2010/main" val="2870220657"/>
              </p:ext>
            </p:extLst>
          </p:nvPr>
        </p:nvGraphicFramePr>
        <p:xfrm>
          <a:off x="932004" y="4658122"/>
          <a:ext cx="6380112" cy="1728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hthoek 3"/>
          <p:cNvSpPr>
            <a:spLocks noChangeArrowheads="1"/>
          </p:cNvSpPr>
          <p:nvPr/>
        </p:nvSpPr>
        <p:spPr bwMode="auto">
          <a:xfrm>
            <a:off x="379413" y="404813"/>
            <a:ext cx="7216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l-BE" altLang="nl-BE" sz="3200">
                <a:solidFill>
                  <a:schemeClr val="tx1"/>
                </a:solidFill>
              </a:rPr>
              <a:t>Samenvatting</a:t>
            </a:r>
          </a:p>
        </p:txBody>
      </p:sp>
      <p:sp>
        <p:nvSpPr>
          <p:cNvPr id="2" name="Rechthoek 1">
            <a:extLst>
              <a:ext uri="{FF2B5EF4-FFF2-40B4-BE49-F238E27FC236}"/>
            </a:extLst>
          </p:cNvPr>
          <p:cNvSpPr/>
          <p:nvPr/>
        </p:nvSpPr>
        <p:spPr>
          <a:xfrm>
            <a:off x="611188" y="1700213"/>
            <a:ext cx="8208962" cy="4524375"/>
          </a:xfrm>
          <a:prstGeom prst="rect">
            <a:avLst/>
          </a:prstGeom>
          <a:ln>
            <a:solidFill>
              <a:schemeClr val="accent1"/>
            </a:solidFill>
          </a:ln>
        </p:spPr>
        <p:txBody>
          <a:bodyPr>
            <a:spAutoFit/>
          </a:bodyPr>
          <a:lstStyle/>
          <a:p>
            <a:pPr>
              <a:buFont typeface="Arial" panose="020B0604020202020204" pitchFamily="34" charset="0"/>
              <a:buChar char="•"/>
              <a:defRPr/>
            </a:pPr>
            <a:r>
              <a:rPr lang="nl-BE" dirty="0">
                <a:solidFill>
                  <a:schemeClr val="tx1"/>
                </a:solidFill>
                <a:latin typeface="sourcesanspro"/>
              </a:rPr>
              <a:t>Screening d.m.v. </a:t>
            </a:r>
            <a:r>
              <a:rPr lang="nl-BE" u="sng" dirty="0" err="1">
                <a:solidFill>
                  <a:schemeClr val="tx1"/>
                </a:solidFill>
                <a:latin typeface="sourcesanspro"/>
              </a:rPr>
              <a:t>coloscopie</a:t>
            </a:r>
            <a:r>
              <a:rPr lang="nl-BE" dirty="0">
                <a:solidFill>
                  <a:schemeClr val="tx1"/>
                </a:solidFill>
                <a:latin typeface="sourcesanspro"/>
              </a:rPr>
              <a:t> voorkeur bij verhoogd (familiaal of persoonlijk) risico (GRADE 1B).</a:t>
            </a:r>
          </a:p>
          <a:p>
            <a:pPr>
              <a:defRPr/>
            </a:pPr>
            <a:endParaRPr lang="nl-BE" dirty="0">
              <a:solidFill>
                <a:schemeClr val="tx1"/>
              </a:solidFill>
              <a:latin typeface="sourcesanspro"/>
            </a:endParaRPr>
          </a:p>
          <a:p>
            <a:pPr>
              <a:buFont typeface="Arial" panose="020B0604020202020204" pitchFamily="34" charset="0"/>
              <a:buChar char="•"/>
              <a:defRPr/>
            </a:pPr>
            <a:r>
              <a:rPr lang="nl-BE" dirty="0">
                <a:solidFill>
                  <a:schemeClr val="tx1"/>
                </a:solidFill>
                <a:latin typeface="sourcesanspro"/>
              </a:rPr>
              <a:t>Overweeg vervroegde </a:t>
            </a:r>
            <a:r>
              <a:rPr lang="nl-BE" u="sng" dirty="0">
                <a:solidFill>
                  <a:schemeClr val="tx1"/>
                </a:solidFill>
                <a:latin typeface="sourcesanspro"/>
              </a:rPr>
              <a:t>screening d.m.v. </a:t>
            </a:r>
            <a:r>
              <a:rPr lang="nl-BE" u="sng" dirty="0" err="1">
                <a:solidFill>
                  <a:schemeClr val="tx1"/>
                </a:solidFill>
                <a:latin typeface="sourcesanspro"/>
              </a:rPr>
              <a:t>coloscopie</a:t>
            </a:r>
            <a:r>
              <a:rPr lang="nl-BE" u="sng" dirty="0">
                <a:solidFill>
                  <a:schemeClr val="tx1"/>
                </a:solidFill>
                <a:latin typeface="sourcesanspro"/>
              </a:rPr>
              <a:t> vanaf </a:t>
            </a:r>
            <a:r>
              <a:rPr lang="nl-BE" b="1" u="sng" dirty="0">
                <a:solidFill>
                  <a:schemeClr val="tx1"/>
                </a:solidFill>
                <a:latin typeface="sourcesanspro"/>
              </a:rPr>
              <a:t>40 jaar </a:t>
            </a:r>
            <a:r>
              <a:rPr lang="nl-BE" u="sng" dirty="0">
                <a:solidFill>
                  <a:schemeClr val="tx1"/>
                </a:solidFill>
                <a:latin typeface="sourcesanspro"/>
              </a:rPr>
              <a:t>of vanaf 10 jaar vóór de diagnose van </a:t>
            </a:r>
            <a:r>
              <a:rPr lang="nl-BE" u="sng" dirty="0" err="1">
                <a:solidFill>
                  <a:schemeClr val="tx1"/>
                </a:solidFill>
                <a:latin typeface="sourcesanspro"/>
              </a:rPr>
              <a:t>dikkedarmkanker</a:t>
            </a:r>
            <a:r>
              <a:rPr lang="nl-BE" dirty="0">
                <a:solidFill>
                  <a:schemeClr val="tx1"/>
                </a:solidFill>
                <a:latin typeface="sourcesanspro"/>
              </a:rPr>
              <a:t> bij het (jongste) familielid (met uitzondering van FAP en HNPCC) bij:</a:t>
            </a:r>
          </a:p>
          <a:p>
            <a:pPr lvl="1">
              <a:buFont typeface="Arial" panose="020B0604020202020204" pitchFamily="34" charset="0"/>
              <a:buChar char="•"/>
              <a:defRPr/>
            </a:pPr>
            <a:r>
              <a:rPr lang="nl-BE" dirty="0">
                <a:solidFill>
                  <a:schemeClr val="tx1"/>
                </a:solidFill>
                <a:latin typeface="sourcesanspro"/>
              </a:rPr>
              <a:t>1 eerstegraadsverwant (diagnose &lt;60 jaar (GRADE 1C)</a:t>
            </a:r>
          </a:p>
          <a:p>
            <a:pPr lvl="1">
              <a:buFont typeface="Arial" panose="020B0604020202020204" pitchFamily="34" charset="0"/>
              <a:buChar char="•"/>
              <a:defRPr/>
            </a:pPr>
            <a:r>
              <a:rPr lang="nl-BE" dirty="0">
                <a:solidFill>
                  <a:schemeClr val="tx1"/>
                </a:solidFill>
                <a:latin typeface="sourcesanspro"/>
              </a:rPr>
              <a:t>&gt; 1 eerstegraadsverwant (ongeacht leeftijd (GRADE 1C).</a:t>
            </a:r>
          </a:p>
          <a:p>
            <a:pPr marL="457200" lvl="1" indent="0">
              <a:defRPr/>
            </a:pPr>
            <a:endParaRPr lang="nl-BE" dirty="0">
              <a:solidFill>
                <a:schemeClr val="tx1"/>
              </a:solidFill>
              <a:latin typeface="sourcesanspro"/>
            </a:endParaRPr>
          </a:p>
          <a:p>
            <a:pPr>
              <a:buFont typeface="Arial" panose="020B0604020202020204" pitchFamily="34" charset="0"/>
              <a:buChar char="•"/>
              <a:defRPr/>
            </a:pPr>
            <a:r>
              <a:rPr lang="nl-BE" dirty="0">
                <a:solidFill>
                  <a:schemeClr val="tx1"/>
                </a:solidFill>
                <a:latin typeface="sourcesanspro"/>
              </a:rPr>
              <a:t>Adviseer opvolging </a:t>
            </a:r>
            <a:r>
              <a:rPr lang="nl-BE" u="sng" dirty="0">
                <a:solidFill>
                  <a:schemeClr val="tx1"/>
                </a:solidFill>
                <a:latin typeface="sourcesanspro"/>
              </a:rPr>
              <a:t>in de tweede lijn en individueel aangepaste, vervroegde screening </a:t>
            </a:r>
            <a:r>
              <a:rPr lang="nl-BE" dirty="0">
                <a:solidFill>
                  <a:schemeClr val="tx1"/>
                </a:solidFill>
                <a:latin typeface="sourcesanspro"/>
              </a:rPr>
              <a:t>bij:</a:t>
            </a:r>
          </a:p>
          <a:p>
            <a:pPr lvl="1">
              <a:buFont typeface="Arial" panose="020B0604020202020204" pitchFamily="34" charset="0"/>
              <a:buChar char="•"/>
              <a:defRPr/>
            </a:pPr>
            <a:r>
              <a:rPr lang="nl-BE" dirty="0">
                <a:solidFill>
                  <a:schemeClr val="tx1"/>
                </a:solidFill>
                <a:latin typeface="sourcesanspro"/>
              </a:rPr>
              <a:t>familiale voorgeschiedenis van hereditaire syndromen (zoals o.a. FAP en HNPCC) (GPP);</a:t>
            </a:r>
          </a:p>
          <a:p>
            <a:pPr lvl="1">
              <a:buFont typeface="Arial" panose="020B0604020202020204" pitchFamily="34" charset="0"/>
              <a:buChar char="•"/>
              <a:defRPr/>
            </a:pPr>
            <a:r>
              <a:rPr lang="nl-BE" dirty="0">
                <a:solidFill>
                  <a:schemeClr val="tx1"/>
                </a:solidFill>
                <a:latin typeface="sourcesanspro"/>
              </a:rPr>
              <a:t>persoonlijke voorgeschiedenis van risicoaandoeningen (zoals &gt;8 jaar inflammatoir darmlijden, </a:t>
            </a:r>
            <a:r>
              <a:rPr lang="nl-BE" dirty="0" err="1">
                <a:solidFill>
                  <a:schemeClr val="tx1"/>
                </a:solidFill>
                <a:latin typeface="sourcesanspro"/>
              </a:rPr>
              <a:t>hoogrisico-adenomen</a:t>
            </a:r>
            <a:r>
              <a:rPr lang="nl-BE" dirty="0">
                <a:solidFill>
                  <a:schemeClr val="tx1"/>
                </a:solidFill>
                <a:latin typeface="sourcesanspro"/>
              </a:rPr>
              <a:t>) (GPP).</a:t>
            </a:r>
          </a:p>
          <a:p>
            <a:pPr>
              <a:buFont typeface="Arial" panose="020B0604020202020204" pitchFamily="34" charset="0"/>
              <a:buChar char="•"/>
              <a:defRPr/>
            </a:pPr>
            <a:r>
              <a:rPr lang="nl-BE" dirty="0">
                <a:latin typeface="sourcesanspro"/>
              </a:rPr>
              <a:t>Screening d.m.v. </a:t>
            </a:r>
            <a:r>
              <a:rPr lang="nl-BE" u="sng" dirty="0" err="1">
                <a:latin typeface="sourcesanspro"/>
              </a:rPr>
              <a:t>colos</a:t>
            </a:r>
            <a:r>
              <a:rPr lang="nl-BE" dirty="0">
                <a:latin typeface="sourcesanspro"/>
              </a:rPr>
              <a:t>(GRADE 1B).</a:t>
            </a:r>
          </a:p>
        </p:txBody>
      </p:sp>
    </p:spTree>
    <p:extLst>
      <p:ext uri="{BB962C8B-B14F-4D97-AF65-F5344CB8AC3E}">
        <p14:creationId xmlns:p14="http://schemas.microsoft.com/office/powerpoint/2010/main" val="2529003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Rechthoek 3">
            <a:extLst>
              <a:ext uri="{FF2B5EF4-FFF2-40B4-BE49-F238E27FC236}">
                <a16:creationId xmlns="" xmlns:a16="http://schemas.microsoft.com/office/drawing/2014/main" id="{00AD2368-A1C2-4AEE-871D-789B7436923C}"/>
              </a:ext>
            </a:extLst>
          </p:cNvPr>
          <p:cNvSpPr>
            <a:spLocks noChangeArrowheads="1"/>
          </p:cNvSpPr>
          <p:nvPr/>
        </p:nvSpPr>
        <p:spPr bwMode="auto">
          <a:xfrm>
            <a:off x="379413" y="404813"/>
            <a:ext cx="72167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l-BE" altLang="nl-BE" sz="3200" dirty="0"/>
              <a:t>Samenvatting: Hoe en vanaf wanneer vervroegd screenen op DDK? </a:t>
            </a:r>
            <a:r>
              <a:rPr lang="nl-BE" altLang="nl-BE" sz="1600" dirty="0"/>
              <a:t>(aanbeveling)</a:t>
            </a:r>
          </a:p>
        </p:txBody>
      </p:sp>
      <p:sp>
        <p:nvSpPr>
          <p:cNvPr id="2" name="Rechthoek 1">
            <a:extLst>
              <a:ext uri="{FF2B5EF4-FFF2-40B4-BE49-F238E27FC236}">
                <a16:creationId xmlns="" xmlns:a16="http://schemas.microsoft.com/office/drawing/2014/main" id="{8999A067-9E32-4AB8-9AE7-8DED7BC6BEF2}"/>
              </a:ext>
            </a:extLst>
          </p:cNvPr>
          <p:cNvSpPr/>
          <p:nvPr/>
        </p:nvSpPr>
        <p:spPr>
          <a:xfrm>
            <a:off x="611188" y="1700213"/>
            <a:ext cx="8208962" cy="4248150"/>
          </a:xfrm>
          <a:prstGeom prst="rect">
            <a:avLst/>
          </a:prstGeom>
          <a:ln>
            <a:solidFill>
              <a:schemeClr val="accent1"/>
            </a:solidFill>
          </a:ln>
        </p:spPr>
        <p:txBody>
          <a:bodyPr>
            <a:spAutoFit/>
          </a:bodyPr>
          <a:lstStyle/>
          <a:p>
            <a:pPr>
              <a:buFont typeface="Arial" panose="020B0604020202020204" pitchFamily="34" charset="0"/>
              <a:buChar char="•"/>
              <a:defRPr/>
            </a:pPr>
            <a:r>
              <a:rPr lang="nl-BE" dirty="0">
                <a:solidFill>
                  <a:schemeClr val="tx1"/>
                </a:solidFill>
                <a:latin typeface="sourcesanspro"/>
              </a:rPr>
              <a:t>Screening d.m.v. </a:t>
            </a:r>
            <a:r>
              <a:rPr lang="nl-BE" u="sng" dirty="0" err="1">
                <a:solidFill>
                  <a:schemeClr val="tx1"/>
                </a:solidFill>
                <a:latin typeface="sourcesanspro"/>
              </a:rPr>
              <a:t>coloscopie</a:t>
            </a:r>
            <a:r>
              <a:rPr lang="nl-BE" dirty="0">
                <a:solidFill>
                  <a:schemeClr val="tx1"/>
                </a:solidFill>
                <a:latin typeface="sourcesanspro"/>
              </a:rPr>
              <a:t> heeft de voorkeur bij patiënten met een verhoogd (familiaal of persoonlijk) risico (GRADE 1B).</a:t>
            </a:r>
          </a:p>
          <a:p>
            <a:pPr>
              <a:defRPr/>
            </a:pPr>
            <a:endParaRPr lang="nl-BE" dirty="0">
              <a:solidFill>
                <a:schemeClr val="tx1"/>
              </a:solidFill>
              <a:latin typeface="sourcesanspro"/>
            </a:endParaRPr>
          </a:p>
          <a:p>
            <a:pPr>
              <a:buFont typeface="Arial" panose="020B0604020202020204" pitchFamily="34" charset="0"/>
              <a:buChar char="•"/>
              <a:defRPr/>
            </a:pPr>
            <a:r>
              <a:rPr lang="nl-BE" dirty="0">
                <a:solidFill>
                  <a:schemeClr val="tx1"/>
                </a:solidFill>
                <a:latin typeface="sourcesanspro"/>
              </a:rPr>
              <a:t>Overweeg vervroegde </a:t>
            </a:r>
            <a:r>
              <a:rPr lang="nl-BE" u="sng" dirty="0">
                <a:solidFill>
                  <a:schemeClr val="tx1"/>
                </a:solidFill>
                <a:latin typeface="sourcesanspro"/>
              </a:rPr>
              <a:t>screening d.m.v. </a:t>
            </a:r>
            <a:r>
              <a:rPr lang="nl-BE" u="sng" dirty="0" err="1">
                <a:solidFill>
                  <a:schemeClr val="tx1"/>
                </a:solidFill>
                <a:latin typeface="sourcesanspro"/>
              </a:rPr>
              <a:t>coloscopie</a:t>
            </a:r>
            <a:r>
              <a:rPr lang="nl-BE" u="sng" dirty="0">
                <a:solidFill>
                  <a:schemeClr val="tx1"/>
                </a:solidFill>
                <a:latin typeface="sourcesanspro"/>
              </a:rPr>
              <a:t> vanaf </a:t>
            </a:r>
            <a:r>
              <a:rPr lang="nl-BE" b="1" u="sng" dirty="0">
                <a:solidFill>
                  <a:schemeClr val="tx1"/>
                </a:solidFill>
                <a:latin typeface="sourcesanspro"/>
              </a:rPr>
              <a:t>40 jaar </a:t>
            </a:r>
            <a:r>
              <a:rPr lang="nl-BE" u="sng" dirty="0">
                <a:solidFill>
                  <a:schemeClr val="tx1"/>
                </a:solidFill>
                <a:latin typeface="sourcesanspro"/>
              </a:rPr>
              <a:t>of vanaf 10 jaar vóór de diagnose van </a:t>
            </a:r>
            <a:r>
              <a:rPr lang="nl-BE" u="sng" dirty="0" err="1">
                <a:solidFill>
                  <a:schemeClr val="tx1"/>
                </a:solidFill>
                <a:latin typeface="sourcesanspro"/>
              </a:rPr>
              <a:t>dikkedarmkanker</a:t>
            </a:r>
            <a:r>
              <a:rPr lang="nl-BE" dirty="0">
                <a:solidFill>
                  <a:schemeClr val="tx1"/>
                </a:solidFill>
                <a:latin typeface="sourcesanspro"/>
              </a:rPr>
              <a:t> bij het (jongste) familielid (met uitzondering van FAP en HNPCC) bij:</a:t>
            </a:r>
          </a:p>
          <a:p>
            <a:pPr lvl="1">
              <a:buFont typeface="Arial" panose="020B0604020202020204" pitchFamily="34" charset="0"/>
              <a:buChar char="•"/>
              <a:defRPr/>
            </a:pPr>
            <a:r>
              <a:rPr lang="nl-BE" dirty="0">
                <a:solidFill>
                  <a:schemeClr val="tx1"/>
                </a:solidFill>
                <a:latin typeface="sourcesanspro"/>
              </a:rPr>
              <a:t>personen met 1 eerstegraadsverwant (diagnose &lt;60 jaar (GRADE 1C)</a:t>
            </a:r>
          </a:p>
          <a:p>
            <a:pPr lvl="1">
              <a:buFont typeface="Arial" panose="020B0604020202020204" pitchFamily="34" charset="0"/>
              <a:buChar char="•"/>
              <a:defRPr/>
            </a:pPr>
            <a:r>
              <a:rPr lang="nl-BE" dirty="0">
                <a:solidFill>
                  <a:schemeClr val="tx1"/>
                </a:solidFill>
                <a:latin typeface="sourcesanspro"/>
              </a:rPr>
              <a:t>personen met &gt; 1 eerstegraadsverwant (ongeacht leeftijd (GRADE 1C).</a:t>
            </a:r>
          </a:p>
          <a:p>
            <a:pPr marL="457200" lvl="1" indent="0">
              <a:defRPr/>
            </a:pPr>
            <a:endParaRPr lang="nl-BE" dirty="0">
              <a:solidFill>
                <a:schemeClr val="tx1"/>
              </a:solidFill>
              <a:latin typeface="sourcesanspro"/>
            </a:endParaRPr>
          </a:p>
          <a:p>
            <a:pPr>
              <a:buFont typeface="Arial" panose="020B0604020202020204" pitchFamily="34" charset="0"/>
              <a:buChar char="•"/>
              <a:defRPr/>
            </a:pPr>
            <a:r>
              <a:rPr lang="nl-BE" dirty="0">
                <a:solidFill>
                  <a:schemeClr val="tx1"/>
                </a:solidFill>
                <a:latin typeface="sourcesanspro"/>
              </a:rPr>
              <a:t>Adviseer opvolging </a:t>
            </a:r>
            <a:r>
              <a:rPr lang="nl-BE" u="sng" dirty="0">
                <a:solidFill>
                  <a:schemeClr val="tx1"/>
                </a:solidFill>
                <a:latin typeface="sourcesanspro"/>
              </a:rPr>
              <a:t>in de tweede lijn en individueel aangepaste, vervroegde screening </a:t>
            </a:r>
            <a:r>
              <a:rPr lang="nl-BE" dirty="0">
                <a:solidFill>
                  <a:schemeClr val="tx1"/>
                </a:solidFill>
                <a:latin typeface="sourcesanspro"/>
              </a:rPr>
              <a:t>bij:</a:t>
            </a:r>
          </a:p>
          <a:p>
            <a:pPr lvl="1">
              <a:buFont typeface="Arial" panose="020B0604020202020204" pitchFamily="34" charset="0"/>
              <a:buChar char="•"/>
              <a:defRPr/>
            </a:pPr>
            <a:r>
              <a:rPr lang="nl-BE" dirty="0">
                <a:solidFill>
                  <a:schemeClr val="tx1"/>
                </a:solidFill>
                <a:latin typeface="sourcesanspro"/>
              </a:rPr>
              <a:t>familiale voorgeschiedenis van hereditaire syndromen (zoals o.a. FAP en HNPCC) (GPP);</a:t>
            </a:r>
          </a:p>
          <a:p>
            <a:pPr lvl="1">
              <a:buFont typeface="Arial" panose="020B0604020202020204" pitchFamily="34" charset="0"/>
              <a:buChar char="•"/>
              <a:defRPr/>
            </a:pPr>
            <a:r>
              <a:rPr lang="nl-BE" dirty="0">
                <a:solidFill>
                  <a:schemeClr val="tx1"/>
                </a:solidFill>
                <a:latin typeface="sourcesanspro"/>
              </a:rPr>
              <a:t>persoonlijke voorgeschiedenis van risicoaandoeningen (zoals &gt;8 jaar inflammatoir darmlijden, </a:t>
            </a:r>
            <a:r>
              <a:rPr lang="nl-BE" dirty="0" err="1">
                <a:solidFill>
                  <a:schemeClr val="tx1"/>
                </a:solidFill>
                <a:latin typeface="sourcesanspro"/>
              </a:rPr>
              <a:t>hoogrisico-adenomen</a:t>
            </a:r>
            <a:r>
              <a:rPr lang="nl-BE" dirty="0">
                <a:solidFill>
                  <a:schemeClr val="tx1"/>
                </a:solidFill>
                <a:latin typeface="sourcesanspro"/>
              </a:rPr>
              <a:t>) (GPP).</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6528C"/>
        </a:solidFill>
        <a:effectLst/>
      </p:bgPr>
    </p:bg>
    <p:spTree>
      <p:nvGrpSpPr>
        <p:cNvPr id="1" name=""/>
        <p:cNvGrpSpPr/>
        <p:nvPr/>
      </p:nvGrpSpPr>
      <p:grpSpPr>
        <a:xfrm>
          <a:off x="0" y="0"/>
          <a:ext cx="0" cy="0"/>
          <a:chOff x="0" y="0"/>
          <a:chExt cx="0" cy="0"/>
        </a:xfrm>
      </p:grpSpPr>
      <p:sp>
        <p:nvSpPr>
          <p:cNvPr id="6146" name="Text Box 1">
            <a:extLst>
              <a:ext uri="{FF2B5EF4-FFF2-40B4-BE49-F238E27FC236}">
                <a16:creationId xmlns="" xmlns:a16="http://schemas.microsoft.com/office/drawing/2014/main" id="{08AD6B91-3209-4513-B98B-D729C34EC540}"/>
              </a:ext>
            </a:extLst>
          </p:cNvPr>
          <p:cNvSpPr txBox="1">
            <a:spLocks noChangeArrowheads="1"/>
          </p:cNvSpPr>
          <p:nvPr/>
        </p:nvSpPr>
        <p:spPr bwMode="auto">
          <a:xfrm>
            <a:off x="266700" y="9080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SzPct val="100000"/>
            </a:pPr>
            <a:r>
              <a:rPr lang="nl-BE" altLang="nl-BE" sz="4400">
                <a:solidFill>
                  <a:srgbClr val="FFFFFF"/>
                </a:solidFill>
                <a:latin typeface="Calibri" panose="020F0502020204030204" pitchFamily="34" charset="0"/>
              </a:rPr>
              <a:t>Richtlijn </a:t>
            </a:r>
          </a:p>
        </p:txBody>
      </p:sp>
      <p:sp>
        <p:nvSpPr>
          <p:cNvPr id="6147" name="TextBox 3">
            <a:extLst>
              <a:ext uri="{FF2B5EF4-FFF2-40B4-BE49-F238E27FC236}">
                <a16:creationId xmlns="" xmlns:a16="http://schemas.microsoft.com/office/drawing/2014/main" id="{B204F4F0-DC91-41B6-AC13-6E759D133E92}"/>
              </a:ext>
            </a:extLst>
          </p:cNvPr>
          <p:cNvSpPr txBox="1">
            <a:spLocks noChangeArrowheads="1"/>
          </p:cNvSpPr>
          <p:nvPr/>
        </p:nvSpPr>
        <p:spPr bwMode="auto">
          <a:xfrm>
            <a:off x="266700" y="2636838"/>
            <a:ext cx="8626475" cy="329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defRPr/>
            </a:pPr>
            <a:r>
              <a:rPr lang="nl-BE" altLang="nl-BE" sz="3200" b="1" dirty="0">
                <a:latin typeface="Calibri" panose="020F0502020204030204" pitchFamily="34" charset="0"/>
              </a:rPr>
              <a:t>Doelstelling: </a:t>
            </a:r>
          </a:p>
          <a:p>
            <a:pPr eaLnBrk="1">
              <a:lnSpc>
                <a:spcPct val="93000"/>
              </a:lnSpc>
              <a:buClr>
                <a:srgbClr val="000000"/>
              </a:buClr>
              <a:buSzPct val="100000"/>
              <a:buFont typeface="Times New Roman" panose="02020603050405020304" pitchFamily="18" charset="0"/>
              <a:buNone/>
              <a:defRPr/>
            </a:pPr>
            <a:endParaRPr lang="nl-BE" altLang="nl-BE" sz="3200" dirty="0">
              <a:latin typeface="Calibri" panose="020F0502020204030204" pitchFamily="34" charset="0"/>
            </a:endParaRPr>
          </a:p>
          <a:p>
            <a:pPr marL="457200" indent="-457200" eaLnBrk="1">
              <a:lnSpc>
                <a:spcPct val="93000"/>
              </a:lnSpc>
              <a:buClr>
                <a:srgbClr val="000000"/>
              </a:buClr>
              <a:buSzPct val="100000"/>
              <a:buFont typeface="Arial" panose="020B0604020202020204" pitchFamily="34" charset="0"/>
              <a:buChar char="•"/>
              <a:defRPr/>
            </a:pPr>
            <a:r>
              <a:rPr lang="nl-BE" altLang="nl-BE" sz="3200" dirty="0">
                <a:latin typeface="Calibri" panose="020F0502020204030204" pitchFamily="34" charset="0"/>
              </a:rPr>
              <a:t>Darmkankerscreening </a:t>
            </a:r>
            <a:r>
              <a:rPr lang="nl-BE" altLang="nl-BE" sz="3200" dirty="0" smtClean="0">
                <a:latin typeface="Calibri" panose="020F0502020204030204" pitchFamily="34" charset="0"/>
              </a:rPr>
              <a:t>(</a:t>
            </a:r>
            <a:r>
              <a:rPr lang="nl-BE" altLang="nl-BE" sz="3200" dirty="0" err="1" smtClean="0">
                <a:latin typeface="Calibri" panose="020F0502020204030204" pitchFamily="34" charset="0"/>
              </a:rPr>
              <a:t>DDKscreening</a:t>
            </a:r>
            <a:r>
              <a:rPr lang="nl-BE" altLang="nl-BE" sz="3200" dirty="0" smtClean="0">
                <a:latin typeface="Calibri" panose="020F0502020204030204" pitchFamily="34" charset="0"/>
              </a:rPr>
              <a:t>) is </a:t>
            </a:r>
            <a:r>
              <a:rPr lang="nl-BE" altLang="nl-BE" sz="3200" dirty="0">
                <a:latin typeface="Calibri" panose="020F0502020204030204" pitchFamily="34" charset="0"/>
              </a:rPr>
              <a:t>meer dan enkel het </a:t>
            </a:r>
            <a:r>
              <a:rPr lang="nl-BE" altLang="nl-BE" sz="3200" dirty="0" smtClean="0">
                <a:latin typeface="Calibri" panose="020F0502020204030204" pitchFamily="34" charset="0"/>
              </a:rPr>
              <a:t>Bevolkingsonderzoek</a:t>
            </a:r>
            <a:endParaRPr lang="nl-BE" altLang="nl-BE" sz="3200" dirty="0">
              <a:latin typeface="Calibri" panose="020F0502020204030204" pitchFamily="34" charset="0"/>
            </a:endParaRPr>
          </a:p>
          <a:p>
            <a:pPr marL="457200" indent="-457200" eaLnBrk="1">
              <a:lnSpc>
                <a:spcPct val="93000"/>
              </a:lnSpc>
              <a:buClr>
                <a:srgbClr val="000000"/>
              </a:buClr>
              <a:buSzPct val="100000"/>
              <a:buFont typeface="Arial" panose="020B0604020202020204" pitchFamily="34" charset="0"/>
              <a:buChar char="•"/>
              <a:defRPr/>
            </a:pPr>
            <a:r>
              <a:rPr lang="nl-BE" altLang="nl-BE" sz="3200" dirty="0">
                <a:latin typeface="Calibri" panose="020F0502020204030204" pitchFamily="34" charset="0"/>
              </a:rPr>
              <a:t>leidraad geven bij het inschatten van het risico </a:t>
            </a:r>
          </a:p>
          <a:p>
            <a:pPr marL="457200" indent="-457200" eaLnBrk="1">
              <a:lnSpc>
                <a:spcPct val="93000"/>
              </a:lnSpc>
              <a:buClr>
                <a:srgbClr val="000000"/>
              </a:buClr>
              <a:buSzPct val="100000"/>
              <a:buFont typeface="Arial" panose="020B0604020202020204" pitchFamily="34" charset="0"/>
              <a:buChar char="•"/>
              <a:defRPr/>
            </a:pPr>
            <a:r>
              <a:rPr lang="nl-BE" altLang="nl-BE" sz="3200" dirty="0">
                <a:latin typeface="Calibri" panose="020F0502020204030204" pitchFamily="34" charset="0"/>
              </a:rPr>
              <a:t>afhankelijk van dat risico het correcte medische beleid voeren.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pgoaspryliving2.files.wordpress.com/2012/03/for_web1.jpg?w=487&amp;h=292&amp;crop=1">
            <a:extLst>
              <a:ext uri="{FF2B5EF4-FFF2-40B4-BE49-F238E27FC236}">
                <a16:creationId xmlns="" xmlns:a16="http://schemas.microsoft.com/office/drawing/2014/main" id="{EC6B1670-F639-40CE-B884-D02B2DD93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374775"/>
            <a:ext cx="7993062" cy="47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
            <a:extLst>
              <a:ext uri="{FF2B5EF4-FFF2-40B4-BE49-F238E27FC236}">
                <a16:creationId xmlns="" xmlns:a16="http://schemas.microsoft.com/office/drawing/2014/main" id="{F2913B5E-97EA-4DA6-B226-FBAD970E27AC}"/>
              </a:ext>
            </a:extLst>
          </p:cNvPr>
          <p:cNvSpPr txBox="1">
            <a:spLocks noChangeArrowheads="1"/>
          </p:cNvSpPr>
          <p:nvPr/>
        </p:nvSpPr>
        <p:spPr bwMode="auto">
          <a:xfrm>
            <a:off x="395288" y="4762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SzPct val="100000"/>
            </a:pPr>
            <a:r>
              <a:rPr lang="nl-BE" altLang="nl-BE" sz="4400" b="1" dirty="0">
                <a:solidFill>
                  <a:srgbClr val="FFFFFF"/>
                </a:solidFill>
                <a:latin typeface="Calibri" panose="020F0502020204030204" pitchFamily="34" charset="0"/>
              </a:rPr>
              <a:t>Casus 3: </a:t>
            </a:r>
            <a:r>
              <a:rPr lang="nl-BE" altLang="nl-BE" sz="4400" b="1" u="sng" dirty="0">
                <a:solidFill>
                  <a:srgbClr val="FFFFFF"/>
                </a:solidFill>
                <a:latin typeface="Calibri" panose="020F0502020204030204" pitchFamily="34" charset="0"/>
              </a:rPr>
              <a:t>Geen</a:t>
            </a:r>
            <a:r>
              <a:rPr lang="nl-BE" altLang="nl-BE" sz="4400" b="1" dirty="0">
                <a:solidFill>
                  <a:srgbClr val="FFFFFF"/>
                </a:solidFill>
                <a:latin typeface="Calibri" panose="020F0502020204030204" pitchFamily="34" charset="0"/>
              </a:rPr>
              <a:t> verhoogd risico</a:t>
            </a:r>
          </a:p>
        </p:txBody>
      </p:sp>
      <p:sp>
        <p:nvSpPr>
          <p:cNvPr id="32771" name="Text Box 2">
            <a:extLst>
              <a:ext uri="{FF2B5EF4-FFF2-40B4-BE49-F238E27FC236}">
                <a16:creationId xmlns="" xmlns:a16="http://schemas.microsoft.com/office/drawing/2014/main" id="{0D2B7C8C-8A02-4881-AC00-5D196ED7C124}"/>
              </a:ext>
            </a:extLst>
          </p:cNvPr>
          <p:cNvSpPr txBox="1">
            <a:spLocks noChangeArrowheads="1"/>
          </p:cNvSpPr>
          <p:nvPr/>
        </p:nvSpPr>
        <p:spPr bwMode="auto">
          <a:xfrm>
            <a:off x="503238" y="1439863"/>
            <a:ext cx="8218487" cy="2420937"/>
          </a:xfrm>
          <a:prstGeom prst="rect">
            <a:avLst/>
          </a:prstGeom>
          <a:noFill/>
          <a:ln>
            <a:noFill/>
          </a:ln>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a:lnSpc>
                <a:spcPct val="100000"/>
              </a:lnSpc>
              <a:spcBef>
                <a:spcPts val="638"/>
              </a:spcBef>
              <a:buClrTx/>
              <a:defRPr/>
            </a:pPr>
            <a:r>
              <a:rPr lang="nl-BE" altLang="nl-BE" sz="3200" b="1" dirty="0">
                <a:solidFill>
                  <a:schemeClr val="tx1"/>
                </a:solidFill>
                <a:latin typeface="+mn-lt"/>
              </a:rPr>
              <a:t>CASUS</a:t>
            </a:r>
            <a:r>
              <a:rPr lang="nl-BE" altLang="nl-BE" sz="3200" dirty="0">
                <a:solidFill>
                  <a:schemeClr val="tx1"/>
                </a:solidFill>
                <a:latin typeface="+mn-lt"/>
              </a:rPr>
              <a:t>: Karel is 53 jaar en komt na een lange tijd terug bij u op consultatie voor een routine bloedonderzoek.  Tijdens de consultatie komt ter sprake dat hij iets las over </a:t>
            </a:r>
            <a:r>
              <a:rPr lang="nl-BE" altLang="nl-BE" sz="3200" dirty="0" err="1">
                <a:solidFill>
                  <a:schemeClr val="tx1"/>
                </a:solidFill>
                <a:latin typeface="+mn-lt"/>
              </a:rPr>
              <a:t>dikkedarmkanker</a:t>
            </a:r>
            <a:r>
              <a:rPr lang="nl-BE" altLang="nl-BE" sz="3200" dirty="0">
                <a:solidFill>
                  <a:schemeClr val="tx1"/>
                </a:solidFill>
                <a:latin typeface="+mn-lt"/>
              </a:rPr>
              <a:t>. Hij vraagt of het nodig is zich daarvoor ook te laten onderzoeken. </a:t>
            </a:r>
          </a:p>
          <a:p>
            <a:pPr algn="just" eaLnBrk="1">
              <a:lnSpc>
                <a:spcPct val="100000"/>
              </a:lnSpc>
              <a:spcBef>
                <a:spcPts val="638"/>
              </a:spcBef>
              <a:buClrTx/>
              <a:defRPr/>
            </a:pPr>
            <a:endParaRPr lang="nl-BE" altLang="nl-BE" sz="3200" dirty="0">
              <a:solidFill>
                <a:schemeClr val="tx1"/>
              </a:solidFill>
              <a:latin typeface="+mn-lt"/>
            </a:endParaRPr>
          </a:p>
          <a:p>
            <a:pPr algn="just" eaLnBrk="1">
              <a:lnSpc>
                <a:spcPct val="100000"/>
              </a:lnSpc>
              <a:spcBef>
                <a:spcPts val="638"/>
              </a:spcBef>
              <a:buClrTx/>
              <a:defRPr/>
            </a:pPr>
            <a:r>
              <a:rPr lang="nl-BE" altLang="nl-BE" sz="3200" dirty="0">
                <a:solidFill>
                  <a:schemeClr val="tx1"/>
                </a:solidFill>
              </a:rPr>
              <a:t> </a:t>
            </a:r>
          </a:p>
          <a:p>
            <a:pPr algn="just" eaLnBrk="1">
              <a:lnSpc>
                <a:spcPct val="100000"/>
              </a:lnSpc>
              <a:spcBef>
                <a:spcPts val="638"/>
              </a:spcBef>
              <a:buClrTx/>
              <a:defRPr/>
            </a:pPr>
            <a:endParaRPr lang="nl-BE" altLang="nl-BE" sz="3200" dirty="0"/>
          </a:p>
          <a:p>
            <a:pPr algn="just" eaLnBrk="1">
              <a:lnSpc>
                <a:spcPct val="100000"/>
              </a:lnSpc>
              <a:spcBef>
                <a:spcPts val="638"/>
              </a:spcBef>
              <a:buClrTx/>
              <a:defRPr/>
            </a:pPr>
            <a:endParaRPr lang="nl-BE" altLang="nl-BE" sz="3200" dirty="0"/>
          </a:p>
          <a:p>
            <a:pPr algn="just" eaLnBrk="1">
              <a:lnSpc>
                <a:spcPct val="100000"/>
              </a:lnSpc>
              <a:spcBef>
                <a:spcPts val="638"/>
              </a:spcBef>
              <a:buClrTx/>
              <a:defRPr/>
            </a:pPr>
            <a:endParaRPr lang="nl-BE" altLang="nl-BE" sz="3200" dirty="0"/>
          </a:p>
          <a:p>
            <a:pPr algn="just" eaLnBrk="1">
              <a:lnSpc>
                <a:spcPct val="100000"/>
              </a:lnSpc>
              <a:spcBef>
                <a:spcPts val="638"/>
              </a:spcBef>
              <a:buClrTx/>
              <a:buFontTx/>
              <a:buNone/>
              <a:defRPr/>
            </a:pPr>
            <a:r>
              <a:rPr lang="nl-BE" altLang="nl-BE" sz="3200" dirty="0">
                <a:solidFill>
                  <a:srgbClr val="F2F2F2"/>
                </a:solidFill>
                <a:latin typeface="Calibri" panose="020F0502020204030204" pitchFamily="34" charset="0"/>
              </a:rPr>
              <a:t> </a:t>
            </a:r>
          </a:p>
          <a:p>
            <a:pPr eaLnBrk="1">
              <a:lnSpc>
                <a:spcPct val="100000"/>
              </a:lnSpc>
              <a:spcBef>
                <a:spcPts val="638"/>
              </a:spcBef>
              <a:buClrTx/>
              <a:buFontTx/>
              <a:buNone/>
              <a:defRPr/>
            </a:pPr>
            <a:endParaRPr lang="nl-BE" altLang="nl-BE" sz="3200" b="1" i="1" dirty="0">
              <a:solidFill>
                <a:srgbClr val="F2F2F2"/>
              </a:solidFill>
              <a:latin typeface="Calibri" panose="020F0502020204030204" pitchFamily="34" charset="0"/>
            </a:endParaRPr>
          </a:p>
          <a:p>
            <a:pPr eaLnBrk="1">
              <a:lnSpc>
                <a:spcPct val="100000"/>
              </a:lnSpc>
              <a:spcBef>
                <a:spcPts val="638"/>
              </a:spcBef>
              <a:buClrTx/>
              <a:buFontTx/>
              <a:buNone/>
              <a:defRPr/>
            </a:pPr>
            <a:endParaRPr lang="nl-BE" altLang="nl-BE" sz="3200" b="1" i="1" dirty="0">
              <a:solidFill>
                <a:srgbClr val="F2F2F2"/>
              </a:solidFill>
              <a:latin typeface="Calibri" panose="020F0502020204030204" pitchFamily="34" charset="0"/>
            </a:endParaRPr>
          </a:p>
        </p:txBody>
      </p:sp>
      <p:sp>
        <p:nvSpPr>
          <p:cNvPr id="32772" name="TextBox 5">
            <a:extLst>
              <a:ext uri="{FF2B5EF4-FFF2-40B4-BE49-F238E27FC236}">
                <a16:creationId xmlns="" xmlns:a16="http://schemas.microsoft.com/office/drawing/2014/main" id="{EFF46F83-3114-43E0-90A6-AD4FC2EFB15C}"/>
              </a:ext>
            </a:extLst>
          </p:cNvPr>
          <p:cNvSpPr txBox="1">
            <a:spLocks noChangeArrowheads="1"/>
          </p:cNvSpPr>
          <p:nvPr/>
        </p:nvSpPr>
        <p:spPr bwMode="auto">
          <a:xfrm>
            <a:off x="503238" y="4652963"/>
            <a:ext cx="8367712" cy="1638300"/>
          </a:xfrm>
          <a:prstGeom prst="rect">
            <a:avLst/>
          </a:prstGeom>
          <a:noFill/>
          <a:ln>
            <a:noFill/>
          </a:ln>
          <a:extLst/>
        </p:spPr>
        <p:txBody>
          <a:bodyPr>
            <a:spAutoFit/>
          </a:bodyPr>
          <a:lstStyle/>
          <a:p>
            <a:pPr eaLnBrk="1">
              <a:lnSpc>
                <a:spcPct val="93000"/>
              </a:lnSpc>
              <a:buClr>
                <a:srgbClr val="000000"/>
              </a:buClr>
              <a:buSzPct val="100000"/>
              <a:buFont typeface="Times New Roman" panose="02020603050405020304" pitchFamily="18" charset="0"/>
              <a:buNone/>
              <a:defRPr/>
            </a:pPr>
            <a:r>
              <a:rPr lang="nl-BE" altLang="nl-BE" sz="3000" b="1" dirty="0">
                <a:solidFill>
                  <a:schemeClr val="tx1"/>
                </a:solidFill>
                <a:latin typeface="+mn-lt"/>
              </a:rPr>
              <a:t>VRAAG:</a:t>
            </a:r>
            <a:r>
              <a:rPr lang="nl-BE" altLang="nl-BE" sz="3000" dirty="0">
                <a:solidFill>
                  <a:schemeClr val="tx1"/>
                </a:solidFill>
                <a:latin typeface="+mn-lt"/>
              </a:rPr>
              <a:t> Bespreekt u met hem het vroegtijdig opsporen van </a:t>
            </a:r>
            <a:r>
              <a:rPr lang="nl-BE" altLang="nl-BE" sz="3000" dirty="0" err="1">
                <a:solidFill>
                  <a:schemeClr val="tx1"/>
                </a:solidFill>
                <a:latin typeface="+mn-lt"/>
              </a:rPr>
              <a:t>dikkedarmkanker</a:t>
            </a:r>
            <a:r>
              <a:rPr lang="nl-BE" altLang="nl-BE" sz="3000" dirty="0">
                <a:solidFill>
                  <a:schemeClr val="tx1"/>
                </a:solidFill>
                <a:latin typeface="+mn-lt"/>
              </a:rPr>
              <a:t>?</a:t>
            </a:r>
          </a:p>
          <a:p>
            <a:pPr eaLnBrk="1">
              <a:lnSpc>
                <a:spcPct val="93000"/>
              </a:lnSpc>
              <a:buClr>
                <a:srgbClr val="000000"/>
              </a:buClr>
              <a:buSzPct val="100000"/>
              <a:buFont typeface="Times New Roman" panose="02020603050405020304" pitchFamily="18" charset="0"/>
              <a:buNone/>
              <a:defRPr/>
            </a:pPr>
            <a:r>
              <a:rPr lang="nl-BE" altLang="nl-BE" sz="3000" dirty="0">
                <a:solidFill>
                  <a:schemeClr val="tx1"/>
                </a:solidFill>
                <a:latin typeface="+mn-lt"/>
              </a:rPr>
              <a:t>Zo ja, hoe pak je dit aan?</a:t>
            </a:r>
          </a:p>
          <a:p>
            <a:pPr eaLnBrk="1">
              <a:lnSpc>
                <a:spcPct val="93000"/>
              </a:lnSpc>
              <a:buClr>
                <a:srgbClr val="000000"/>
              </a:buClr>
              <a:buSzPct val="100000"/>
              <a:buFont typeface="Times New Roman" panose="02020603050405020304" pitchFamily="18" charset="0"/>
              <a:buNone/>
              <a:defRPr/>
            </a:pPr>
            <a:endParaRPr lang="nl-BE" altLang="nl-BE"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
            <a:extLst>
              <a:ext uri="{FF2B5EF4-FFF2-40B4-BE49-F238E27FC236}">
                <a16:creationId xmlns="" xmlns:a16="http://schemas.microsoft.com/office/drawing/2014/main" id="{E44D6137-535E-40FB-85E2-F7B39E2665C5}"/>
              </a:ext>
            </a:extLst>
          </p:cNvPr>
          <p:cNvSpPr txBox="1">
            <a:spLocks noChangeArrowheads="1"/>
          </p:cNvSpPr>
          <p:nvPr/>
        </p:nvSpPr>
        <p:spPr bwMode="auto">
          <a:xfrm>
            <a:off x="395288" y="4762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SzPct val="100000"/>
            </a:pPr>
            <a:r>
              <a:rPr lang="nl-BE" altLang="nl-BE" sz="4400" b="1">
                <a:solidFill>
                  <a:srgbClr val="FFFFFF"/>
                </a:solidFill>
                <a:latin typeface="Calibri" panose="020F0502020204030204" pitchFamily="34" charset="0"/>
              </a:rPr>
              <a:t>Casus 3: Geen verhoogd risico</a:t>
            </a:r>
          </a:p>
        </p:txBody>
      </p:sp>
      <p:graphicFrame>
        <p:nvGraphicFramePr>
          <p:cNvPr id="4" name="Diagram 3">
            <a:extLst>
              <a:ext uri="{FF2B5EF4-FFF2-40B4-BE49-F238E27FC236}">
                <a16:creationId xmlns="" xmlns:a16="http://schemas.microsoft.com/office/drawing/2014/main" id="{52611C9A-A702-4051-85C5-8E94F3451743}"/>
              </a:ext>
            </a:extLst>
          </p:cNvPr>
          <p:cNvGraphicFramePr/>
          <p:nvPr>
            <p:extLst>
              <p:ext uri="{D42A27DB-BD31-4B8C-83A1-F6EECF244321}">
                <p14:modId xmlns:p14="http://schemas.microsoft.com/office/powerpoint/2010/main" val="48979548"/>
              </p:ext>
            </p:extLst>
          </p:nvPr>
        </p:nvGraphicFramePr>
        <p:xfrm>
          <a:off x="1456809" y="1196752"/>
          <a:ext cx="60960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 xmlns:a16="http://schemas.microsoft.com/office/drawing/2014/main" id="{5B435CE7-071D-4AD2-8DB9-538BF609E60D}"/>
              </a:ext>
            </a:extLst>
          </p:cNvPr>
          <p:cNvGraphicFramePr/>
          <p:nvPr>
            <p:extLst>
              <p:ext uri="{D42A27DB-BD31-4B8C-83A1-F6EECF244321}">
                <p14:modId xmlns:p14="http://schemas.microsoft.com/office/powerpoint/2010/main" val="2688784284"/>
              </p:ext>
            </p:extLst>
          </p:nvPr>
        </p:nvGraphicFramePr>
        <p:xfrm>
          <a:off x="1461210" y="2420888"/>
          <a:ext cx="6096000" cy="128791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a:extLst>
              <a:ext uri="{FF2B5EF4-FFF2-40B4-BE49-F238E27FC236}">
                <a16:creationId xmlns="" xmlns:a16="http://schemas.microsoft.com/office/drawing/2014/main" id="{77362A76-6450-440E-A5FD-209AF6AD3CEC}"/>
              </a:ext>
            </a:extLst>
          </p:cNvPr>
          <p:cNvGraphicFramePr/>
          <p:nvPr>
            <p:extLst>
              <p:ext uri="{D42A27DB-BD31-4B8C-83A1-F6EECF244321}">
                <p14:modId xmlns:p14="http://schemas.microsoft.com/office/powerpoint/2010/main" val="2206130613"/>
              </p:ext>
            </p:extLst>
          </p:nvPr>
        </p:nvGraphicFramePr>
        <p:xfrm>
          <a:off x="1456809" y="3789040"/>
          <a:ext cx="6096000" cy="128791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7" name="Diagram 6">
            <a:extLst>
              <a:ext uri="{FF2B5EF4-FFF2-40B4-BE49-F238E27FC236}">
                <a16:creationId xmlns="" xmlns:a16="http://schemas.microsoft.com/office/drawing/2014/main" id="{9E3554B0-B944-4757-944F-A0AF46B6138B}"/>
              </a:ext>
            </a:extLst>
          </p:cNvPr>
          <p:cNvGraphicFramePr/>
          <p:nvPr/>
        </p:nvGraphicFramePr>
        <p:xfrm>
          <a:off x="1456809" y="5157192"/>
          <a:ext cx="6096000" cy="128791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hthoek 2">
            <a:extLst>
              <a:ext uri="{FF2B5EF4-FFF2-40B4-BE49-F238E27FC236}">
                <a16:creationId xmlns="" xmlns:a16="http://schemas.microsoft.com/office/drawing/2014/main" id="{6AEEC72E-17C2-4B2C-A0D5-695BD4039C56}"/>
              </a:ext>
            </a:extLst>
          </p:cNvPr>
          <p:cNvSpPr>
            <a:spLocks noChangeArrowheads="1"/>
          </p:cNvSpPr>
          <p:nvPr/>
        </p:nvSpPr>
        <p:spPr bwMode="auto">
          <a:xfrm>
            <a:off x="467544" y="1772816"/>
            <a:ext cx="8064500" cy="35401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nl-BE" altLang="nl-BE" sz="2800" dirty="0">
                <a:solidFill>
                  <a:schemeClr val="tx1"/>
                </a:solidFill>
                <a:latin typeface="Calibri" panose="020F0502020204030204" pitchFamily="34" charset="0"/>
              </a:rPr>
              <a:t>Raadt uw patiënt van </a:t>
            </a:r>
            <a:r>
              <a:rPr lang="nl-BE" altLang="nl-BE" sz="2800" b="1" u="sng" strike="sngStrike" dirty="0">
                <a:solidFill>
                  <a:schemeClr val="tx1"/>
                </a:solidFill>
                <a:latin typeface="Calibri" panose="020F0502020204030204" pitchFamily="34" charset="0"/>
              </a:rPr>
              <a:t>55</a:t>
            </a:r>
            <a:r>
              <a:rPr lang="nl-BE" altLang="nl-BE" sz="2800" b="1" u="sng" dirty="0">
                <a:solidFill>
                  <a:schemeClr val="tx1"/>
                </a:solidFill>
                <a:latin typeface="Calibri" panose="020F0502020204030204" pitchFamily="34" charset="0"/>
              </a:rPr>
              <a:t> 53 t.e.m. 74 jaar </a:t>
            </a:r>
            <a:r>
              <a:rPr lang="nl-BE" altLang="nl-BE" sz="2800" dirty="0">
                <a:solidFill>
                  <a:schemeClr val="tx1"/>
                </a:solidFill>
                <a:latin typeface="Calibri" panose="020F0502020204030204" pitchFamily="34" charset="0"/>
              </a:rPr>
              <a:t>aan deel te nemen aan het Vlaamse bevolkingsonderzoek naar </a:t>
            </a:r>
            <a:r>
              <a:rPr lang="nl-BE" altLang="nl-BE" sz="2800" dirty="0" err="1">
                <a:solidFill>
                  <a:schemeClr val="tx1"/>
                </a:solidFill>
                <a:latin typeface="Calibri" panose="020F0502020204030204" pitchFamily="34" charset="0"/>
              </a:rPr>
              <a:t>dikkedarmkanker</a:t>
            </a:r>
            <a:r>
              <a:rPr lang="nl-BE" altLang="nl-BE" sz="2800" dirty="0">
                <a:solidFill>
                  <a:schemeClr val="tx1"/>
                </a:solidFill>
                <a:latin typeface="Calibri" panose="020F0502020204030204" pitchFamily="34" charset="0"/>
              </a:rPr>
              <a:t> (GPP).</a:t>
            </a:r>
          </a:p>
          <a:p>
            <a:endParaRPr lang="nl-BE" altLang="nl-BE" sz="2800" dirty="0">
              <a:solidFill>
                <a:schemeClr val="tx1"/>
              </a:solidFill>
              <a:latin typeface="Calibri" panose="020F0502020204030204" pitchFamily="34" charset="0"/>
            </a:endParaRPr>
          </a:p>
          <a:p>
            <a:r>
              <a:rPr lang="nl-BE" altLang="nl-BE" sz="2800" dirty="0">
                <a:solidFill>
                  <a:schemeClr val="tx1"/>
                </a:solidFill>
                <a:latin typeface="Calibri" panose="020F0502020204030204" pitchFamily="34" charset="0"/>
              </a:rPr>
              <a:t>Raadt uw patiënt van </a:t>
            </a:r>
            <a:r>
              <a:rPr lang="nl-BE" altLang="nl-BE" sz="2800" b="1" dirty="0">
                <a:solidFill>
                  <a:schemeClr val="tx1"/>
                </a:solidFill>
                <a:latin typeface="Calibri" panose="020F0502020204030204" pitchFamily="34" charset="0"/>
              </a:rPr>
              <a:t>50 t.e.m. </a:t>
            </a:r>
            <a:r>
              <a:rPr lang="nl-BE" altLang="nl-BE" sz="2800" b="1" strike="sngStrike" dirty="0">
                <a:solidFill>
                  <a:schemeClr val="tx1"/>
                </a:solidFill>
                <a:latin typeface="Calibri" panose="020F0502020204030204" pitchFamily="34" charset="0"/>
              </a:rPr>
              <a:t>54</a:t>
            </a:r>
            <a:r>
              <a:rPr lang="nl-BE" altLang="nl-BE" sz="2800" b="1" dirty="0">
                <a:solidFill>
                  <a:schemeClr val="tx1"/>
                </a:solidFill>
                <a:latin typeface="Calibri" panose="020F0502020204030204" pitchFamily="34" charset="0"/>
              </a:rPr>
              <a:t> 52jaar </a:t>
            </a:r>
            <a:r>
              <a:rPr lang="nl-BE" altLang="nl-BE" sz="2800" dirty="0">
                <a:solidFill>
                  <a:schemeClr val="tx1"/>
                </a:solidFill>
                <a:latin typeface="Calibri" panose="020F0502020204030204" pitchFamily="34" charset="0"/>
              </a:rPr>
              <a:t>(nog niet uitgenodigd voor het Vlaamse bevolkingsonderzoek  </a:t>
            </a:r>
            <a:r>
              <a:rPr lang="nl-BE" altLang="nl-BE" sz="2800" dirty="0" err="1">
                <a:solidFill>
                  <a:schemeClr val="tx1"/>
                </a:solidFill>
                <a:latin typeface="Calibri" panose="020F0502020204030204" pitchFamily="34" charset="0"/>
              </a:rPr>
              <a:t>dikkedarmkanker</a:t>
            </a:r>
            <a:r>
              <a:rPr lang="nl-BE" altLang="nl-BE" sz="2800" dirty="0">
                <a:solidFill>
                  <a:schemeClr val="tx1"/>
                </a:solidFill>
                <a:latin typeface="Calibri" panose="020F0502020204030204" pitchFamily="34" charset="0"/>
              </a:rPr>
              <a:t>, een </a:t>
            </a:r>
            <a:r>
              <a:rPr lang="nl-BE" altLang="nl-BE" sz="2800" u="sng" dirty="0" err="1">
                <a:solidFill>
                  <a:schemeClr val="tx1"/>
                </a:solidFill>
                <a:latin typeface="Calibri" panose="020F0502020204030204" pitchFamily="34" charset="0"/>
              </a:rPr>
              <a:t>immunochemische</a:t>
            </a:r>
            <a:r>
              <a:rPr lang="nl-BE" altLang="nl-BE" sz="2800" u="sng" dirty="0">
                <a:solidFill>
                  <a:schemeClr val="tx1"/>
                </a:solidFill>
                <a:latin typeface="Calibri" panose="020F0502020204030204" pitchFamily="34" charset="0"/>
              </a:rPr>
              <a:t> fecaal occult </a:t>
            </a:r>
            <a:r>
              <a:rPr lang="nl-BE" altLang="nl-BE" sz="2800" dirty="0">
                <a:solidFill>
                  <a:schemeClr val="tx1"/>
                </a:solidFill>
                <a:latin typeface="Calibri" panose="020F0502020204030204" pitchFamily="34" charset="0"/>
              </a:rPr>
              <a:t>bloedtest (FIT) aan (GRADE 1B).</a:t>
            </a:r>
          </a:p>
        </p:txBody>
      </p:sp>
      <p:sp>
        <p:nvSpPr>
          <p:cNvPr id="38915" name="Text Box 1">
            <a:extLst>
              <a:ext uri="{FF2B5EF4-FFF2-40B4-BE49-F238E27FC236}">
                <a16:creationId xmlns="" xmlns:a16="http://schemas.microsoft.com/office/drawing/2014/main" id="{30BF3E8E-EA67-4E6C-A2B4-0E48FDE0BA46}"/>
              </a:ext>
            </a:extLst>
          </p:cNvPr>
          <p:cNvSpPr txBox="1">
            <a:spLocks noChangeArrowheads="1"/>
          </p:cNvSpPr>
          <p:nvPr/>
        </p:nvSpPr>
        <p:spPr bwMode="auto">
          <a:xfrm>
            <a:off x="0" y="47667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SzPct val="100000"/>
            </a:pPr>
            <a:r>
              <a:rPr lang="nl-BE" altLang="nl-BE" sz="3200" b="1" dirty="0">
                <a:solidFill>
                  <a:srgbClr val="FFFFFF"/>
                </a:solidFill>
                <a:latin typeface="Calibri" panose="020F0502020204030204" pitchFamily="34" charset="0"/>
              </a:rPr>
              <a:t>Samenvatting: Casus 3: Geen verhoogd </a:t>
            </a:r>
            <a:r>
              <a:rPr lang="nl-BE" altLang="nl-BE" sz="3200" b="1" dirty="0" smtClean="0">
                <a:solidFill>
                  <a:srgbClr val="FFFFFF"/>
                </a:solidFill>
                <a:latin typeface="Calibri" panose="020F0502020204030204" pitchFamily="34" charset="0"/>
              </a:rPr>
              <a:t>risico</a:t>
            </a:r>
            <a:endParaRPr lang="nl-BE" altLang="nl-BE" sz="3200" b="1" dirty="0">
              <a:solidFill>
                <a:srgbClr val="FFFFFF"/>
              </a:solidFill>
              <a:latin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
            <a:extLst>
              <a:ext uri="{FF2B5EF4-FFF2-40B4-BE49-F238E27FC236}">
                <a16:creationId xmlns="" xmlns:a16="http://schemas.microsoft.com/office/drawing/2014/main" id="{A9065568-144A-460C-BFD6-AFD95002DE03}"/>
              </a:ext>
            </a:extLst>
          </p:cNvPr>
          <p:cNvSpPr txBox="1">
            <a:spLocks noChangeArrowheads="1"/>
          </p:cNvSpPr>
          <p:nvPr/>
        </p:nvSpPr>
        <p:spPr bwMode="auto">
          <a:xfrm>
            <a:off x="395288" y="4762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SzPct val="100000"/>
            </a:pPr>
            <a:r>
              <a:rPr lang="nl-BE" altLang="nl-BE" sz="4400" b="1">
                <a:solidFill>
                  <a:srgbClr val="FFFFFF"/>
                </a:solidFill>
                <a:latin typeface="Calibri" panose="020F0502020204030204" pitchFamily="34" charset="0"/>
              </a:rPr>
              <a:t>Casus 4: Negatieve screening</a:t>
            </a:r>
          </a:p>
        </p:txBody>
      </p:sp>
      <p:sp>
        <p:nvSpPr>
          <p:cNvPr id="32771" name="Text Box 2">
            <a:extLst>
              <a:ext uri="{FF2B5EF4-FFF2-40B4-BE49-F238E27FC236}">
                <a16:creationId xmlns="" xmlns:a16="http://schemas.microsoft.com/office/drawing/2014/main" id="{3D7D64CA-2D53-429F-9C0E-AB35B69DFB46}"/>
              </a:ext>
            </a:extLst>
          </p:cNvPr>
          <p:cNvSpPr txBox="1">
            <a:spLocks noChangeArrowheads="1"/>
          </p:cNvSpPr>
          <p:nvPr/>
        </p:nvSpPr>
        <p:spPr bwMode="auto">
          <a:xfrm>
            <a:off x="501650" y="1920875"/>
            <a:ext cx="8218488" cy="2420938"/>
          </a:xfrm>
          <a:prstGeom prst="rect">
            <a:avLst/>
          </a:prstGeom>
          <a:noFill/>
          <a:ln>
            <a:noFill/>
          </a:ln>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a:lnSpc>
                <a:spcPct val="100000"/>
              </a:lnSpc>
              <a:spcBef>
                <a:spcPts val="638"/>
              </a:spcBef>
              <a:buClrTx/>
              <a:defRPr/>
            </a:pPr>
            <a:r>
              <a:rPr lang="nl-BE" altLang="nl-BE" sz="3200" b="1" dirty="0">
                <a:solidFill>
                  <a:schemeClr val="tx1"/>
                </a:solidFill>
                <a:latin typeface="+mn-lt"/>
              </a:rPr>
              <a:t>CASUS</a:t>
            </a:r>
            <a:r>
              <a:rPr lang="nl-BE" altLang="nl-BE" sz="3200" dirty="0">
                <a:solidFill>
                  <a:schemeClr val="tx1"/>
                </a:solidFill>
                <a:latin typeface="+mn-lt"/>
              </a:rPr>
              <a:t>: Karel heeft de uitnodiging voor het bevolkingsonderzoek enkele weken na de consultatie ontvangen. Hij nam deel. Zowel u als Karel ontvingen het resultaat. </a:t>
            </a:r>
          </a:p>
          <a:p>
            <a:pPr algn="just" eaLnBrk="1">
              <a:lnSpc>
                <a:spcPct val="100000"/>
              </a:lnSpc>
              <a:spcBef>
                <a:spcPts val="638"/>
              </a:spcBef>
              <a:buClrTx/>
              <a:defRPr/>
            </a:pPr>
            <a:endParaRPr lang="nl-BE" altLang="nl-BE" sz="3200" dirty="0">
              <a:latin typeface="+mn-lt"/>
            </a:endParaRPr>
          </a:p>
          <a:p>
            <a:pPr algn="just" eaLnBrk="1">
              <a:lnSpc>
                <a:spcPct val="100000"/>
              </a:lnSpc>
              <a:spcBef>
                <a:spcPts val="638"/>
              </a:spcBef>
              <a:buClrTx/>
              <a:defRPr/>
            </a:pPr>
            <a:endParaRPr lang="nl-BE" altLang="nl-BE" sz="3200" dirty="0">
              <a:latin typeface="+mn-lt"/>
            </a:endParaRPr>
          </a:p>
          <a:p>
            <a:pPr algn="just" eaLnBrk="1">
              <a:lnSpc>
                <a:spcPct val="100000"/>
              </a:lnSpc>
              <a:spcBef>
                <a:spcPts val="638"/>
              </a:spcBef>
              <a:buClrTx/>
              <a:defRPr/>
            </a:pPr>
            <a:r>
              <a:rPr lang="nl-BE" altLang="nl-BE" sz="3200" dirty="0"/>
              <a:t> </a:t>
            </a:r>
          </a:p>
          <a:p>
            <a:pPr algn="just" eaLnBrk="1">
              <a:lnSpc>
                <a:spcPct val="100000"/>
              </a:lnSpc>
              <a:spcBef>
                <a:spcPts val="638"/>
              </a:spcBef>
              <a:buClrTx/>
              <a:defRPr/>
            </a:pPr>
            <a:endParaRPr lang="nl-BE" altLang="nl-BE" sz="3200" dirty="0"/>
          </a:p>
          <a:p>
            <a:pPr algn="just" eaLnBrk="1">
              <a:lnSpc>
                <a:spcPct val="100000"/>
              </a:lnSpc>
              <a:spcBef>
                <a:spcPts val="638"/>
              </a:spcBef>
              <a:buClrTx/>
              <a:defRPr/>
            </a:pPr>
            <a:endParaRPr lang="nl-BE" altLang="nl-BE" sz="3200" dirty="0"/>
          </a:p>
          <a:p>
            <a:pPr algn="just" eaLnBrk="1">
              <a:lnSpc>
                <a:spcPct val="100000"/>
              </a:lnSpc>
              <a:spcBef>
                <a:spcPts val="638"/>
              </a:spcBef>
              <a:buClrTx/>
              <a:defRPr/>
            </a:pPr>
            <a:endParaRPr lang="nl-BE" altLang="nl-BE" sz="3200" dirty="0"/>
          </a:p>
          <a:p>
            <a:pPr algn="just" eaLnBrk="1">
              <a:lnSpc>
                <a:spcPct val="100000"/>
              </a:lnSpc>
              <a:spcBef>
                <a:spcPts val="638"/>
              </a:spcBef>
              <a:buClrTx/>
              <a:buFontTx/>
              <a:buNone/>
              <a:defRPr/>
            </a:pPr>
            <a:r>
              <a:rPr lang="nl-BE" altLang="nl-BE" sz="3200" dirty="0">
                <a:solidFill>
                  <a:srgbClr val="F2F2F2"/>
                </a:solidFill>
                <a:latin typeface="Calibri" panose="020F0502020204030204" pitchFamily="34" charset="0"/>
              </a:rPr>
              <a:t> </a:t>
            </a:r>
          </a:p>
          <a:p>
            <a:pPr eaLnBrk="1">
              <a:lnSpc>
                <a:spcPct val="100000"/>
              </a:lnSpc>
              <a:spcBef>
                <a:spcPts val="638"/>
              </a:spcBef>
              <a:buClrTx/>
              <a:buFontTx/>
              <a:buNone/>
              <a:defRPr/>
            </a:pPr>
            <a:endParaRPr lang="nl-BE" altLang="nl-BE" sz="3200" b="1" i="1" dirty="0">
              <a:solidFill>
                <a:srgbClr val="F2F2F2"/>
              </a:solidFill>
              <a:latin typeface="Calibri" panose="020F0502020204030204" pitchFamily="34" charset="0"/>
            </a:endParaRPr>
          </a:p>
          <a:p>
            <a:pPr eaLnBrk="1">
              <a:lnSpc>
                <a:spcPct val="100000"/>
              </a:lnSpc>
              <a:spcBef>
                <a:spcPts val="638"/>
              </a:spcBef>
              <a:buClrTx/>
              <a:buFontTx/>
              <a:buNone/>
              <a:defRPr/>
            </a:pPr>
            <a:endParaRPr lang="nl-BE" altLang="nl-BE" sz="3200" b="1" i="1" dirty="0">
              <a:solidFill>
                <a:srgbClr val="F2F2F2"/>
              </a:solidFill>
              <a:latin typeface="Calibri" panose="020F0502020204030204" pitchFamily="34" charset="0"/>
            </a:endParaRPr>
          </a:p>
        </p:txBody>
      </p:sp>
      <p:sp>
        <p:nvSpPr>
          <p:cNvPr id="32772" name="TextBox 5">
            <a:extLst>
              <a:ext uri="{FF2B5EF4-FFF2-40B4-BE49-F238E27FC236}">
                <a16:creationId xmlns="" xmlns:a16="http://schemas.microsoft.com/office/drawing/2014/main" id="{A69860F3-F726-4796-8DCD-95740290EB97}"/>
              </a:ext>
            </a:extLst>
          </p:cNvPr>
          <p:cNvSpPr txBox="1">
            <a:spLocks noChangeArrowheads="1"/>
          </p:cNvSpPr>
          <p:nvPr/>
        </p:nvSpPr>
        <p:spPr bwMode="auto">
          <a:xfrm>
            <a:off x="503238" y="4652963"/>
            <a:ext cx="8367712" cy="1208087"/>
          </a:xfrm>
          <a:prstGeom prst="rect">
            <a:avLst/>
          </a:prstGeom>
          <a:noFill/>
          <a:ln>
            <a:noFill/>
          </a:ln>
          <a:extLst/>
        </p:spPr>
        <p:txBody>
          <a:bodyPr>
            <a:spAutoFit/>
          </a:bodyPr>
          <a:lstStyle/>
          <a:p>
            <a:pPr eaLnBrk="1">
              <a:lnSpc>
                <a:spcPct val="93000"/>
              </a:lnSpc>
              <a:buClr>
                <a:srgbClr val="000000"/>
              </a:buClr>
              <a:buSzPct val="100000"/>
              <a:buFont typeface="Times New Roman" panose="02020603050405020304" pitchFamily="18" charset="0"/>
              <a:buNone/>
              <a:defRPr/>
            </a:pPr>
            <a:r>
              <a:rPr lang="nl-BE" altLang="nl-BE" sz="3000" b="1" dirty="0">
                <a:solidFill>
                  <a:schemeClr val="tx1"/>
                </a:solidFill>
                <a:latin typeface="+mn-lt"/>
              </a:rPr>
              <a:t>VRAAG:</a:t>
            </a:r>
            <a:r>
              <a:rPr lang="nl-BE" altLang="nl-BE" sz="3000" dirty="0">
                <a:solidFill>
                  <a:schemeClr val="tx1"/>
                </a:solidFill>
                <a:latin typeface="+mn-lt"/>
              </a:rPr>
              <a:t> Het resultaat is negatief (“niet afwijkend”). Wat nu? Wat </a:t>
            </a:r>
            <a:r>
              <a:rPr lang="nl-BE" altLang="nl-BE" sz="3000" dirty="0" smtClean="0">
                <a:solidFill>
                  <a:schemeClr val="tx1"/>
                </a:solidFill>
                <a:latin typeface="+mn-lt"/>
              </a:rPr>
              <a:t>vertelt u aan </a:t>
            </a:r>
            <a:r>
              <a:rPr lang="nl-BE" altLang="nl-BE" sz="3000" dirty="0">
                <a:solidFill>
                  <a:schemeClr val="tx1"/>
                </a:solidFill>
                <a:latin typeface="+mn-lt"/>
              </a:rPr>
              <a:t>de patiënt?</a:t>
            </a:r>
          </a:p>
          <a:p>
            <a:pPr eaLnBrk="1">
              <a:lnSpc>
                <a:spcPct val="93000"/>
              </a:lnSpc>
              <a:buClr>
                <a:srgbClr val="000000"/>
              </a:buClr>
              <a:buSzPct val="100000"/>
              <a:buFont typeface="Times New Roman" panose="02020603050405020304" pitchFamily="18" charset="0"/>
              <a:buNone/>
              <a:defRPr/>
            </a:pPr>
            <a:endParaRPr lang="nl-BE" altLang="nl-BE"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extLst>
          </p:cNvPr>
          <p:cNvSpPr/>
          <p:nvPr/>
        </p:nvSpPr>
        <p:spPr>
          <a:xfrm>
            <a:off x="666750" y="44450"/>
            <a:ext cx="7272338" cy="1077913"/>
          </a:xfrm>
          <a:prstGeom prst="rect">
            <a:avLst/>
          </a:prstGeom>
        </p:spPr>
        <p:txBody>
          <a:bodyPr>
            <a:spAutoFit/>
          </a:bodyPr>
          <a:lstStyle/>
          <a:p>
            <a:pPr>
              <a:defRPr/>
            </a:pPr>
            <a:r>
              <a:rPr lang="nl-BE" sz="3200" b="1" dirty="0">
                <a:solidFill>
                  <a:schemeClr val="tx1"/>
                </a:solidFill>
                <a:latin typeface="+mn-lt"/>
              </a:rPr>
              <a:t>Wat te doen bij een negatief screeningsresultaat?</a:t>
            </a:r>
          </a:p>
        </p:txBody>
      </p:sp>
      <p:sp>
        <p:nvSpPr>
          <p:cNvPr id="57347" name="Rechthoek 3"/>
          <p:cNvSpPr>
            <a:spLocks noChangeArrowheads="1"/>
          </p:cNvSpPr>
          <p:nvPr/>
        </p:nvSpPr>
        <p:spPr bwMode="auto">
          <a:xfrm>
            <a:off x="666750" y="1844675"/>
            <a:ext cx="7993063" cy="367506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a:solidFill>
                  <a:schemeClr val="bg1"/>
                </a:solidFill>
                <a:latin typeface="Arial" panose="020B0604020202020204" pitchFamily="34" charset="0"/>
                <a:ea typeface="Microsoft YaHei" panose="020B0503020204020204" pitchFamily="34" charset="-122"/>
              </a:defRPr>
            </a:lvl1pPr>
            <a:lvl2pPr>
              <a:defRPr>
                <a:solidFill>
                  <a:schemeClr val="bg1"/>
                </a:solidFill>
                <a:latin typeface="Arial" panose="020B0604020202020204" pitchFamily="34" charset="0"/>
                <a:ea typeface="Microsoft YaHei" panose="020B0503020204020204" pitchFamily="34" charset="-122"/>
              </a:defRPr>
            </a:lvl2pPr>
            <a:lvl3pPr>
              <a:defRPr>
                <a:solidFill>
                  <a:schemeClr val="bg1"/>
                </a:solidFill>
                <a:latin typeface="Arial" panose="020B0604020202020204" pitchFamily="34" charset="0"/>
                <a:ea typeface="Microsoft YaHei" panose="020B0503020204020204" pitchFamily="34" charset="-122"/>
              </a:defRPr>
            </a:lvl3pPr>
            <a:lvl4pPr>
              <a:defRPr>
                <a:solidFill>
                  <a:schemeClr val="bg1"/>
                </a:solidFill>
                <a:latin typeface="Arial" panose="020B0604020202020204" pitchFamily="34" charset="0"/>
                <a:ea typeface="Microsoft YaHei" panose="020B0503020204020204" pitchFamily="34" charset="-122"/>
              </a:defRPr>
            </a:lvl4pPr>
            <a:lvl5pPr>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9pPr>
          </a:lstStyle>
          <a:p>
            <a:pPr>
              <a:buFont typeface="Courier New" panose="02070309020205020404" pitchFamily="49" charset="0"/>
              <a:buChar char="o"/>
            </a:pPr>
            <a:r>
              <a:rPr lang="nl-BE" altLang="nl-BE" sz="2400" dirty="0">
                <a:solidFill>
                  <a:srgbClr val="00B050"/>
                </a:solidFill>
              </a:rPr>
              <a:t>53-74</a:t>
            </a:r>
            <a:r>
              <a:rPr lang="nl-BE" altLang="nl-BE" sz="2400" dirty="0">
                <a:solidFill>
                  <a:schemeClr val="tx1"/>
                </a:solidFill>
              </a:rPr>
              <a:t> jaar blijven deelnemen aan het Vlaams Bevolkingsonderzoek (GPP).</a:t>
            </a:r>
          </a:p>
          <a:p>
            <a:pPr>
              <a:buFont typeface="Courier New" panose="02070309020205020404" pitchFamily="49" charset="0"/>
              <a:buChar char="o"/>
            </a:pPr>
            <a:r>
              <a:rPr lang="nl-BE" altLang="nl-BE" sz="2400" dirty="0">
                <a:solidFill>
                  <a:srgbClr val="00B050"/>
                </a:solidFill>
              </a:rPr>
              <a:t>50 t.e.m. 52-jarigen</a:t>
            </a:r>
            <a:r>
              <a:rPr lang="nl-BE" altLang="nl-BE" sz="2400" dirty="0">
                <a:solidFill>
                  <a:schemeClr val="tx1"/>
                </a:solidFill>
              </a:rPr>
              <a:t>: om de </a:t>
            </a:r>
            <a:r>
              <a:rPr lang="nl-BE" altLang="nl-BE" sz="2400" u="sng" dirty="0">
                <a:solidFill>
                  <a:schemeClr val="tx1"/>
                </a:solidFill>
              </a:rPr>
              <a:t>twee</a:t>
            </a:r>
            <a:r>
              <a:rPr lang="nl-BE" altLang="nl-BE" sz="2400" dirty="0">
                <a:solidFill>
                  <a:schemeClr val="tx1"/>
                </a:solidFill>
              </a:rPr>
              <a:t> jaar screening door middel van FIT (GRADE 1B).</a:t>
            </a:r>
          </a:p>
          <a:p>
            <a:pPr>
              <a:buFont typeface="Courier New" panose="02070309020205020404" pitchFamily="49" charset="0"/>
              <a:buChar char="o"/>
            </a:pPr>
            <a:r>
              <a:rPr lang="nl-BE" altLang="nl-BE" sz="2400" dirty="0">
                <a:solidFill>
                  <a:schemeClr val="tx1"/>
                </a:solidFill>
              </a:rPr>
              <a:t>negatief resultaat stoelgangtest om de </a:t>
            </a:r>
            <a:r>
              <a:rPr lang="nl-BE" altLang="nl-BE" sz="2400" u="sng" dirty="0">
                <a:solidFill>
                  <a:schemeClr val="tx1"/>
                </a:solidFill>
              </a:rPr>
              <a:t>twee</a:t>
            </a:r>
            <a:r>
              <a:rPr lang="nl-BE" altLang="nl-BE" sz="2400" dirty="0">
                <a:solidFill>
                  <a:schemeClr val="tx1"/>
                </a:solidFill>
              </a:rPr>
              <a:t> jaar screening door middel van FIT (GRADE 1B).</a:t>
            </a:r>
          </a:p>
          <a:p>
            <a:pPr>
              <a:buFont typeface="Courier New" panose="02070309020205020404" pitchFamily="49" charset="0"/>
              <a:buChar char="o"/>
            </a:pPr>
            <a:r>
              <a:rPr lang="nl-BE" altLang="nl-BE" sz="2400" dirty="0" err="1">
                <a:solidFill>
                  <a:schemeClr val="tx1"/>
                </a:solidFill>
              </a:rPr>
              <a:t>coloscopie</a:t>
            </a:r>
            <a:r>
              <a:rPr lang="nl-BE" altLang="nl-BE" sz="2400" dirty="0">
                <a:solidFill>
                  <a:schemeClr val="tx1"/>
                </a:solidFill>
              </a:rPr>
              <a:t> met negatief resultaat ten vroegste te screenen na </a:t>
            </a:r>
            <a:r>
              <a:rPr lang="nl-BE" altLang="nl-BE" sz="2400" u="sng" dirty="0">
                <a:solidFill>
                  <a:schemeClr val="tx1"/>
                </a:solidFill>
              </a:rPr>
              <a:t>tien jaar </a:t>
            </a:r>
            <a:r>
              <a:rPr lang="nl-BE" altLang="nl-BE" sz="2400" dirty="0">
                <a:solidFill>
                  <a:schemeClr val="tx1"/>
                </a:solidFill>
              </a:rPr>
              <a:t>(GRADE 2C).</a:t>
            </a:r>
          </a:p>
          <a:p>
            <a:pPr>
              <a:lnSpc>
                <a:spcPct val="102000"/>
              </a:lnSpc>
              <a:spcAft>
                <a:spcPts val="1425"/>
              </a:spcAft>
              <a:buClr>
                <a:srgbClr val="000000"/>
              </a:buClr>
              <a:buSzPct val="100000"/>
              <a:buFont typeface="Times New Roman" panose="02020603050405020304" pitchFamily="18" charset="0"/>
              <a:buNone/>
            </a:pPr>
            <a:r>
              <a:rPr lang="nl-BE" altLang="nl-BE" sz="2000" dirty="0">
                <a:latin typeface="Calibri" panose="020F0502020204030204" pitchFamily="34" charset="0"/>
              </a:rPr>
              <a:t> uw patiënt van 55-74 jaarnegatief resultaat aan ten vroegste te screenen na </a:t>
            </a:r>
            <a:r>
              <a:rPr lang="nl-BE" altLang="nl-BE" sz="2000" u="sng" dirty="0">
                <a:latin typeface="Calibri" panose="020F0502020204030204" pitchFamily="34" charset="0"/>
              </a:rPr>
              <a:t>tien jaar </a:t>
            </a:r>
            <a:r>
              <a:rPr lang="nl-BE" altLang="nl-BE" sz="2000" dirty="0">
                <a:latin typeface="Calibri" panose="020F0502020204030204" pitchFamily="34" charset="0"/>
              </a:rPr>
              <a:t>(GRADE 2C).</a:t>
            </a:r>
          </a:p>
        </p:txBody>
      </p:sp>
    </p:spTree>
    <p:extLst>
      <p:ext uri="{BB962C8B-B14F-4D97-AF65-F5344CB8AC3E}">
        <p14:creationId xmlns:p14="http://schemas.microsoft.com/office/powerpoint/2010/main" val="4523092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hthoek 2">
            <a:extLst>
              <a:ext uri="{FF2B5EF4-FFF2-40B4-BE49-F238E27FC236}">
                <a16:creationId xmlns="" xmlns:a16="http://schemas.microsoft.com/office/drawing/2014/main" id="{E51FD48D-DA66-4D3A-BDAF-F8A48AD755DD}"/>
              </a:ext>
            </a:extLst>
          </p:cNvPr>
          <p:cNvSpPr/>
          <p:nvPr/>
        </p:nvSpPr>
        <p:spPr>
          <a:xfrm>
            <a:off x="649711" y="116632"/>
            <a:ext cx="6840537" cy="1077913"/>
          </a:xfrm>
          <a:prstGeom prst="rect">
            <a:avLst/>
          </a:prstGeom>
        </p:spPr>
        <p:txBody>
          <a:bodyPr>
            <a:spAutoFit/>
          </a:bodyPr>
          <a:lstStyle/>
          <a:p>
            <a:pPr>
              <a:defRPr/>
            </a:pPr>
            <a:r>
              <a:rPr lang="nl-BE" sz="3200" b="1" dirty="0">
                <a:solidFill>
                  <a:schemeClr val="tx1"/>
                </a:solidFill>
                <a:latin typeface="+mn-lt"/>
              </a:rPr>
              <a:t>Wat te doen bij een negatief screeningsresultaat?</a:t>
            </a:r>
          </a:p>
        </p:txBody>
      </p:sp>
      <p:sp>
        <p:nvSpPr>
          <p:cNvPr id="43011" name="Rechthoek 3">
            <a:extLst>
              <a:ext uri="{FF2B5EF4-FFF2-40B4-BE49-F238E27FC236}">
                <a16:creationId xmlns="" xmlns:a16="http://schemas.microsoft.com/office/drawing/2014/main" id="{6E6E94BE-E30C-4BFB-AA9A-0F0C20C7DCDE}"/>
              </a:ext>
            </a:extLst>
          </p:cNvPr>
          <p:cNvSpPr>
            <a:spLocks noChangeArrowheads="1"/>
          </p:cNvSpPr>
          <p:nvPr/>
        </p:nvSpPr>
        <p:spPr bwMode="auto">
          <a:xfrm>
            <a:off x="666750" y="1844675"/>
            <a:ext cx="7993063" cy="37592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lnSpc>
                <a:spcPct val="102000"/>
              </a:lnSpc>
              <a:spcAft>
                <a:spcPts val="1425"/>
              </a:spcAft>
              <a:buClr>
                <a:srgbClr val="000000"/>
              </a:buClr>
              <a:buSzPct val="100000"/>
              <a:buFont typeface="Times New Roman" panose="02020603050405020304" pitchFamily="18" charset="0"/>
              <a:defRPr sz="3200">
                <a:solidFill>
                  <a:srgbClr val="F2F2F2"/>
                </a:solidFill>
                <a:latin typeface="Calibri" panose="020F0502020204030204" pitchFamily="34" charset="0"/>
                <a:ea typeface="Microsoft YaHei" panose="020B0503020204020204" pitchFamily="34" charset="-122"/>
              </a:defRPr>
            </a:lvl1pPr>
            <a:lvl2pPr>
              <a:lnSpc>
                <a:spcPct val="102000"/>
              </a:lnSpc>
              <a:spcAft>
                <a:spcPts val="1138"/>
              </a:spcAft>
              <a:buClr>
                <a:srgbClr val="000000"/>
              </a:buClr>
              <a:buSzPct val="100000"/>
              <a:buFont typeface="Times New Roman" panose="02020603050405020304" pitchFamily="18" charset="0"/>
              <a:defRPr sz="2400">
                <a:solidFill>
                  <a:srgbClr val="F2F2F2"/>
                </a:solidFill>
                <a:latin typeface="Calibri" panose="020F0502020204030204" pitchFamily="34" charset="0"/>
                <a:ea typeface="Microsoft YaHei" panose="020B0503020204020204" pitchFamily="34" charset="-122"/>
              </a:defRPr>
            </a:lvl2pPr>
            <a:lvl3pPr>
              <a:lnSpc>
                <a:spcPct val="102000"/>
              </a:lnSpc>
              <a:spcAft>
                <a:spcPts val="850"/>
              </a:spcAft>
              <a:buClr>
                <a:srgbClr val="000000"/>
              </a:buClr>
              <a:buSzPct val="100000"/>
              <a:buFont typeface="Times New Roman" panose="02020603050405020304" pitchFamily="18" charset="0"/>
              <a:defRPr sz="2000">
                <a:solidFill>
                  <a:srgbClr val="F2F2F2"/>
                </a:solidFill>
                <a:latin typeface="Calibri" panose="020F0502020204030204" pitchFamily="34" charset="0"/>
                <a:ea typeface="Microsoft YaHei" panose="020B0503020204020204" pitchFamily="34" charset="-122"/>
              </a:defRPr>
            </a:lvl3pPr>
            <a:lvl4pPr>
              <a:lnSpc>
                <a:spcPct val="102000"/>
              </a:lnSpc>
              <a:spcAft>
                <a:spcPts val="575"/>
              </a:spcAft>
              <a:buClr>
                <a:srgbClr val="000000"/>
              </a:buClr>
              <a:buSzPct val="100000"/>
              <a:buFont typeface="Times New Roman" panose="02020603050405020304" pitchFamily="18" charset="0"/>
              <a:defRPr sz="2000">
                <a:solidFill>
                  <a:srgbClr val="F2F2F2"/>
                </a:solidFill>
                <a:latin typeface="Calibri" panose="020F0502020204030204" pitchFamily="34" charset="0"/>
                <a:ea typeface="Microsoft YaHei" panose="020B0503020204020204" pitchFamily="34" charset="-122"/>
              </a:defRPr>
            </a:lvl4pPr>
            <a:lvl5pPr>
              <a:lnSpc>
                <a:spcPct val="102000"/>
              </a:lnSpc>
              <a:spcAft>
                <a:spcPts val="288"/>
              </a:spcAft>
              <a:buClr>
                <a:srgbClr val="000000"/>
              </a:buClr>
              <a:buSzPct val="100000"/>
              <a:buFont typeface="Times New Roman" panose="02020603050405020304" pitchFamily="18" charset="0"/>
              <a:defRPr sz="2000">
                <a:solidFill>
                  <a:srgbClr val="F2F2F2"/>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defRPr sz="2000">
                <a:solidFill>
                  <a:srgbClr val="F2F2F2"/>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defRPr sz="2000">
                <a:solidFill>
                  <a:srgbClr val="F2F2F2"/>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defRPr sz="2000">
                <a:solidFill>
                  <a:srgbClr val="F2F2F2"/>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defRPr sz="2000">
                <a:solidFill>
                  <a:srgbClr val="F2F2F2"/>
                </a:solidFill>
                <a:latin typeface="Calibri" panose="020F0502020204030204" pitchFamily="34" charset="0"/>
                <a:ea typeface="Microsoft YaHei" panose="020B0503020204020204" pitchFamily="34" charset="-122"/>
              </a:defRPr>
            </a:lvl9pPr>
          </a:lstStyle>
          <a:p>
            <a:r>
              <a:rPr lang="nl-BE" altLang="en-US" sz="2000" dirty="0">
                <a:solidFill>
                  <a:schemeClr val="tx1"/>
                </a:solidFill>
              </a:rPr>
              <a:t>Raad uw patiënt van 53-74 jaar aan om te blijven deelnemen aan het Vlaams Bevolkingsonderzoek </a:t>
            </a:r>
            <a:r>
              <a:rPr lang="nl-BE" altLang="en-US" sz="2000" dirty="0" err="1">
                <a:solidFill>
                  <a:schemeClr val="tx1"/>
                </a:solidFill>
              </a:rPr>
              <a:t>Dikkedarmkanker</a:t>
            </a:r>
            <a:r>
              <a:rPr lang="nl-BE" altLang="en-US" sz="2000" dirty="0">
                <a:solidFill>
                  <a:schemeClr val="tx1"/>
                </a:solidFill>
              </a:rPr>
              <a:t> (GPP).</a:t>
            </a:r>
          </a:p>
          <a:p>
            <a:r>
              <a:rPr lang="nl-BE" altLang="en-US" sz="2000" dirty="0">
                <a:solidFill>
                  <a:schemeClr val="tx1"/>
                </a:solidFill>
              </a:rPr>
              <a:t>Raad uw patiënt die niet tot de doelgroep van het bevolkingsonderzoek behoort (50 t.e.m. 52-jarigen), om de </a:t>
            </a:r>
            <a:r>
              <a:rPr lang="nl-BE" altLang="en-US" sz="2000" u="sng" dirty="0">
                <a:solidFill>
                  <a:schemeClr val="tx1"/>
                </a:solidFill>
              </a:rPr>
              <a:t>twee</a:t>
            </a:r>
            <a:r>
              <a:rPr lang="nl-BE" altLang="en-US" sz="2000" dirty="0">
                <a:solidFill>
                  <a:schemeClr val="tx1"/>
                </a:solidFill>
              </a:rPr>
              <a:t> jaar screening aan door middel van FIT (GRADE 1B). =&gt; </a:t>
            </a:r>
            <a:r>
              <a:rPr lang="nl-BE" altLang="en-US" sz="2000" i="1" dirty="0">
                <a:solidFill>
                  <a:schemeClr val="tx1"/>
                </a:solidFill>
              </a:rPr>
              <a:t>Niet meer echt van toepassing</a:t>
            </a:r>
          </a:p>
          <a:p>
            <a:r>
              <a:rPr lang="nl-BE" altLang="en-US" sz="2000" dirty="0">
                <a:solidFill>
                  <a:schemeClr val="tx1"/>
                </a:solidFill>
              </a:rPr>
              <a:t>Raad na vroegtijdige opsporing door middel van een stoelgangtest met een negatief resultaat om de </a:t>
            </a:r>
            <a:r>
              <a:rPr lang="nl-BE" altLang="en-US" sz="2000" u="sng" dirty="0">
                <a:solidFill>
                  <a:schemeClr val="tx1"/>
                </a:solidFill>
              </a:rPr>
              <a:t>twee</a:t>
            </a:r>
            <a:r>
              <a:rPr lang="nl-BE" altLang="en-US" sz="2000" dirty="0">
                <a:solidFill>
                  <a:schemeClr val="tx1"/>
                </a:solidFill>
              </a:rPr>
              <a:t> jaar screening aan door middel van FIT (GRADE 1B).</a:t>
            </a:r>
          </a:p>
          <a:p>
            <a:r>
              <a:rPr lang="nl-BE" altLang="en-US" sz="2000" dirty="0">
                <a:solidFill>
                  <a:schemeClr val="tx1"/>
                </a:solidFill>
              </a:rPr>
              <a:t>Raad na de vroegtijdige opsporing door middel van </a:t>
            </a:r>
            <a:r>
              <a:rPr lang="nl-BE" altLang="en-US" sz="2000" dirty="0" err="1">
                <a:solidFill>
                  <a:schemeClr val="tx1"/>
                </a:solidFill>
              </a:rPr>
              <a:t>coloscopie</a:t>
            </a:r>
            <a:r>
              <a:rPr lang="nl-BE" altLang="en-US" sz="2000" dirty="0">
                <a:solidFill>
                  <a:schemeClr val="tx1"/>
                </a:solidFill>
              </a:rPr>
              <a:t> met een negatief resultaat aan ten vroegste te screenen na </a:t>
            </a:r>
            <a:r>
              <a:rPr lang="nl-BE" altLang="en-US" sz="2000" u="sng" dirty="0">
                <a:solidFill>
                  <a:schemeClr val="tx1"/>
                </a:solidFill>
              </a:rPr>
              <a:t>tien jaar </a:t>
            </a:r>
            <a:r>
              <a:rPr lang="nl-BE" altLang="en-US" sz="2000" dirty="0">
                <a:solidFill>
                  <a:schemeClr val="tx1"/>
                </a:solidFill>
              </a:rPr>
              <a:t>(GRADE 2C)</a:t>
            </a:r>
            <a:r>
              <a:rPr lang="nl-BE" altLang="en-US" sz="2000" dirty="0">
                <a:solidFill>
                  <a:schemeClr val="bg1"/>
                </a:solidFill>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crazyasabagofhammers.com/wp-content/uploads/wpid-facebook_-1161683530.jpg">
            <a:extLst>
              <a:ext uri="{FF2B5EF4-FFF2-40B4-BE49-F238E27FC236}">
                <a16:creationId xmlns="" xmlns:a16="http://schemas.microsoft.com/office/drawing/2014/main" id="{C081E128-9366-44EA-AE0A-C9087C6FA9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962025"/>
            <a:ext cx="4772025"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1">
            <a:extLst>
              <a:ext uri="{FF2B5EF4-FFF2-40B4-BE49-F238E27FC236}">
                <a16:creationId xmlns="" xmlns:a16="http://schemas.microsoft.com/office/drawing/2014/main" id="{3C3DF6CA-21D2-402A-9E58-82D52570076A}"/>
              </a:ext>
            </a:extLst>
          </p:cNvPr>
          <p:cNvSpPr txBox="1">
            <a:spLocks noChangeArrowheads="1"/>
          </p:cNvSpPr>
          <p:nvPr/>
        </p:nvSpPr>
        <p:spPr bwMode="auto">
          <a:xfrm>
            <a:off x="395288" y="4762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SzPct val="100000"/>
            </a:pPr>
            <a:r>
              <a:rPr lang="nl-BE" altLang="nl-BE" sz="4400" b="1">
                <a:solidFill>
                  <a:srgbClr val="FFFFFF"/>
                </a:solidFill>
                <a:latin typeface="Calibri" panose="020F0502020204030204" pitchFamily="34" charset="0"/>
              </a:rPr>
              <a:t>Casus 5: Positieve screening</a:t>
            </a:r>
          </a:p>
        </p:txBody>
      </p:sp>
      <p:sp>
        <p:nvSpPr>
          <p:cNvPr id="32771" name="Text Box 2">
            <a:extLst>
              <a:ext uri="{FF2B5EF4-FFF2-40B4-BE49-F238E27FC236}">
                <a16:creationId xmlns="" xmlns:a16="http://schemas.microsoft.com/office/drawing/2014/main" id="{02789E88-4D8D-4D6E-BC3B-1BA3288C7CCA}"/>
              </a:ext>
            </a:extLst>
          </p:cNvPr>
          <p:cNvSpPr txBox="1">
            <a:spLocks noChangeArrowheads="1"/>
          </p:cNvSpPr>
          <p:nvPr/>
        </p:nvSpPr>
        <p:spPr bwMode="auto">
          <a:xfrm>
            <a:off x="503238" y="2219325"/>
            <a:ext cx="8218487" cy="2420938"/>
          </a:xfrm>
          <a:prstGeom prst="rect">
            <a:avLst/>
          </a:prstGeom>
          <a:noFill/>
          <a:ln>
            <a:noFill/>
          </a:ln>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a:lnSpc>
                <a:spcPct val="100000"/>
              </a:lnSpc>
              <a:spcBef>
                <a:spcPts val="638"/>
              </a:spcBef>
              <a:buClrTx/>
              <a:defRPr/>
            </a:pPr>
            <a:r>
              <a:rPr lang="nl-BE" altLang="nl-BE" sz="3200" b="1" dirty="0">
                <a:solidFill>
                  <a:schemeClr val="tx1"/>
                </a:solidFill>
                <a:latin typeface="+mn-lt"/>
              </a:rPr>
              <a:t>CASUS</a:t>
            </a:r>
            <a:r>
              <a:rPr lang="nl-BE" altLang="nl-BE" sz="3200" dirty="0">
                <a:solidFill>
                  <a:schemeClr val="tx1"/>
                </a:solidFill>
                <a:latin typeface="+mn-lt"/>
              </a:rPr>
              <a:t>: Karel heeft de uitnodiging voor het bevolkingsonderzoek enkele weken na de consultatie ontvangen. Hij nam deel. Zowel u als Karel ontvingen het resultaat. </a:t>
            </a:r>
          </a:p>
          <a:p>
            <a:pPr algn="just" eaLnBrk="1">
              <a:lnSpc>
                <a:spcPct val="100000"/>
              </a:lnSpc>
              <a:spcBef>
                <a:spcPts val="638"/>
              </a:spcBef>
              <a:buClrTx/>
              <a:defRPr/>
            </a:pPr>
            <a:endParaRPr lang="nl-BE" altLang="nl-BE" sz="3200" dirty="0">
              <a:latin typeface="+mn-lt"/>
            </a:endParaRPr>
          </a:p>
          <a:p>
            <a:pPr algn="just" eaLnBrk="1">
              <a:lnSpc>
                <a:spcPct val="100000"/>
              </a:lnSpc>
              <a:spcBef>
                <a:spcPts val="638"/>
              </a:spcBef>
              <a:buClrTx/>
              <a:defRPr/>
            </a:pPr>
            <a:endParaRPr lang="nl-BE" altLang="nl-BE" sz="3200" dirty="0">
              <a:latin typeface="+mn-lt"/>
            </a:endParaRPr>
          </a:p>
          <a:p>
            <a:pPr algn="just" eaLnBrk="1">
              <a:lnSpc>
                <a:spcPct val="100000"/>
              </a:lnSpc>
              <a:spcBef>
                <a:spcPts val="638"/>
              </a:spcBef>
              <a:buClrTx/>
              <a:defRPr/>
            </a:pPr>
            <a:r>
              <a:rPr lang="nl-BE" altLang="nl-BE" sz="3200" dirty="0"/>
              <a:t> </a:t>
            </a:r>
          </a:p>
          <a:p>
            <a:pPr algn="just" eaLnBrk="1">
              <a:lnSpc>
                <a:spcPct val="100000"/>
              </a:lnSpc>
              <a:spcBef>
                <a:spcPts val="638"/>
              </a:spcBef>
              <a:buClrTx/>
              <a:defRPr/>
            </a:pPr>
            <a:endParaRPr lang="nl-BE" altLang="nl-BE" sz="3200" dirty="0"/>
          </a:p>
          <a:p>
            <a:pPr algn="just" eaLnBrk="1">
              <a:lnSpc>
                <a:spcPct val="100000"/>
              </a:lnSpc>
              <a:spcBef>
                <a:spcPts val="638"/>
              </a:spcBef>
              <a:buClrTx/>
              <a:defRPr/>
            </a:pPr>
            <a:endParaRPr lang="nl-BE" altLang="nl-BE" sz="3200" dirty="0"/>
          </a:p>
          <a:p>
            <a:pPr algn="just" eaLnBrk="1">
              <a:lnSpc>
                <a:spcPct val="100000"/>
              </a:lnSpc>
              <a:spcBef>
                <a:spcPts val="638"/>
              </a:spcBef>
              <a:buClrTx/>
              <a:defRPr/>
            </a:pPr>
            <a:endParaRPr lang="nl-BE" altLang="nl-BE" sz="3200" dirty="0"/>
          </a:p>
          <a:p>
            <a:pPr algn="just" eaLnBrk="1">
              <a:lnSpc>
                <a:spcPct val="100000"/>
              </a:lnSpc>
              <a:spcBef>
                <a:spcPts val="638"/>
              </a:spcBef>
              <a:buClrTx/>
              <a:buFontTx/>
              <a:buNone/>
              <a:defRPr/>
            </a:pPr>
            <a:r>
              <a:rPr lang="nl-BE" altLang="nl-BE" sz="3200" dirty="0">
                <a:solidFill>
                  <a:srgbClr val="F2F2F2"/>
                </a:solidFill>
                <a:latin typeface="Calibri" panose="020F0502020204030204" pitchFamily="34" charset="0"/>
              </a:rPr>
              <a:t> </a:t>
            </a:r>
          </a:p>
          <a:p>
            <a:pPr eaLnBrk="1">
              <a:lnSpc>
                <a:spcPct val="100000"/>
              </a:lnSpc>
              <a:spcBef>
                <a:spcPts val="638"/>
              </a:spcBef>
              <a:buClrTx/>
              <a:buFontTx/>
              <a:buNone/>
              <a:defRPr/>
            </a:pPr>
            <a:endParaRPr lang="nl-BE" altLang="nl-BE" sz="3200" b="1" i="1" dirty="0">
              <a:solidFill>
                <a:srgbClr val="F2F2F2"/>
              </a:solidFill>
              <a:latin typeface="Calibri" panose="020F0502020204030204" pitchFamily="34" charset="0"/>
            </a:endParaRPr>
          </a:p>
          <a:p>
            <a:pPr eaLnBrk="1">
              <a:lnSpc>
                <a:spcPct val="100000"/>
              </a:lnSpc>
              <a:spcBef>
                <a:spcPts val="638"/>
              </a:spcBef>
              <a:buClrTx/>
              <a:buFontTx/>
              <a:buNone/>
              <a:defRPr/>
            </a:pPr>
            <a:endParaRPr lang="nl-BE" altLang="nl-BE" sz="3200" b="1" i="1" dirty="0">
              <a:solidFill>
                <a:srgbClr val="F2F2F2"/>
              </a:solidFill>
              <a:latin typeface="Calibri" panose="020F0502020204030204" pitchFamily="34" charset="0"/>
            </a:endParaRPr>
          </a:p>
        </p:txBody>
      </p:sp>
      <p:sp>
        <p:nvSpPr>
          <p:cNvPr id="32772" name="TextBox 5">
            <a:extLst>
              <a:ext uri="{FF2B5EF4-FFF2-40B4-BE49-F238E27FC236}">
                <a16:creationId xmlns="" xmlns:a16="http://schemas.microsoft.com/office/drawing/2014/main" id="{46F7CB44-CEC2-48A6-B697-F60DAC4D0FF8}"/>
              </a:ext>
            </a:extLst>
          </p:cNvPr>
          <p:cNvSpPr txBox="1">
            <a:spLocks noChangeArrowheads="1"/>
          </p:cNvSpPr>
          <p:nvPr/>
        </p:nvSpPr>
        <p:spPr bwMode="auto">
          <a:xfrm>
            <a:off x="503238" y="4652963"/>
            <a:ext cx="8367712" cy="1208664"/>
          </a:xfrm>
          <a:prstGeom prst="rect">
            <a:avLst/>
          </a:prstGeom>
          <a:noFill/>
          <a:ln>
            <a:noFill/>
          </a:ln>
          <a:extLst/>
        </p:spPr>
        <p:txBody>
          <a:bodyPr>
            <a:spAutoFit/>
          </a:bodyPr>
          <a:lstStyle/>
          <a:p>
            <a:pPr eaLnBrk="1">
              <a:lnSpc>
                <a:spcPct val="93000"/>
              </a:lnSpc>
              <a:buClr>
                <a:srgbClr val="000000"/>
              </a:buClr>
              <a:buSzPct val="100000"/>
              <a:buFont typeface="Times New Roman" panose="02020603050405020304" pitchFamily="18" charset="0"/>
              <a:buNone/>
              <a:defRPr/>
            </a:pPr>
            <a:r>
              <a:rPr lang="nl-BE" altLang="nl-BE" sz="3000" b="1" dirty="0">
                <a:solidFill>
                  <a:schemeClr val="tx1"/>
                </a:solidFill>
                <a:latin typeface="+mn-lt"/>
              </a:rPr>
              <a:t>VRAAG:</a:t>
            </a:r>
            <a:r>
              <a:rPr lang="nl-BE" altLang="nl-BE" sz="3000" dirty="0">
                <a:solidFill>
                  <a:schemeClr val="tx1"/>
                </a:solidFill>
                <a:latin typeface="+mn-lt"/>
              </a:rPr>
              <a:t> Wat als het resultaat positief blijkt (afwijkend)? </a:t>
            </a:r>
          </a:p>
          <a:p>
            <a:pPr eaLnBrk="1">
              <a:lnSpc>
                <a:spcPct val="93000"/>
              </a:lnSpc>
              <a:buClr>
                <a:srgbClr val="000000"/>
              </a:buClr>
              <a:buSzPct val="100000"/>
              <a:buFont typeface="Times New Roman" panose="02020603050405020304" pitchFamily="18" charset="0"/>
              <a:buNone/>
              <a:defRPr/>
            </a:pPr>
            <a:endParaRPr lang="nl-BE" altLang="nl-BE"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1">
            <a:extLst>
              <a:ext uri="{FF2B5EF4-FFF2-40B4-BE49-F238E27FC236}">
                <a16:creationId xmlns="" xmlns:a16="http://schemas.microsoft.com/office/drawing/2014/main" id="{3C3DF6CA-21D2-402A-9E58-82D52570076A}"/>
              </a:ext>
            </a:extLst>
          </p:cNvPr>
          <p:cNvSpPr txBox="1">
            <a:spLocks noChangeArrowheads="1"/>
          </p:cNvSpPr>
          <p:nvPr/>
        </p:nvSpPr>
        <p:spPr bwMode="auto">
          <a:xfrm>
            <a:off x="395288" y="4762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SzPct val="100000"/>
            </a:pPr>
            <a:r>
              <a:rPr lang="nl-BE" altLang="nl-BE" sz="4400" b="1">
                <a:solidFill>
                  <a:srgbClr val="FFFFFF"/>
                </a:solidFill>
                <a:latin typeface="Calibri" panose="020F0502020204030204" pitchFamily="34" charset="0"/>
              </a:rPr>
              <a:t>Casus 5: Positieve screening</a:t>
            </a:r>
          </a:p>
        </p:txBody>
      </p:sp>
      <p:sp>
        <p:nvSpPr>
          <p:cNvPr id="2" name="Rechthoek 1">
            <a:extLst>
              <a:ext uri="{FF2B5EF4-FFF2-40B4-BE49-F238E27FC236}">
                <a16:creationId xmlns="" xmlns:a16="http://schemas.microsoft.com/office/drawing/2014/main" id="{67702245-836B-43ED-8143-427DBEA58869}"/>
              </a:ext>
            </a:extLst>
          </p:cNvPr>
          <p:cNvSpPr/>
          <p:nvPr/>
        </p:nvSpPr>
        <p:spPr>
          <a:xfrm>
            <a:off x="498912" y="1484784"/>
            <a:ext cx="7777112" cy="4524315"/>
          </a:xfrm>
          <a:prstGeom prst="rect">
            <a:avLst/>
          </a:prstGeom>
        </p:spPr>
        <p:txBody>
          <a:bodyPr wrap="square">
            <a:spAutoFit/>
          </a:bodyPr>
          <a:lstStyle/>
          <a:p>
            <a:pPr marL="457200" indent="-457200">
              <a:buFont typeface="Arial" panose="020B0604020202020204" pitchFamily="34" charset="0"/>
              <a:buChar char="•"/>
            </a:pPr>
            <a:r>
              <a:rPr lang="nl-BE" sz="3200" dirty="0">
                <a:solidFill>
                  <a:schemeClr val="tx1"/>
                </a:solidFill>
                <a:latin typeface="+mn-lt"/>
              </a:rPr>
              <a:t>Afwijkende FIT en gebruik van bloedverdunners? Test herhalen? =&gt; NEEN</a:t>
            </a:r>
          </a:p>
          <a:p>
            <a:pPr marL="457200" indent="-457200">
              <a:buFont typeface="Arial" panose="020B0604020202020204" pitchFamily="34" charset="0"/>
              <a:buChar char="•"/>
            </a:pPr>
            <a:r>
              <a:rPr lang="nl-BE" sz="3200" dirty="0">
                <a:solidFill>
                  <a:schemeClr val="tx1"/>
                </a:solidFill>
                <a:latin typeface="+mn-lt"/>
              </a:rPr>
              <a:t>Beleid binnen de praktijk:</a:t>
            </a:r>
          </a:p>
          <a:p>
            <a:pPr marL="1200150" lvl="1" indent="-457200">
              <a:buFont typeface="Arial" panose="020B0604020202020204" pitchFamily="34" charset="0"/>
              <a:buChar char="•"/>
            </a:pPr>
            <a:r>
              <a:rPr lang="nl-BE" sz="3200" dirty="0">
                <a:solidFill>
                  <a:schemeClr val="tx1"/>
                </a:solidFill>
                <a:latin typeface="+mn-lt"/>
              </a:rPr>
              <a:t>Bel ik zelf </a:t>
            </a:r>
            <a:r>
              <a:rPr lang="nl-BE" sz="3200" dirty="0" err="1">
                <a:solidFill>
                  <a:schemeClr val="tx1"/>
                </a:solidFill>
                <a:latin typeface="+mn-lt"/>
              </a:rPr>
              <a:t>pt</a:t>
            </a:r>
            <a:r>
              <a:rPr lang="nl-BE" sz="3200" dirty="0">
                <a:solidFill>
                  <a:schemeClr val="tx1"/>
                </a:solidFill>
                <a:latin typeface="+mn-lt"/>
              </a:rPr>
              <a:t> op indien afwijkend?</a:t>
            </a:r>
          </a:p>
          <a:p>
            <a:pPr marL="1200150" lvl="1" indent="-457200">
              <a:buFont typeface="Arial" panose="020B0604020202020204" pitchFamily="34" charset="0"/>
              <a:buChar char="•"/>
            </a:pPr>
            <a:r>
              <a:rPr lang="nl-BE" sz="3200" dirty="0">
                <a:solidFill>
                  <a:schemeClr val="tx1"/>
                </a:solidFill>
                <a:latin typeface="+mn-lt"/>
              </a:rPr>
              <a:t>Heb ik een systeem om afwijkend resultaten zonder </a:t>
            </a:r>
            <a:r>
              <a:rPr lang="nl-BE" sz="3200" dirty="0" err="1">
                <a:solidFill>
                  <a:schemeClr val="tx1"/>
                </a:solidFill>
                <a:latin typeface="+mn-lt"/>
              </a:rPr>
              <a:t>coloscopie</a:t>
            </a:r>
            <a:r>
              <a:rPr lang="nl-BE" sz="3200" dirty="0">
                <a:solidFill>
                  <a:schemeClr val="tx1"/>
                </a:solidFill>
                <a:latin typeface="+mn-lt"/>
              </a:rPr>
              <a:t> op te volgen?</a:t>
            </a:r>
          </a:p>
          <a:p>
            <a:pPr marL="1200150" lvl="1" indent="-457200">
              <a:buFont typeface="Arial" panose="020B0604020202020204" pitchFamily="34" charset="0"/>
              <a:buChar char="•"/>
            </a:pPr>
            <a:r>
              <a:rPr lang="nl-BE" sz="3200" dirty="0">
                <a:solidFill>
                  <a:schemeClr val="tx1"/>
                </a:solidFill>
                <a:latin typeface="+mn-lt"/>
              </a:rPr>
              <a:t>In 2017: 12,8% van de afwijkende resultaten hebben geen opvolging</a:t>
            </a:r>
          </a:p>
        </p:txBody>
      </p:sp>
    </p:spTree>
    <p:extLst>
      <p:ext uri="{BB962C8B-B14F-4D97-AF65-F5344CB8AC3E}">
        <p14:creationId xmlns:p14="http://schemas.microsoft.com/office/powerpoint/2010/main" val="14676346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rgbClr val="46528C"/>
        </a:solidFill>
        <a:effectLst/>
      </p:bgPr>
    </p:bg>
    <p:spTree>
      <p:nvGrpSpPr>
        <p:cNvPr id="1" name=""/>
        <p:cNvGrpSpPr/>
        <p:nvPr/>
      </p:nvGrpSpPr>
      <p:grpSpPr>
        <a:xfrm>
          <a:off x="0" y="0"/>
          <a:ext cx="0" cy="0"/>
          <a:chOff x="0" y="0"/>
          <a:chExt cx="0" cy="0"/>
        </a:xfrm>
      </p:grpSpPr>
      <p:sp>
        <p:nvSpPr>
          <p:cNvPr id="8194" name="Text Box 1">
            <a:extLst>
              <a:ext uri="{FF2B5EF4-FFF2-40B4-BE49-F238E27FC236}">
                <a16:creationId xmlns="" xmlns:a16="http://schemas.microsoft.com/office/drawing/2014/main" id="{383F2000-4F94-46F9-BC14-513D57ABAAF6}"/>
              </a:ext>
            </a:extLst>
          </p:cNvPr>
          <p:cNvSpPr txBox="1">
            <a:spLocks noChangeArrowheads="1"/>
          </p:cNvSpPr>
          <p:nvPr/>
        </p:nvSpPr>
        <p:spPr bwMode="auto">
          <a:xfrm>
            <a:off x="266700" y="4413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SzPct val="100000"/>
              <a:buFont typeface="Times New Roman" panose="02020603050405020304" pitchFamily="18" charset="0"/>
              <a:buNone/>
            </a:pPr>
            <a:r>
              <a:rPr lang="nl-BE" altLang="nl-BE" sz="4400" b="1">
                <a:solidFill>
                  <a:srgbClr val="FFFFFF"/>
                </a:solidFill>
                <a:latin typeface="Calibri" panose="020F0502020204030204" pitchFamily="34" charset="0"/>
              </a:rPr>
              <a:t>Richtlijn: grades </a:t>
            </a:r>
            <a:r>
              <a:rPr lang="nl-BE" altLang="nl-BE" sz="4400">
                <a:solidFill>
                  <a:srgbClr val="FFFFFF"/>
                </a:solidFill>
                <a:latin typeface="Calibri" panose="020F0502020204030204" pitchFamily="34" charset="0"/>
              </a:rPr>
              <a:t> </a:t>
            </a:r>
          </a:p>
        </p:txBody>
      </p:sp>
      <p:sp>
        <p:nvSpPr>
          <p:cNvPr id="8195" name="Text Box 1">
            <a:extLst>
              <a:ext uri="{FF2B5EF4-FFF2-40B4-BE49-F238E27FC236}">
                <a16:creationId xmlns="" xmlns:a16="http://schemas.microsoft.com/office/drawing/2014/main" id="{71A8FE7C-ED1F-4B2F-AB27-885653A5D146}"/>
              </a:ext>
            </a:extLst>
          </p:cNvPr>
          <p:cNvSpPr txBox="1">
            <a:spLocks noChangeArrowheads="1"/>
          </p:cNvSpPr>
          <p:nvPr/>
        </p:nvSpPr>
        <p:spPr bwMode="auto">
          <a:xfrm>
            <a:off x="801688" y="15843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SzPct val="100000"/>
            </a:pPr>
            <a:r>
              <a:rPr lang="nl-BE" altLang="nl-BE" sz="3600">
                <a:solidFill>
                  <a:srgbClr val="FFFFFF"/>
                </a:solidFill>
                <a:latin typeface="Calibri" panose="020F0502020204030204" pitchFamily="34" charset="0"/>
              </a:rPr>
              <a:t>GRADE Classificatie</a:t>
            </a:r>
          </a:p>
        </p:txBody>
      </p:sp>
      <p:sp>
        <p:nvSpPr>
          <p:cNvPr id="8196" name="TextBox 4">
            <a:extLst>
              <a:ext uri="{FF2B5EF4-FFF2-40B4-BE49-F238E27FC236}">
                <a16:creationId xmlns="" xmlns:a16="http://schemas.microsoft.com/office/drawing/2014/main" id="{EBCDD6AD-2261-44D5-9A3C-4FBEDEFCCBAD}"/>
              </a:ext>
            </a:extLst>
          </p:cNvPr>
          <p:cNvSpPr txBox="1">
            <a:spLocks noChangeArrowheads="1"/>
          </p:cNvSpPr>
          <p:nvPr/>
        </p:nvSpPr>
        <p:spPr bwMode="auto">
          <a:xfrm>
            <a:off x="801688" y="2420938"/>
            <a:ext cx="7704137"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nl-BE" altLang="nl-BE" sz="2400">
                <a:latin typeface="Calibri" panose="020F0502020204030204" pitchFamily="34" charset="0"/>
              </a:rPr>
              <a:t>De richtlijnen maken gebruik van de </a:t>
            </a:r>
            <a:r>
              <a:rPr lang="nl-BE" altLang="nl-BE" sz="2400">
                <a:latin typeface="Calibri" panose="020F0502020204030204" pitchFamily="34" charset="0"/>
                <a:hlinkClick r:id="rId3"/>
              </a:rPr>
              <a:t>GRADE</a:t>
            </a:r>
            <a:r>
              <a:rPr lang="nl-BE" altLang="nl-BE" sz="2400">
                <a:latin typeface="Calibri" panose="020F0502020204030204" pitchFamily="34" charset="0"/>
              </a:rPr>
              <a:t>-classificatie om de sterkte en dus ook de zwakte van een aanbeveling aan te duiden. </a:t>
            </a:r>
          </a:p>
          <a:p>
            <a:pPr eaLnBrk="1">
              <a:lnSpc>
                <a:spcPct val="93000"/>
              </a:lnSpc>
              <a:buClr>
                <a:srgbClr val="000000"/>
              </a:buClr>
              <a:buSzPct val="100000"/>
            </a:pPr>
            <a:endParaRPr lang="nl-BE" altLang="nl-BE" sz="2400">
              <a:latin typeface="Calibri" panose="020F0502020204030204" pitchFamily="34" charset="0"/>
            </a:endParaRPr>
          </a:p>
          <a:p>
            <a:pPr eaLnBrk="1">
              <a:lnSpc>
                <a:spcPct val="93000"/>
              </a:lnSpc>
              <a:buClr>
                <a:srgbClr val="000000"/>
              </a:buClr>
              <a:buSzPct val="100000"/>
              <a:buFontTx/>
              <a:buChar char="-"/>
            </a:pPr>
            <a:r>
              <a:rPr lang="nl-BE" altLang="nl-BE" sz="2400">
                <a:latin typeface="Calibri" panose="020F0502020204030204" pitchFamily="34" charset="0"/>
              </a:rPr>
              <a:t>voor een </a:t>
            </a:r>
            <a:r>
              <a:rPr lang="nl-BE" altLang="nl-NL" sz="2400">
                <a:latin typeface="Calibri" panose="020F0502020204030204" pitchFamily="34" charset="0"/>
              </a:rPr>
              <a:t>‘</a:t>
            </a:r>
            <a:r>
              <a:rPr lang="nl-BE" altLang="nl-BE" sz="2400">
                <a:latin typeface="Calibri" panose="020F0502020204030204" pitchFamily="34" charset="0"/>
              </a:rPr>
              <a:t>sterke</a:t>
            </a:r>
            <a:r>
              <a:rPr lang="nl-BE" altLang="nl-NL" sz="2400">
                <a:latin typeface="Calibri" panose="020F0502020204030204" pitchFamily="34" charset="0"/>
              </a:rPr>
              <a:t>’</a:t>
            </a:r>
            <a:r>
              <a:rPr lang="nl-BE" altLang="nl-BE" sz="2400">
                <a:latin typeface="Calibri" panose="020F0502020204030204" pitchFamily="34" charset="0"/>
              </a:rPr>
              <a:t> aanbeveling wordt het cijfer 1 toegekend. </a:t>
            </a:r>
          </a:p>
          <a:p>
            <a:pPr eaLnBrk="1">
              <a:lnSpc>
                <a:spcPct val="93000"/>
              </a:lnSpc>
              <a:buClr>
                <a:srgbClr val="000000"/>
              </a:buClr>
              <a:buSzPct val="100000"/>
              <a:buFontTx/>
              <a:buChar char="-"/>
            </a:pPr>
            <a:r>
              <a:rPr lang="nl-BE" altLang="nl-BE" sz="2400">
                <a:latin typeface="Calibri" panose="020F0502020204030204" pitchFamily="34" charset="0"/>
              </a:rPr>
              <a:t>voor een eerder </a:t>
            </a:r>
            <a:r>
              <a:rPr lang="nl-BE" altLang="nl-NL" sz="2400">
                <a:latin typeface="Calibri" panose="020F0502020204030204" pitchFamily="34" charset="0"/>
              </a:rPr>
              <a:t>‘</a:t>
            </a:r>
            <a:r>
              <a:rPr lang="nl-BE" altLang="nl-BE" sz="2400">
                <a:latin typeface="Calibri" panose="020F0502020204030204" pitchFamily="34" charset="0"/>
              </a:rPr>
              <a:t>zwakke</a:t>
            </a:r>
            <a:r>
              <a:rPr lang="nl-BE" altLang="nl-NL" sz="2400">
                <a:latin typeface="Calibri" panose="020F0502020204030204" pitchFamily="34" charset="0"/>
              </a:rPr>
              <a:t>’</a:t>
            </a:r>
            <a:r>
              <a:rPr lang="nl-BE" altLang="nl-BE" sz="2400">
                <a:latin typeface="Calibri" panose="020F0502020204030204" pitchFamily="34" charset="0"/>
              </a:rPr>
              <a:t> aanbeveling wordt het cijfer 2 toegekend</a:t>
            </a:r>
          </a:p>
          <a:p>
            <a:pPr eaLnBrk="1">
              <a:lnSpc>
                <a:spcPct val="93000"/>
              </a:lnSpc>
              <a:buClr>
                <a:srgbClr val="000000"/>
              </a:buClr>
              <a:buSzPct val="100000"/>
              <a:buFontTx/>
              <a:buChar char="-"/>
            </a:pPr>
            <a:r>
              <a:rPr lang="nl-BE" altLang="nl-BE" sz="2400">
                <a:latin typeface="Calibri" panose="020F0502020204030204" pitchFamily="34" charset="0"/>
              </a:rPr>
              <a:t>afhankelijk van de kwaliteit van de onderbouwende studies krijgt de aanbeveling ook nog een letter A, B, C of GPP</a:t>
            </a:r>
          </a:p>
          <a:p>
            <a:pPr eaLnBrk="1">
              <a:lnSpc>
                <a:spcPct val="93000"/>
              </a:lnSpc>
              <a:buClr>
                <a:srgbClr val="000000"/>
              </a:buClr>
              <a:buSzPct val="100000"/>
            </a:pPr>
            <a:endParaRPr lang="nl-BE" altLang="nl-BE" sz="20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nl-BE" altLang="nl-BE"/>
              <a:t/>
            </a:r>
            <a:br>
              <a:rPr lang="nl-BE" altLang="nl-BE"/>
            </a:br>
            <a:endParaRPr lang="nl-BE" altLang="nl-BE"/>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 xmlns:a16="http://schemas.microsoft.com/office/drawing/2014/main" id="{5DB03F2F-19B4-45F7-AA14-783C8DC44990}"/>
              </a:ext>
            </a:extLst>
          </p:cNvPr>
          <p:cNvSpPr/>
          <p:nvPr/>
        </p:nvSpPr>
        <p:spPr>
          <a:xfrm>
            <a:off x="395288" y="260648"/>
            <a:ext cx="7416800" cy="1077912"/>
          </a:xfrm>
          <a:prstGeom prst="rect">
            <a:avLst/>
          </a:prstGeom>
        </p:spPr>
        <p:txBody>
          <a:bodyPr wrap="square">
            <a:spAutoFit/>
          </a:bodyPr>
          <a:lstStyle/>
          <a:p>
            <a:pPr>
              <a:defRPr/>
            </a:pPr>
            <a:r>
              <a:rPr lang="nl-BE" sz="3200" b="1" dirty="0">
                <a:solidFill>
                  <a:schemeClr val="tx1"/>
                </a:solidFill>
                <a:latin typeface="+mn-lt"/>
              </a:rPr>
              <a:t>Wat te doen bij een positief screeningsresultaat?</a:t>
            </a:r>
          </a:p>
        </p:txBody>
      </p:sp>
      <p:sp>
        <p:nvSpPr>
          <p:cNvPr id="48131" name="Rechthoek 3">
            <a:extLst>
              <a:ext uri="{FF2B5EF4-FFF2-40B4-BE49-F238E27FC236}">
                <a16:creationId xmlns="" xmlns:a16="http://schemas.microsoft.com/office/drawing/2014/main" id="{BFEF7453-38E7-453B-9C24-A36255AC033F}"/>
              </a:ext>
            </a:extLst>
          </p:cNvPr>
          <p:cNvSpPr>
            <a:spLocks noChangeArrowheads="1"/>
          </p:cNvSpPr>
          <p:nvPr/>
        </p:nvSpPr>
        <p:spPr bwMode="auto">
          <a:xfrm>
            <a:off x="827088" y="2195513"/>
            <a:ext cx="6985000" cy="224631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nl-BE" altLang="en-US" sz="2800" b="1" u="sng" dirty="0">
                <a:solidFill>
                  <a:schemeClr val="tx1"/>
                </a:solidFill>
              </a:rPr>
              <a:t>Elke</a:t>
            </a:r>
            <a:r>
              <a:rPr lang="nl-BE" altLang="en-US" sz="2800" dirty="0">
                <a:solidFill>
                  <a:schemeClr val="tx1"/>
                </a:solidFill>
              </a:rPr>
              <a:t> positieve FIT dient door een volledige </a:t>
            </a:r>
            <a:r>
              <a:rPr lang="nl-BE" altLang="en-US" sz="2800" dirty="0" err="1">
                <a:solidFill>
                  <a:schemeClr val="tx1"/>
                </a:solidFill>
              </a:rPr>
              <a:t>coloscopie</a:t>
            </a:r>
            <a:r>
              <a:rPr lang="nl-BE" altLang="en-US" sz="2800" dirty="0">
                <a:solidFill>
                  <a:schemeClr val="tx1"/>
                </a:solidFill>
              </a:rPr>
              <a:t> te worden opgevolgd (GRADE 1B).</a:t>
            </a:r>
          </a:p>
          <a:p>
            <a:r>
              <a:rPr lang="nl-BE" altLang="en-US" sz="2800" dirty="0">
                <a:solidFill>
                  <a:schemeClr val="tx1"/>
                </a:solidFill>
              </a:rPr>
              <a:t>Het herhalen van een afwijkende FIT wordt afgeraden (GPP).</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1">
            <a:extLst>
              <a:ext uri="{FF2B5EF4-FFF2-40B4-BE49-F238E27FC236}">
                <a16:creationId xmlns="" xmlns:a16="http://schemas.microsoft.com/office/drawing/2014/main" id="{D2E5C4CE-C12E-42EF-979F-7B7D7DCA9B20}"/>
              </a:ext>
            </a:extLst>
          </p:cNvPr>
          <p:cNvSpPr txBox="1">
            <a:spLocks noChangeArrowheads="1"/>
          </p:cNvSpPr>
          <p:nvPr/>
        </p:nvSpPr>
        <p:spPr bwMode="auto">
          <a:xfrm>
            <a:off x="179388" y="4730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SzPct val="100000"/>
            </a:pPr>
            <a:r>
              <a:rPr lang="nl-BE" altLang="nl-BE" sz="4400" b="1">
                <a:solidFill>
                  <a:srgbClr val="FFFFFF"/>
                </a:solidFill>
                <a:latin typeface="Calibri" panose="020F0502020204030204" pitchFamily="34" charset="0"/>
              </a:rPr>
              <a:t>Casus 6: Screening in de praktijk</a:t>
            </a:r>
          </a:p>
        </p:txBody>
      </p:sp>
      <p:sp>
        <p:nvSpPr>
          <p:cNvPr id="32771" name="Text Box 2">
            <a:extLst>
              <a:ext uri="{FF2B5EF4-FFF2-40B4-BE49-F238E27FC236}">
                <a16:creationId xmlns="" xmlns:a16="http://schemas.microsoft.com/office/drawing/2014/main" id="{48DB8D90-9066-4B15-BB70-29BFB1BB6498}"/>
              </a:ext>
            </a:extLst>
          </p:cNvPr>
          <p:cNvSpPr txBox="1">
            <a:spLocks noChangeArrowheads="1"/>
          </p:cNvSpPr>
          <p:nvPr/>
        </p:nvSpPr>
        <p:spPr bwMode="auto">
          <a:xfrm>
            <a:off x="0" y="1616075"/>
            <a:ext cx="8748464" cy="3181077"/>
          </a:xfrm>
          <a:prstGeom prst="rect">
            <a:avLst/>
          </a:prstGeom>
          <a:noFill/>
          <a:ln>
            <a:noFill/>
          </a:ln>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a:lnSpc>
                <a:spcPct val="100000"/>
              </a:lnSpc>
              <a:spcBef>
                <a:spcPts val="638"/>
              </a:spcBef>
              <a:buClrTx/>
              <a:defRPr/>
            </a:pPr>
            <a:r>
              <a:rPr lang="nl-BE" altLang="nl-BE" sz="3200" dirty="0">
                <a:solidFill>
                  <a:srgbClr val="F2F2F2"/>
                </a:solidFill>
                <a:latin typeface="+mn-lt"/>
              </a:rPr>
              <a:t> </a:t>
            </a:r>
            <a:endParaRPr lang="nl-BE" altLang="nl-BE" sz="3200" dirty="0">
              <a:latin typeface="+mn-lt"/>
            </a:endParaRPr>
          </a:p>
          <a:p>
            <a:pPr algn="just" eaLnBrk="1">
              <a:lnSpc>
                <a:spcPct val="100000"/>
              </a:lnSpc>
              <a:spcBef>
                <a:spcPts val="638"/>
              </a:spcBef>
              <a:buClrTx/>
              <a:defRPr/>
            </a:pPr>
            <a:endParaRPr lang="nl-BE" altLang="nl-BE" sz="3200" dirty="0">
              <a:latin typeface="+mn-lt"/>
            </a:endParaRPr>
          </a:p>
          <a:p>
            <a:pPr algn="just" eaLnBrk="1">
              <a:lnSpc>
                <a:spcPct val="100000"/>
              </a:lnSpc>
              <a:spcBef>
                <a:spcPts val="638"/>
              </a:spcBef>
              <a:buClrTx/>
              <a:defRPr/>
            </a:pPr>
            <a:endParaRPr lang="nl-BE" altLang="nl-BE" sz="3200" dirty="0">
              <a:latin typeface="+mn-lt"/>
            </a:endParaRPr>
          </a:p>
          <a:p>
            <a:pPr algn="just" eaLnBrk="1">
              <a:lnSpc>
                <a:spcPct val="100000"/>
              </a:lnSpc>
              <a:spcBef>
                <a:spcPts val="638"/>
              </a:spcBef>
              <a:buClrTx/>
              <a:defRPr/>
            </a:pPr>
            <a:r>
              <a:rPr lang="nl-BE" altLang="nl-BE" sz="3200" dirty="0"/>
              <a:t> </a:t>
            </a:r>
          </a:p>
          <a:p>
            <a:pPr algn="just" eaLnBrk="1">
              <a:lnSpc>
                <a:spcPct val="100000"/>
              </a:lnSpc>
              <a:spcBef>
                <a:spcPts val="638"/>
              </a:spcBef>
              <a:buClrTx/>
              <a:defRPr/>
            </a:pPr>
            <a:endParaRPr lang="nl-BE" altLang="nl-BE" sz="3200" dirty="0"/>
          </a:p>
          <a:p>
            <a:pPr algn="just" eaLnBrk="1">
              <a:lnSpc>
                <a:spcPct val="100000"/>
              </a:lnSpc>
              <a:spcBef>
                <a:spcPts val="638"/>
              </a:spcBef>
              <a:buClrTx/>
              <a:defRPr/>
            </a:pPr>
            <a:endParaRPr lang="nl-BE" altLang="nl-BE" sz="3200" dirty="0"/>
          </a:p>
          <a:p>
            <a:pPr algn="just" eaLnBrk="1">
              <a:lnSpc>
                <a:spcPct val="100000"/>
              </a:lnSpc>
              <a:spcBef>
                <a:spcPts val="638"/>
              </a:spcBef>
              <a:buClrTx/>
              <a:defRPr/>
            </a:pPr>
            <a:endParaRPr lang="nl-BE" altLang="nl-BE" sz="3200" dirty="0"/>
          </a:p>
          <a:p>
            <a:pPr algn="just" eaLnBrk="1">
              <a:lnSpc>
                <a:spcPct val="100000"/>
              </a:lnSpc>
              <a:spcBef>
                <a:spcPts val="638"/>
              </a:spcBef>
              <a:buClrTx/>
              <a:buFontTx/>
              <a:buNone/>
              <a:defRPr/>
            </a:pPr>
            <a:r>
              <a:rPr lang="nl-BE" altLang="nl-BE" sz="3200" dirty="0">
                <a:solidFill>
                  <a:srgbClr val="F2F2F2"/>
                </a:solidFill>
                <a:latin typeface="Calibri" panose="020F0502020204030204" pitchFamily="34" charset="0"/>
              </a:rPr>
              <a:t> </a:t>
            </a:r>
          </a:p>
          <a:p>
            <a:pPr eaLnBrk="1">
              <a:lnSpc>
                <a:spcPct val="100000"/>
              </a:lnSpc>
              <a:spcBef>
                <a:spcPts val="638"/>
              </a:spcBef>
              <a:buClrTx/>
              <a:buFontTx/>
              <a:buNone/>
              <a:defRPr/>
            </a:pPr>
            <a:endParaRPr lang="nl-BE" altLang="nl-BE" sz="3200" b="1" i="1" dirty="0">
              <a:solidFill>
                <a:srgbClr val="F2F2F2"/>
              </a:solidFill>
              <a:latin typeface="Calibri" panose="020F0502020204030204" pitchFamily="34" charset="0"/>
            </a:endParaRPr>
          </a:p>
          <a:p>
            <a:pPr eaLnBrk="1">
              <a:lnSpc>
                <a:spcPct val="100000"/>
              </a:lnSpc>
              <a:spcBef>
                <a:spcPts val="638"/>
              </a:spcBef>
              <a:buClrTx/>
              <a:buFontTx/>
              <a:buNone/>
              <a:defRPr/>
            </a:pPr>
            <a:endParaRPr lang="nl-BE" altLang="nl-BE" sz="3200" b="1" i="1" dirty="0">
              <a:solidFill>
                <a:srgbClr val="F2F2F2"/>
              </a:solidFill>
              <a:latin typeface="Calibri" panose="020F0502020204030204" pitchFamily="34" charset="0"/>
            </a:endParaRPr>
          </a:p>
        </p:txBody>
      </p:sp>
      <p:sp>
        <p:nvSpPr>
          <p:cNvPr id="32772" name="TextBox 5">
            <a:extLst>
              <a:ext uri="{FF2B5EF4-FFF2-40B4-BE49-F238E27FC236}">
                <a16:creationId xmlns="" xmlns:a16="http://schemas.microsoft.com/office/drawing/2014/main" id="{860D0A52-C8AE-4D93-8050-FA549E96BCFE}"/>
              </a:ext>
            </a:extLst>
          </p:cNvPr>
          <p:cNvSpPr txBox="1">
            <a:spLocks noChangeArrowheads="1"/>
          </p:cNvSpPr>
          <p:nvPr/>
        </p:nvSpPr>
        <p:spPr bwMode="auto">
          <a:xfrm>
            <a:off x="468313" y="2565400"/>
            <a:ext cx="8367712" cy="1208088"/>
          </a:xfrm>
          <a:prstGeom prst="rect">
            <a:avLst/>
          </a:prstGeom>
          <a:noFill/>
          <a:ln>
            <a:noFill/>
          </a:ln>
          <a:extLst/>
        </p:spPr>
        <p:txBody>
          <a:bodyPr>
            <a:spAutoFit/>
          </a:bodyPr>
          <a:lstStyle/>
          <a:p>
            <a:pPr eaLnBrk="1">
              <a:lnSpc>
                <a:spcPct val="93000"/>
              </a:lnSpc>
              <a:buClr>
                <a:srgbClr val="000000"/>
              </a:buClr>
              <a:buSzPct val="100000"/>
              <a:buFont typeface="Times New Roman" panose="02020603050405020304" pitchFamily="18" charset="0"/>
              <a:buNone/>
              <a:defRPr/>
            </a:pPr>
            <a:r>
              <a:rPr lang="nl-BE" altLang="nl-BE" sz="3000" b="1" dirty="0">
                <a:solidFill>
                  <a:schemeClr val="tx1"/>
                </a:solidFill>
                <a:latin typeface="+mn-lt"/>
              </a:rPr>
              <a:t>VRAAG: Wat heb je nodig om vroegtijdige screening kwaliteitsvol in de praktijk te brengen? </a:t>
            </a:r>
            <a:endParaRPr lang="nl-BE" altLang="nl-BE" sz="3000" dirty="0">
              <a:solidFill>
                <a:schemeClr val="tx1"/>
              </a:solidFill>
              <a:latin typeface="+mn-lt"/>
            </a:endParaRPr>
          </a:p>
          <a:p>
            <a:pPr eaLnBrk="1">
              <a:lnSpc>
                <a:spcPct val="93000"/>
              </a:lnSpc>
              <a:buClr>
                <a:srgbClr val="000000"/>
              </a:buClr>
              <a:buSzPct val="100000"/>
              <a:buFont typeface="Times New Roman" panose="02020603050405020304" pitchFamily="18" charset="0"/>
              <a:buNone/>
              <a:defRPr/>
            </a:pPr>
            <a:endParaRPr lang="nl-BE" altLang="nl-BE"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1">
            <a:extLst>
              <a:ext uri="{FF2B5EF4-FFF2-40B4-BE49-F238E27FC236}">
                <a16:creationId xmlns="" xmlns:a16="http://schemas.microsoft.com/office/drawing/2014/main" id="{D2E5C4CE-C12E-42EF-979F-7B7D7DCA9B20}"/>
              </a:ext>
            </a:extLst>
          </p:cNvPr>
          <p:cNvSpPr txBox="1">
            <a:spLocks noChangeArrowheads="1"/>
          </p:cNvSpPr>
          <p:nvPr/>
        </p:nvSpPr>
        <p:spPr bwMode="auto">
          <a:xfrm>
            <a:off x="179388" y="4730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SzPct val="100000"/>
            </a:pPr>
            <a:r>
              <a:rPr lang="nl-BE" altLang="nl-BE" sz="4400" b="1" dirty="0">
                <a:solidFill>
                  <a:srgbClr val="FFFFFF"/>
                </a:solidFill>
                <a:latin typeface="Calibri" panose="020F0502020204030204" pitchFamily="34" charset="0"/>
              </a:rPr>
              <a:t>Casus 6: Screening in de praktijk</a:t>
            </a:r>
          </a:p>
        </p:txBody>
      </p:sp>
      <p:sp>
        <p:nvSpPr>
          <p:cNvPr id="32771" name="Text Box 2">
            <a:extLst>
              <a:ext uri="{FF2B5EF4-FFF2-40B4-BE49-F238E27FC236}">
                <a16:creationId xmlns="" xmlns:a16="http://schemas.microsoft.com/office/drawing/2014/main" id="{48DB8D90-9066-4B15-BB70-29BFB1BB6498}"/>
              </a:ext>
            </a:extLst>
          </p:cNvPr>
          <p:cNvSpPr txBox="1">
            <a:spLocks noChangeArrowheads="1"/>
          </p:cNvSpPr>
          <p:nvPr/>
        </p:nvSpPr>
        <p:spPr bwMode="auto">
          <a:xfrm>
            <a:off x="413383" y="1556792"/>
            <a:ext cx="8317233" cy="4608512"/>
          </a:xfrm>
          <a:prstGeom prst="rect">
            <a:avLst/>
          </a:prstGeom>
          <a:noFill/>
          <a:ln>
            <a:noFill/>
          </a:ln>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marL="457200" indent="-457200" eaLnBrk="1">
              <a:lnSpc>
                <a:spcPct val="100000"/>
              </a:lnSpc>
              <a:spcBef>
                <a:spcPts val="638"/>
              </a:spcBef>
              <a:buClrTx/>
              <a:buFont typeface="Arial" panose="020B0604020202020204" pitchFamily="34" charset="0"/>
              <a:buChar char="•"/>
              <a:defRPr/>
            </a:pPr>
            <a:r>
              <a:rPr lang="nl-BE" altLang="nl-BE" sz="3200" dirty="0">
                <a:solidFill>
                  <a:schemeClr val="tx1"/>
                </a:solidFill>
                <a:latin typeface="+mn-lt"/>
              </a:rPr>
              <a:t>FIT test aanwezig in de praktijk voor patiënten die buiten het bevolkingsonderzoek vallen. ( te bestellen bij labo)</a:t>
            </a:r>
          </a:p>
          <a:p>
            <a:pPr marL="457200" indent="-457200" eaLnBrk="1">
              <a:lnSpc>
                <a:spcPct val="100000"/>
              </a:lnSpc>
              <a:spcBef>
                <a:spcPts val="638"/>
              </a:spcBef>
              <a:buClrTx/>
              <a:buFont typeface="Arial" panose="020B0604020202020204" pitchFamily="34" charset="0"/>
              <a:buChar char="•"/>
              <a:defRPr/>
            </a:pPr>
            <a:r>
              <a:rPr lang="nl-BE" sz="3200" dirty="0">
                <a:solidFill>
                  <a:schemeClr val="tx1"/>
                </a:solidFill>
              </a:rPr>
              <a:t>Ken ik screeningsstatus van (nieuwe) patiënt?:</a:t>
            </a:r>
          </a:p>
          <a:p>
            <a:pPr marL="1200150" lvl="1" indent="-457200" eaLnBrk="1">
              <a:lnSpc>
                <a:spcPct val="100000"/>
              </a:lnSpc>
              <a:spcBef>
                <a:spcPts val="638"/>
              </a:spcBef>
              <a:buClrTx/>
              <a:buFont typeface="Arial" panose="020B0604020202020204" pitchFamily="34" charset="0"/>
              <a:buChar char="•"/>
              <a:defRPr/>
            </a:pPr>
            <a:r>
              <a:rPr lang="nl-BE" sz="3200" dirty="0">
                <a:solidFill>
                  <a:schemeClr val="tx1"/>
                </a:solidFill>
                <a:hlinkClick r:id="rId3"/>
              </a:rPr>
              <a:t>via </a:t>
            </a:r>
            <a:r>
              <a:rPr lang="nl-BE" sz="3200" dirty="0" err="1">
                <a:solidFill>
                  <a:schemeClr val="tx1"/>
                </a:solidFill>
                <a:hlinkClick r:id="rId3"/>
              </a:rPr>
              <a:t>Cozoo</a:t>
            </a:r>
            <a:r>
              <a:rPr lang="nl-BE" sz="3200" dirty="0">
                <a:solidFill>
                  <a:schemeClr val="tx1"/>
                </a:solidFill>
                <a:hlinkClick r:id="rId3"/>
              </a:rPr>
              <a:t> </a:t>
            </a:r>
            <a:r>
              <a:rPr lang="nl-BE" sz="3200" dirty="0">
                <a:solidFill>
                  <a:schemeClr val="tx1"/>
                </a:solidFill>
              </a:rPr>
              <a:t>(vitalink)</a:t>
            </a:r>
          </a:p>
          <a:p>
            <a:pPr marL="1200150" lvl="1" indent="-457200" eaLnBrk="1">
              <a:lnSpc>
                <a:spcPct val="100000"/>
              </a:lnSpc>
              <a:spcBef>
                <a:spcPts val="638"/>
              </a:spcBef>
              <a:buClrTx/>
              <a:buFont typeface="Arial" panose="020B0604020202020204" pitchFamily="34" charset="0"/>
              <a:buChar char="•"/>
              <a:defRPr/>
            </a:pPr>
            <a:r>
              <a:rPr lang="nl-BE" sz="3200" dirty="0">
                <a:solidFill>
                  <a:schemeClr val="tx1"/>
                </a:solidFill>
              </a:rPr>
              <a:t>t</a:t>
            </a:r>
            <a:r>
              <a:rPr lang="nl-BE" altLang="nl-BE" sz="3200" dirty="0">
                <a:solidFill>
                  <a:schemeClr val="tx1"/>
                </a:solidFill>
              </a:rPr>
              <a:t>el bevolkingsonderzoek:  </a:t>
            </a:r>
            <a:r>
              <a:rPr lang="nl-BE" sz="3200" dirty="0">
                <a:solidFill>
                  <a:schemeClr val="tx1"/>
                </a:solidFill>
              </a:rPr>
              <a:t>0800 60 160 (soms net iets eenvoudiger </a:t>
            </a:r>
            <a:r>
              <a:rPr lang="nl-BE" sz="3200" dirty="0">
                <a:solidFill>
                  <a:schemeClr val="tx1"/>
                </a:solidFill>
                <a:sym typeface="Wingdings" panose="05000000000000000000" pitchFamily="2" charset="2"/>
              </a:rPr>
              <a:t></a:t>
            </a:r>
            <a:r>
              <a:rPr lang="nl-BE" sz="3200" dirty="0">
                <a:solidFill>
                  <a:schemeClr val="tx1"/>
                </a:solidFill>
              </a:rPr>
              <a:t>)</a:t>
            </a:r>
          </a:p>
          <a:p>
            <a:pPr marL="1200150" lvl="1" indent="-457200" eaLnBrk="1">
              <a:lnSpc>
                <a:spcPct val="100000"/>
              </a:lnSpc>
              <a:spcBef>
                <a:spcPts val="638"/>
              </a:spcBef>
              <a:buClrTx/>
              <a:buFont typeface="Arial" panose="020B0604020202020204" pitchFamily="34" charset="0"/>
              <a:buChar char="•"/>
              <a:defRPr/>
            </a:pPr>
            <a:endParaRPr lang="nl-BE" sz="3200" dirty="0">
              <a:solidFill>
                <a:schemeClr val="tx1"/>
              </a:solidFill>
            </a:endParaRPr>
          </a:p>
          <a:p>
            <a:pPr marL="457200" indent="-457200" eaLnBrk="1">
              <a:lnSpc>
                <a:spcPct val="100000"/>
              </a:lnSpc>
              <a:spcBef>
                <a:spcPts val="638"/>
              </a:spcBef>
              <a:buClrTx/>
              <a:buFont typeface="Arial" panose="020B0604020202020204" pitchFamily="34" charset="0"/>
              <a:buChar char="•"/>
              <a:defRPr/>
            </a:pPr>
            <a:endParaRPr lang="nl-BE" altLang="nl-BE" sz="3200" dirty="0">
              <a:solidFill>
                <a:srgbClr val="F2F2F2"/>
              </a:solidFill>
              <a:latin typeface="+mn-lt"/>
            </a:endParaRPr>
          </a:p>
          <a:p>
            <a:pPr marL="457200" indent="-457200" eaLnBrk="1">
              <a:lnSpc>
                <a:spcPct val="100000"/>
              </a:lnSpc>
              <a:spcBef>
                <a:spcPts val="638"/>
              </a:spcBef>
              <a:buClrTx/>
              <a:buFont typeface="Arial" panose="020B0604020202020204" pitchFamily="34" charset="0"/>
              <a:buChar char="•"/>
              <a:defRPr/>
            </a:pPr>
            <a:endParaRPr lang="nl-BE" sz="3200" dirty="0"/>
          </a:p>
          <a:p>
            <a:pPr marL="457200" indent="-457200" eaLnBrk="1">
              <a:lnSpc>
                <a:spcPct val="100000"/>
              </a:lnSpc>
              <a:spcBef>
                <a:spcPts val="638"/>
              </a:spcBef>
              <a:buClrTx/>
              <a:buFont typeface="Arial" panose="020B0604020202020204" pitchFamily="34" charset="0"/>
              <a:buChar char="•"/>
              <a:defRPr/>
            </a:pPr>
            <a:endParaRPr lang="nl-BE" altLang="nl-BE" sz="3200" dirty="0"/>
          </a:p>
          <a:p>
            <a:pPr marL="457200" indent="-457200" algn="just" eaLnBrk="1">
              <a:lnSpc>
                <a:spcPct val="100000"/>
              </a:lnSpc>
              <a:spcBef>
                <a:spcPts val="638"/>
              </a:spcBef>
              <a:buClrTx/>
              <a:buFont typeface="Arial" panose="020B0604020202020204" pitchFamily="34" charset="0"/>
              <a:buChar char="•"/>
              <a:defRPr/>
            </a:pPr>
            <a:endParaRPr lang="nl-BE" altLang="nl-BE" sz="3200" dirty="0"/>
          </a:p>
          <a:p>
            <a:pPr marL="457200" indent="-457200" algn="just" eaLnBrk="1">
              <a:lnSpc>
                <a:spcPct val="100000"/>
              </a:lnSpc>
              <a:spcBef>
                <a:spcPts val="638"/>
              </a:spcBef>
              <a:buClrTx/>
              <a:buFont typeface="Arial" panose="020B0604020202020204" pitchFamily="34" charset="0"/>
              <a:buChar char="•"/>
              <a:defRPr/>
            </a:pPr>
            <a:endParaRPr lang="nl-BE" altLang="nl-BE" sz="3200" dirty="0"/>
          </a:p>
          <a:p>
            <a:pPr marL="457200" indent="-457200" algn="just" eaLnBrk="1">
              <a:lnSpc>
                <a:spcPct val="100000"/>
              </a:lnSpc>
              <a:spcBef>
                <a:spcPts val="638"/>
              </a:spcBef>
              <a:buClrTx/>
              <a:buFont typeface="Arial" panose="020B0604020202020204" pitchFamily="34" charset="0"/>
              <a:buChar char="•"/>
              <a:defRPr/>
            </a:pPr>
            <a:endParaRPr lang="nl-BE" altLang="nl-BE" sz="3200" dirty="0"/>
          </a:p>
          <a:p>
            <a:pPr marL="457200" indent="-457200" algn="just" eaLnBrk="1">
              <a:lnSpc>
                <a:spcPct val="100000"/>
              </a:lnSpc>
              <a:spcBef>
                <a:spcPts val="638"/>
              </a:spcBef>
              <a:buClrTx/>
              <a:buFont typeface="Arial" panose="020B0604020202020204" pitchFamily="34" charset="0"/>
              <a:buChar char="•"/>
              <a:defRPr/>
            </a:pPr>
            <a:r>
              <a:rPr lang="nl-BE" altLang="nl-BE" sz="3200" dirty="0">
                <a:solidFill>
                  <a:srgbClr val="F2F2F2"/>
                </a:solidFill>
                <a:latin typeface="Calibri" panose="020F0502020204030204" pitchFamily="34" charset="0"/>
              </a:rPr>
              <a:t> </a:t>
            </a:r>
          </a:p>
          <a:p>
            <a:pPr marL="457200" indent="-457200" eaLnBrk="1">
              <a:lnSpc>
                <a:spcPct val="100000"/>
              </a:lnSpc>
              <a:spcBef>
                <a:spcPts val="638"/>
              </a:spcBef>
              <a:buClrTx/>
              <a:buFont typeface="Arial" panose="020B0604020202020204" pitchFamily="34" charset="0"/>
              <a:buChar char="•"/>
              <a:defRPr/>
            </a:pPr>
            <a:endParaRPr lang="nl-BE" altLang="nl-BE" sz="3200" b="1" i="1" dirty="0">
              <a:solidFill>
                <a:srgbClr val="F2F2F2"/>
              </a:solidFill>
              <a:latin typeface="Calibri" panose="020F0502020204030204" pitchFamily="34" charset="0"/>
            </a:endParaRPr>
          </a:p>
          <a:p>
            <a:pPr marL="457200" indent="-457200" eaLnBrk="1">
              <a:lnSpc>
                <a:spcPct val="100000"/>
              </a:lnSpc>
              <a:spcBef>
                <a:spcPts val="638"/>
              </a:spcBef>
              <a:buClrTx/>
              <a:buFont typeface="Arial" panose="020B0604020202020204" pitchFamily="34" charset="0"/>
              <a:buChar char="•"/>
              <a:defRPr/>
            </a:pPr>
            <a:endParaRPr lang="nl-BE" altLang="nl-BE" sz="3200" b="1" i="1" dirty="0">
              <a:solidFill>
                <a:srgbClr val="F2F2F2"/>
              </a:solidFill>
              <a:latin typeface="Calibri" panose="020F0502020204030204" pitchFamily="34" charset="0"/>
            </a:endParaRPr>
          </a:p>
        </p:txBody>
      </p:sp>
    </p:spTree>
    <p:extLst>
      <p:ext uri="{BB962C8B-B14F-4D97-AF65-F5344CB8AC3E}">
        <p14:creationId xmlns:p14="http://schemas.microsoft.com/office/powerpoint/2010/main" val="40384011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1">
            <a:extLst>
              <a:ext uri="{FF2B5EF4-FFF2-40B4-BE49-F238E27FC236}">
                <a16:creationId xmlns="" xmlns:a16="http://schemas.microsoft.com/office/drawing/2014/main" id="{D2E5C4CE-C12E-42EF-979F-7B7D7DCA9B20}"/>
              </a:ext>
            </a:extLst>
          </p:cNvPr>
          <p:cNvSpPr txBox="1">
            <a:spLocks noChangeArrowheads="1"/>
          </p:cNvSpPr>
          <p:nvPr/>
        </p:nvSpPr>
        <p:spPr bwMode="auto">
          <a:xfrm>
            <a:off x="179388" y="4730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SzPct val="100000"/>
            </a:pPr>
            <a:r>
              <a:rPr lang="nl-BE" altLang="nl-BE" sz="4400" b="1">
                <a:solidFill>
                  <a:srgbClr val="FFFFFF"/>
                </a:solidFill>
                <a:latin typeface="Calibri" panose="020F0502020204030204" pitchFamily="34" charset="0"/>
              </a:rPr>
              <a:t>Casus 6: Screening in de praktijk</a:t>
            </a:r>
          </a:p>
        </p:txBody>
      </p:sp>
      <p:sp>
        <p:nvSpPr>
          <p:cNvPr id="32771" name="Text Box 2">
            <a:extLst>
              <a:ext uri="{FF2B5EF4-FFF2-40B4-BE49-F238E27FC236}">
                <a16:creationId xmlns="" xmlns:a16="http://schemas.microsoft.com/office/drawing/2014/main" id="{48DB8D90-9066-4B15-BB70-29BFB1BB6498}"/>
              </a:ext>
            </a:extLst>
          </p:cNvPr>
          <p:cNvSpPr txBox="1">
            <a:spLocks noChangeArrowheads="1"/>
          </p:cNvSpPr>
          <p:nvPr/>
        </p:nvSpPr>
        <p:spPr bwMode="auto">
          <a:xfrm>
            <a:off x="179388" y="1916832"/>
            <a:ext cx="3960564" cy="4536504"/>
          </a:xfrm>
          <a:prstGeom prst="rect">
            <a:avLst/>
          </a:prstGeom>
          <a:noFill/>
          <a:ln>
            <a:noFill/>
          </a:ln>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marL="457200" indent="-457200" eaLnBrk="1">
              <a:lnSpc>
                <a:spcPct val="100000"/>
              </a:lnSpc>
              <a:spcBef>
                <a:spcPts val="638"/>
              </a:spcBef>
              <a:buClrTx/>
              <a:buFont typeface="Arial" panose="020B0604020202020204" pitchFamily="34" charset="0"/>
              <a:buChar char="•"/>
              <a:defRPr/>
            </a:pPr>
            <a:r>
              <a:rPr lang="nl-BE" altLang="nl-BE" sz="2400" dirty="0">
                <a:solidFill>
                  <a:schemeClr val="tx1"/>
                </a:solidFill>
              </a:rPr>
              <a:t>Ken ik de werking van het bevolkingsonderzoek?</a:t>
            </a:r>
          </a:p>
          <a:p>
            <a:pPr marL="1200150" lvl="1" indent="-457200" eaLnBrk="1">
              <a:lnSpc>
                <a:spcPct val="100000"/>
              </a:lnSpc>
              <a:spcBef>
                <a:spcPts val="638"/>
              </a:spcBef>
              <a:buClrTx/>
              <a:buFont typeface="Arial" panose="020B0604020202020204" pitchFamily="34" charset="0"/>
              <a:buChar char="•"/>
              <a:defRPr/>
            </a:pPr>
            <a:r>
              <a:rPr lang="nl-BE" altLang="nl-BE" sz="2400" dirty="0">
                <a:solidFill>
                  <a:schemeClr val="tx1"/>
                </a:solidFill>
                <a:hlinkClick r:id="rId3"/>
              </a:rPr>
              <a:t>Het bevolkingsonderzoek</a:t>
            </a:r>
            <a:r>
              <a:rPr lang="nl-BE" altLang="nl-BE" sz="2400" dirty="0">
                <a:solidFill>
                  <a:schemeClr val="tx1"/>
                </a:solidFill>
              </a:rPr>
              <a:t> </a:t>
            </a:r>
          </a:p>
          <a:p>
            <a:pPr marL="1200150" lvl="1" indent="-457200" eaLnBrk="1">
              <a:lnSpc>
                <a:spcPct val="100000"/>
              </a:lnSpc>
              <a:spcBef>
                <a:spcPts val="638"/>
              </a:spcBef>
              <a:buClrTx/>
              <a:buFont typeface="Arial" panose="020B0604020202020204" pitchFamily="34" charset="0"/>
              <a:buChar char="•"/>
              <a:defRPr/>
            </a:pPr>
            <a:r>
              <a:rPr lang="nl-BE" altLang="nl-BE" sz="2400" dirty="0">
                <a:solidFill>
                  <a:schemeClr val="tx1"/>
                </a:solidFill>
              </a:rPr>
              <a:t>Exclusiecriteria</a:t>
            </a:r>
          </a:p>
          <a:p>
            <a:pPr marL="1200150" lvl="1" indent="-457200" eaLnBrk="1">
              <a:lnSpc>
                <a:spcPct val="100000"/>
              </a:lnSpc>
              <a:spcBef>
                <a:spcPts val="638"/>
              </a:spcBef>
              <a:buClrTx/>
              <a:buFont typeface="Arial" panose="020B0604020202020204" pitchFamily="34" charset="0"/>
              <a:buChar char="•"/>
              <a:defRPr/>
            </a:pPr>
            <a:r>
              <a:rPr lang="nl-BE" altLang="nl-BE" sz="2400" dirty="0">
                <a:solidFill>
                  <a:schemeClr val="tx1"/>
                </a:solidFill>
              </a:rPr>
              <a:t>Herinnerings-brieven</a:t>
            </a:r>
          </a:p>
          <a:p>
            <a:pPr marL="1600200" lvl="2" indent="-457200" eaLnBrk="1">
              <a:lnSpc>
                <a:spcPct val="100000"/>
              </a:lnSpc>
              <a:spcBef>
                <a:spcPts val="638"/>
              </a:spcBef>
              <a:buClrTx/>
              <a:buFont typeface="Arial" panose="020B0604020202020204" pitchFamily="34" charset="0"/>
              <a:buChar char="•"/>
              <a:defRPr/>
            </a:pPr>
            <a:r>
              <a:rPr lang="nl-BE" altLang="nl-BE" sz="2400" dirty="0">
                <a:solidFill>
                  <a:schemeClr val="tx1"/>
                </a:solidFill>
              </a:rPr>
              <a:t>…</a:t>
            </a:r>
          </a:p>
          <a:p>
            <a:pPr marL="457200" indent="-457200">
              <a:buFont typeface="Arial" panose="020B0604020202020204" pitchFamily="34" charset="0"/>
              <a:buChar char="•"/>
            </a:pPr>
            <a:endParaRPr lang="nl-BE" sz="3200" dirty="0">
              <a:solidFill>
                <a:schemeClr val="tx1"/>
              </a:solidFill>
            </a:endParaRPr>
          </a:p>
          <a:p>
            <a:endParaRPr lang="nl-BE" sz="3200" dirty="0"/>
          </a:p>
          <a:p>
            <a:pPr marL="457200" indent="-457200">
              <a:buFont typeface="Arial" panose="020B0604020202020204" pitchFamily="34" charset="0"/>
              <a:buChar char="•"/>
            </a:pPr>
            <a:endParaRPr lang="nl-BE" sz="3200" dirty="0"/>
          </a:p>
        </p:txBody>
      </p:sp>
      <p:pic>
        <p:nvPicPr>
          <p:cNvPr id="2" name="Afbeelding 1">
            <a:hlinkClick r:id="rId3"/>
            <a:extLst>
              <a:ext uri="{FF2B5EF4-FFF2-40B4-BE49-F238E27FC236}">
                <a16:creationId xmlns="" xmlns:a16="http://schemas.microsoft.com/office/drawing/2014/main" id="{D3D4541A-DDB6-4CD6-8E39-74F82ADE9851}"/>
              </a:ext>
            </a:extLst>
          </p:cNvPr>
          <p:cNvPicPr>
            <a:picLocks noChangeAspect="1"/>
          </p:cNvPicPr>
          <p:nvPr/>
        </p:nvPicPr>
        <p:blipFill>
          <a:blip r:embed="rId4"/>
          <a:stretch>
            <a:fillRect/>
          </a:stretch>
        </p:blipFill>
        <p:spPr>
          <a:xfrm>
            <a:off x="4284947" y="1916832"/>
            <a:ext cx="4577686" cy="3715340"/>
          </a:xfrm>
          <a:prstGeom prst="rect">
            <a:avLst/>
          </a:prstGeom>
        </p:spPr>
      </p:pic>
    </p:spTree>
    <p:extLst>
      <p:ext uri="{BB962C8B-B14F-4D97-AF65-F5344CB8AC3E}">
        <p14:creationId xmlns:p14="http://schemas.microsoft.com/office/powerpoint/2010/main" val="2213599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extLst>
          </p:cNvPr>
          <p:cNvSpPr/>
          <p:nvPr/>
        </p:nvSpPr>
        <p:spPr>
          <a:xfrm>
            <a:off x="684213" y="188913"/>
            <a:ext cx="7200900" cy="1076325"/>
          </a:xfrm>
          <a:prstGeom prst="rect">
            <a:avLst/>
          </a:prstGeom>
        </p:spPr>
        <p:txBody>
          <a:bodyPr>
            <a:spAutoFit/>
          </a:bodyPr>
          <a:lstStyle/>
          <a:p>
            <a:pPr>
              <a:defRPr/>
            </a:pPr>
            <a:r>
              <a:rPr lang="nl-BE" sz="3200" b="1" dirty="0">
                <a:solidFill>
                  <a:schemeClr val="tx1"/>
                </a:solidFill>
                <a:latin typeface="+mn-lt"/>
              </a:rPr>
              <a:t>Welke taken kan de huisartsenpraktijk opnemen?</a:t>
            </a:r>
          </a:p>
        </p:txBody>
      </p:sp>
      <p:sp>
        <p:nvSpPr>
          <p:cNvPr id="66563" name="Rechthoek 3"/>
          <p:cNvSpPr>
            <a:spLocks noChangeArrowheads="1"/>
          </p:cNvSpPr>
          <p:nvPr/>
        </p:nvSpPr>
        <p:spPr bwMode="auto">
          <a:xfrm>
            <a:off x="611188" y="2205038"/>
            <a:ext cx="8137525" cy="267811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defRPr>
                <a:solidFill>
                  <a:schemeClr val="bg1"/>
                </a:solidFill>
                <a:latin typeface="Arial" panose="020B0604020202020204" pitchFamily="34" charset="0"/>
                <a:ea typeface="Microsoft YaHei" panose="020B0503020204020204" pitchFamily="34" charset="-122"/>
              </a:defRPr>
            </a:lvl1pPr>
            <a:lvl2pPr>
              <a:defRPr>
                <a:solidFill>
                  <a:schemeClr val="bg1"/>
                </a:solidFill>
                <a:latin typeface="Arial" panose="020B0604020202020204" pitchFamily="34" charset="0"/>
                <a:ea typeface="Microsoft YaHei" panose="020B0503020204020204" pitchFamily="34" charset="-122"/>
              </a:defRPr>
            </a:lvl2pPr>
            <a:lvl3pPr>
              <a:defRPr>
                <a:solidFill>
                  <a:schemeClr val="bg1"/>
                </a:solidFill>
                <a:latin typeface="Arial" panose="020B0604020202020204" pitchFamily="34" charset="0"/>
                <a:ea typeface="Microsoft YaHei" panose="020B0503020204020204" pitchFamily="34" charset="-122"/>
              </a:defRPr>
            </a:lvl3pPr>
            <a:lvl4pPr>
              <a:defRPr>
                <a:solidFill>
                  <a:schemeClr val="bg1"/>
                </a:solidFill>
                <a:latin typeface="Arial" panose="020B0604020202020204" pitchFamily="34" charset="0"/>
                <a:ea typeface="Microsoft YaHei" panose="020B0503020204020204" pitchFamily="34" charset="-122"/>
              </a:defRPr>
            </a:lvl4pPr>
            <a:lvl5pPr>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9pPr>
          </a:lstStyle>
          <a:p>
            <a:pPr>
              <a:buFont typeface="Arial" panose="020B0604020202020204" pitchFamily="34" charset="0"/>
              <a:buChar char="•"/>
              <a:defRPr/>
            </a:pPr>
            <a:r>
              <a:rPr lang="nl-BE" altLang="nl-BE" sz="2400" b="1" dirty="0" smtClean="0">
                <a:solidFill>
                  <a:schemeClr val="tx1"/>
                </a:solidFill>
              </a:rPr>
              <a:t>georganiseerd screeningsprogramma</a:t>
            </a:r>
            <a:r>
              <a:rPr lang="nl-BE" altLang="nl-BE" sz="2400" dirty="0" smtClean="0">
                <a:solidFill>
                  <a:schemeClr val="tx1"/>
                </a:solidFill>
              </a:rPr>
              <a:t> heeft de voorkeur </a:t>
            </a:r>
          </a:p>
          <a:p>
            <a:pPr>
              <a:buFont typeface="Arial" panose="020B0604020202020204" pitchFamily="34" charset="0"/>
              <a:buChar char="•"/>
              <a:defRPr/>
            </a:pPr>
            <a:r>
              <a:rPr lang="nl-BE" altLang="nl-BE" sz="2400" dirty="0" smtClean="0">
                <a:solidFill>
                  <a:schemeClr val="tx1"/>
                </a:solidFill>
              </a:rPr>
              <a:t>verlenen van correcte informatie en advies aan de uitgenodigden [GGP].</a:t>
            </a:r>
          </a:p>
          <a:p>
            <a:pPr>
              <a:buFont typeface="Arial" panose="020B0604020202020204" pitchFamily="34" charset="0"/>
              <a:buChar char="•"/>
              <a:defRPr/>
            </a:pPr>
            <a:r>
              <a:rPr lang="nl-BE" altLang="nl-BE" sz="2400" dirty="0" smtClean="0">
                <a:solidFill>
                  <a:schemeClr val="tx1"/>
                </a:solidFill>
              </a:rPr>
              <a:t>helpen bij het maken van een geïnformeerde keuze [GGP].</a:t>
            </a:r>
          </a:p>
          <a:p>
            <a:pPr marL="0" indent="0">
              <a:defRPr/>
            </a:pPr>
            <a:r>
              <a:rPr lang="nl-BE" altLang="nl-BE" sz="2400" dirty="0" err="1" smtClean="0">
                <a:latin typeface="Calibri" panose="020F0502020204030204" pitchFamily="34" charset="0"/>
              </a:rPr>
              <a:t>stelijnszo</a:t>
            </a:r>
            <a:endParaRPr lang="nl-BE" altLang="nl-BE" sz="2400" dirty="0" smtClean="0">
              <a:latin typeface="Calibri" panose="020F0502020204030204" pitchFamily="34" charset="0"/>
            </a:endParaRPr>
          </a:p>
        </p:txBody>
      </p:sp>
    </p:spTree>
    <p:extLst>
      <p:ext uri="{BB962C8B-B14F-4D97-AF65-F5344CB8AC3E}">
        <p14:creationId xmlns:p14="http://schemas.microsoft.com/office/powerpoint/2010/main" val="18212290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hthoek 2">
            <a:extLst>
              <a:ext uri="{FF2B5EF4-FFF2-40B4-BE49-F238E27FC236}">
                <a16:creationId xmlns="" xmlns:a16="http://schemas.microsoft.com/office/drawing/2014/main" id="{060B29B6-DB7C-44C2-922C-C5882C5F3A38}"/>
              </a:ext>
            </a:extLst>
          </p:cNvPr>
          <p:cNvSpPr/>
          <p:nvPr/>
        </p:nvSpPr>
        <p:spPr>
          <a:xfrm>
            <a:off x="638774" y="116632"/>
            <a:ext cx="7200900" cy="1077913"/>
          </a:xfrm>
          <a:prstGeom prst="rect">
            <a:avLst/>
          </a:prstGeom>
        </p:spPr>
        <p:txBody>
          <a:bodyPr>
            <a:spAutoFit/>
          </a:bodyPr>
          <a:lstStyle/>
          <a:p>
            <a:pPr>
              <a:defRPr/>
            </a:pPr>
            <a:r>
              <a:rPr lang="nl-BE" sz="3200" b="1" dirty="0">
                <a:solidFill>
                  <a:schemeClr val="tx1"/>
                </a:solidFill>
                <a:latin typeface="+mn-lt"/>
              </a:rPr>
              <a:t>Hoe vroegtijdige opsporing van DDK implementeren  in de eerstelijnspraktijk? </a:t>
            </a:r>
          </a:p>
        </p:txBody>
      </p:sp>
      <p:sp>
        <p:nvSpPr>
          <p:cNvPr id="52227" name="Rechthoek 3">
            <a:extLst>
              <a:ext uri="{FF2B5EF4-FFF2-40B4-BE49-F238E27FC236}">
                <a16:creationId xmlns="" xmlns:a16="http://schemas.microsoft.com/office/drawing/2014/main" id="{190BC80D-BB91-43B4-8C46-4B5EFD56752E}"/>
              </a:ext>
            </a:extLst>
          </p:cNvPr>
          <p:cNvSpPr>
            <a:spLocks noChangeArrowheads="1"/>
          </p:cNvSpPr>
          <p:nvPr/>
        </p:nvSpPr>
        <p:spPr bwMode="auto">
          <a:xfrm>
            <a:off x="611188" y="2205038"/>
            <a:ext cx="8137525" cy="37861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lnSpc>
                <a:spcPct val="102000"/>
              </a:lnSpc>
              <a:spcAft>
                <a:spcPts val="1425"/>
              </a:spcAft>
              <a:buClr>
                <a:srgbClr val="000000"/>
              </a:buClr>
              <a:buSzPct val="100000"/>
              <a:buFont typeface="Times New Roman" panose="02020603050405020304" pitchFamily="18" charset="0"/>
              <a:defRPr sz="3200">
                <a:solidFill>
                  <a:srgbClr val="F2F2F2"/>
                </a:solidFill>
                <a:latin typeface="Calibri" panose="020F0502020204030204" pitchFamily="34" charset="0"/>
                <a:ea typeface="Microsoft YaHei" panose="020B0503020204020204" pitchFamily="34" charset="-122"/>
              </a:defRPr>
            </a:lvl1pPr>
            <a:lvl2pPr>
              <a:lnSpc>
                <a:spcPct val="102000"/>
              </a:lnSpc>
              <a:spcAft>
                <a:spcPts val="1138"/>
              </a:spcAft>
              <a:buClr>
                <a:srgbClr val="000000"/>
              </a:buClr>
              <a:buSzPct val="100000"/>
              <a:buFont typeface="Times New Roman" panose="02020603050405020304" pitchFamily="18" charset="0"/>
              <a:defRPr sz="2400">
                <a:solidFill>
                  <a:srgbClr val="F2F2F2"/>
                </a:solidFill>
                <a:latin typeface="Calibri" panose="020F0502020204030204" pitchFamily="34" charset="0"/>
                <a:ea typeface="Microsoft YaHei" panose="020B0503020204020204" pitchFamily="34" charset="-122"/>
              </a:defRPr>
            </a:lvl2pPr>
            <a:lvl3pPr>
              <a:lnSpc>
                <a:spcPct val="102000"/>
              </a:lnSpc>
              <a:spcAft>
                <a:spcPts val="850"/>
              </a:spcAft>
              <a:buClr>
                <a:srgbClr val="000000"/>
              </a:buClr>
              <a:buSzPct val="100000"/>
              <a:buFont typeface="Times New Roman" panose="02020603050405020304" pitchFamily="18" charset="0"/>
              <a:defRPr sz="2000">
                <a:solidFill>
                  <a:srgbClr val="F2F2F2"/>
                </a:solidFill>
                <a:latin typeface="Calibri" panose="020F0502020204030204" pitchFamily="34" charset="0"/>
                <a:ea typeface="Microsoft YaHei" panose="020B0503020204020204" pitchFamily="34" charset="-122"/>
              </a:defRPr>
            </a:lvl3pPr>
            <a:lvl4pPr>
              <a:lnSpc>
                <a:spcPct val="102000"/>
              </a:lnSpc>
              <a:spcAft>
                <a:spcPts val="575"/>
              </a:spcAft>
              <a:buClr>
                <a:srgbClr val="000000"/>
              </a:buClr>
              <a:buSzPct val="100000"/>
              <a:buFont typeface="Times New Roman" panose="02020603050405020304" pitchFamily="18" charset="0"/>
              <a:defRPr sz="2000">
                <a:solidFill>
                  <a:srgbClr val="F2F2F2"/>
                </a:solidFill>
                <a:latin typeface="Calibri" panose="020F0502020204030204" pitchFamily="34" charset="0"/>
                <a:ea typeface="Microsoft YaHei" panose="020B0503020204020204" pitchFamily="34" charset="-122"/>
              </a:defRPr>
            </a:lvl4pPr>
            <a:lvl5pPr>
              <a:lnSpc>
                <a:spcPct val="102000"/>
              </a:lnSpc>
              <a:spcAft>
                <a:spcPts val="288"/>
              </a:spcAft>
              <a:buClr>
                <a:srgbClr val="000000"/>
              </a:buClr>
              <a:buSzPct val="100000"/>
              <a:buFont typeface="Times New Roman" panose="02020603050405020304" pitchFamily="18" charset="0"/>
              <a:defRPr sz="2000">
                <a:solidFill>
                  <a:srgbClr val="F2F2F2"/>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defRPr sz="2000">
                <a:solidFill>
                  <a:srgbClr val="F2F2F2"/>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defRPr sz="2000">
                <a:solidFill>
                  <a:srgbClr val="F2F2F2"/>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defRPr sz="2000">
                <a:solidFill>
                  <a:srgbClr val="F2F2F2"/>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defRPr sz="2000">
                <a:solidFill>
                  <a:srgbClr val="F2F2F2"/>
                </a:solidFill>
                <a:latin typeface="Calibri" panose="020F0502020204030204" pitchFamily="34" charset="0"/>
                <a:ea typeface="Microsoft YaHei" panose="020B0503020204020204" pitchFamily="34" charset="-122"/>
              </a:defRPr>
            </a:lvl9pPr>
          </a:lstStyle>
          <a:p>
            <a:pPr>
              <a:lnSpc>
                <a:spcPct val="100000"/>
              </a:lnSpc>
              <a:spcAft>
                <a:spcPct val="0"/>
              </a:spcAft>
              <a:buClrTx/>
              <a:buSzTx/>
              <a:buFont typeface="Arial" panose="020B0604020202020204" pitchFamily="34" charset="0"/>
              <a:buChar char="•"/>
            </a:pPr>
            <a:r>
              <a:rPr lang="nl-BE" altLang="nl-BE" sz="2400" dirty="0">
                <a:solidFill>
                  <a:schemeClr val="tx1"/>
                </a:solidFill>
              </a:rPr>
              <a:t>Het algemeen </a:t>
            </a:r>
            <a:r>
              <a:rPr lang="nl-BE" altLang="nl-BE" sz="2400" b="1" dirty="0">
                <a:solidFill>
                  <a:schemeClr val="tx1"/>
                </a:solidFill>
              </a:rPr>
              <a:t>georganiseerd screeningsprogramma</a:t>
            </a:r>
            <a:r>
              <a:rPr lang="nl-BE" altLang="nl-BE" sz="2400" dirty="0">
                <a:solidFill>
                  <a:schemeClr val="tx1"/>
                </a:solidFill>
              </a:rPr>
              <a:t> heeft de voorkeur boven opportunistische screening via de eerstelijnszorg [Grade 1C].</a:t>
            </a:r>
          </a:p>
          <a:p>
            <a:pPr>
              <a:lnSpc>
                <a:spcPct val="100000"/>
              </a:lnSpc>
              <a:spcAft>
                <a:spcPct val="0"/>
              </a:spcAft>
              <a:buClrTx/>
              <a:buSzTx/>
              <a:buFont typeface="Arial" panose="020B0604020202020204" pitchFamily="34" charset="0"/>
              <a:buChar char="•"/>
            </a:pPr>
            <a:r>
              <a:rPr lang="nl-BE" altLang="nl-BE" sz="2400" dirty="0">
                <a:solidFill>
                  <a:schemeClr val="tx1"/>
                </a:solidFill>
              </a:rPr>
              <a:t>Huisartsen zijn betrokken in het georganiseerde screeningsprogramma door het verlenen van correcte informatie en advies aan de uitgenodigden [GGP].</a:t>
            </a:r>
          </a:p>
          <a:p>
            <a:pPr>
              <a:lnSpc>
                <a:spcPct val="100000"/>
              </a:lnSpc>
              <a:spcAft>
                <a:spcPct val="0"/>
              </a:spcAft>
              <a:buClrTx/>
              <a:buSzTx/>
              <a:buFont typeface="Arial" panose="020B0604020202020204" pitchFamily="34" charset="0"/>
              <a:buChar char="•"/>
            </a:pPr>
            <a:r>
              <a:rPr lang="nl-BE" altLang="nl-BE" sz="2400" dirty="0">
                <a:solidFill>
                  <a:schemeClr val="tx1"/>
                </a:solidFill>
              </a:rPr>
              <a:t>Stel </a:t>
            </a:r>
            <a:r>
              <a:rPr lang="nl-BE" altLang="nl-BE" sz="2400" b="1" dirty="0">
                <a:solidFill>
                  <a:schemeClr val="tx1"/>
                </a:solidFill>
              </a:rPr>
              <a:t>correcte informatie</a:t>
            </a:r>
            <a:r>
              <a:rPr lang="nl-BE" altLang="nl-BE" sz="2400" dirty="0">
                <a:solidFill>
                  <a:schemeClr val="tx1"/>
                </a:solidFill>
              </a:rPr>
              <a:t> ter beschikking om patiënten die uitgenodigd worden voor deelname aan het screeningsprogramma te kunnen helpen bij het maken van een geïnformeerde keuze [GGP]. (zie laatste casus)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
            <a:extLst>
              <a:ext uri="{FF2B5EF4-FFF2-40B4-BE49-F238E27FC236}">
                <a16:creationId xmlns="" xmlns:a16="http://schemas.microsoft.com/office/drawing/2014/main" id="{7CA01E04-E1D7-4592-BE44-B4706E3B9E16}"/>
              </a:ext>
            </a:extLst>
          </p:cNvPr>
          <p:cNvSpPr txBox="1">
            <a:spLocks noChangeArrowheads="1"/>
          </p:cNvSpPr>
          <p:nvPr/>
        </p:nvSpPr>
        <p:spPr bwMode="auto">
          <a:xfrm>
            <a:off x="179388" y="4730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SzPct val="100000"/>
            </a:pPr>
            <a:r>
              <a:rPr lang="nl-BE" altLang="nl-BE" sz="4400" b="1">
                <a:solidFill>
                  <a:srgbClr val="FFFFFF"/>
                </a:solidFill>
                <a:latin typeface="Calibri" panose="020F0502020204030204" pitchFamily="34" charset="0"/>
              </a:rPr>
              <a:t>Casus 7: Geïnformeerde keuze</a:t>
            </a:r>
          </a:p>
        </p:txBody>
      </p:sp>
      <p:sp>
        <p:nvSpPr>
          <p:cNvPr id="32771" name="Text Box 2">
            <a:extLst>
              <a:ext uri="{FF2B5EF4-FFF2-40B4-BE49-F238E27FC236}">
                <a16:creationId xmlns="" xmlns:a16="http://schemas.microsoft.com/office/drawing/2014/main" id="{C33C6B93-A8D3-4CA2-9095-5F2EBB4523D6}"/>
              </a:ext>
            </a:extLst>
          </p:cNvPr>
          <p:cNvSpPr txBox="1">
            <a:spLocks noChangeArrowheads="1"/>
          </p:cNvSpPr>
          <p:nvPr/>
        </p:nvSpPr>
        <p:spPr bwMode="auto">
          <a:xfrm>
            <a:off x="503238" y="1439863"/>
            <a:ext cx="8218487" cy="2420937"/>
          </a:xfrm>
          <a:prstGeom prst="rect">
            <a:avLst/>
          </a:prstGeom>
          <a:noFill/>
          <a:ln>
            <a:noFill/>
          </a:ln>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a:lnSpc>
                <a:spcPct val="100000"/>
              </a:lnSpc>
              <a:spcBef>
                <a:spcPts val="638"/>
              </a:spcBef>
              <a:buClrTx/>
              <a:defRPr/>
            </a:pPr>
            <a:r>
              <a:rPr lang="nl-BE" altLang="nl-BE" sz="3200" b="1" dirty="0">
                <a:solidFill>
                  <a:schemeClr val="tx1"/>
                </a:solidFill>
                <a:latin typeface="+mn-lt"/>
              </a:rPr>
              <a:t>CASUS</a:t>
            </a:r>
            <a:r>
              <a:rPr lang="nl-BE" altLang="nl-BE" sz="3200" dirty="0">
                <a:solidFill>
                  <a:schemeClr val="tx1"/>
                </a:solidFill>
                <a:latin typeface="+mn-lt"/>
              </a:rPr>
              <a:t>: Caroline (56) komt op controle voor haar cholesterolmeting.  Er komt ter sprake dat ze een uitnodiging kreeg voor het Vlaamse bevolkingsonderzoek naar </a:t>
            </a:r>
            <a:r>
              <a:rPr lang="nl-BE" altLang="nl-BE" sz="3200" dirty="0" err="1">
                <a:solidFill>
                  <a:schemeClr val="tx1"/>
                </a:solidFill>
                <a:latin typeface="+mn-lt"/>
              </a:rPr>
              <a:t>dikkedarmkanker</a:t>
            </a:r>
            <a:r>
              <a:rPr lang="nl-BE" altLang="nl-BE" sz="3200" dirty="0">
                <a:solidFill>
                  <a:schemeClr val="tx1"/>
                </a:solidFill>
                <a:latin typeface="+mn-lt"/>
              </a:rPr>
              <a:t>. Ze twijfelt over haar deelname en vraagt uw advies.</a:t>
            </a:r>
          </a:p>
          <a:p>
            <a:pPr algn="just" eaLnBrk="1">
              <a:lnSpc>
                <a:spcPct val="100000"/>
              </a:lnSpc>
              <a:spcBef>
                <a:spcPts val="638"/>
              </a:spcBef>
              <a:buClrTx/>
              <a:defRPr/>
            </a:pPr>
            <a:r>
              <a:rPr lang="nl-BE" altLang="nl-BE" sz="3200" dirty="0">
                <a:solidFill>
                  <a:srgbClr val="F2F2F2"/>
                </a:solidFill>
                <a:latin typeface="+mn-lt"/>
              </a:rPr>
              <a:t> </a:t>
            </a:r>
            <a:endParaRPr lang="nl-BE" altLang="nl-BE" sz="3200" dirty="0">
              <a:latin typeface="+mn-lt"/>
            </a:endParaRPr>
          </a:p>
          <a:p>
            <a:pPr algn="just" eaLnBrk="1">
              <a:lnSpc>
                <a:spcPct val="100000"/>
              </a:lnSpc>
              <a:spcBef>
                <a:spcPts val="638"/>
              </a:spcBef>
              <a:buClrTx/>
              <a:defRPr/>
            </a:pPr>
            <a:endParaRPr lang="nl-BE" altLang="nl-BE" sz="3200" dirty="0">
              <a:latin typeface="+mn-lt"/>
            </a:endParaRPr>
          </a:p>
          <a:p>
            <a:pPr algn="just" eaLnBrk="1">
              <a:lnSpc>
                <a:spcPct val="100000"/>
              </a:lnSpc>
              <a:spcBef>
                <a:spcPts val="638"/>
              </a:spcBef>
              <a:buClrTx/>
              <a:defRPr/>
            </a:pPr>
            <a:endParaRPr lang="nl-BE" altLang="nl-BE" sz="3200" dirty="0">
              <a:latin typeface="+mn-lt"/>
            </a:endParaRPr>
          </a:p>
          <a:p>
            <a:pPr algn="just" eaLnBrk="1">
              <a:lnSpc>
                <a:spcPct val="100000"/>
              </a:lnSpc>
              <a:spcBef>
                <a:spcPts val="638"/>
              </a:spcBef>
              <a:buClrTx/>
              <a:defRPr/>
            </a:pPr>
            <a:r>
              <a:rPr lang="nl-BE" altLang="nl-BE" sz="3200" dirty="0"/>
              <a:t> </a:t>
            </a:r>
          </a:p>
          <a:p>
            <a:pPr algn="just" eaLnBrk="1">
              <a:lnSpc>
                <a:spcPct val="100000"/>
              </a:lnSpc>
              <a:spcBef>
                <a:spcPts val="638"/>
              </a:spcBef>
              <a:buClrTx/>
              <a:defRPr/>
            </a:pPr>
            <a:endParaRPr lang="nl-BE" altLang="nl-BE" sz="3200" dirty="0"/>
          </a:p>
          <a:p>
            <a:pPr algn="just" eaLnBrk="1">
              <a:lnSpc>
                <a:spcPct val="100000"/>
              </a:lnSpc>
              <a:spcBef>
                <a:spcPts val="638"/>
              </a:spcBef>
              <a:buClrTx/>
              <a:defRPr/>
            </a:pPr>
            <a:endParaRPr lang="nl-BE" altLang="nl-BE" sz="3200" dirty="0"/>
          </a:p>
          <a:p>
            <a:pPr algn="just" eaLnBrk="1">
              <a:lnSpc>
                <a:spcPct val="100000"/>
              </a:lnSpc>
              <a:spcBef>
                <a:spcPts val="638"/>
              </a:spcBef>
              <a:buClrTx/>
              <a:defRPr/>
            </a:pPr>
            <a:endParaRPr lang="nl-BE" altLang="nl-BE" sz="3200" dirty="0"/>
          </a:p>
          <a:p>
            <a:pPr algn="just" eaLnBrk="1">
              <a:lnSpc>
                <a:spcPct val="100000"/>
              </a:lnSpc>
              <a:spcBef>
                <a:spcPts val="638"/>
              </a:spcBef>
              <a:buClrTx/>
              <a:buFontTx/>
              <a:buNone/>
              <a:defRPr/>
            </a:pPr>
            <a:r>
              <a:rPr lang="nl-BE" altLang="nl-BE" sz="3200" dirty="0">
                <a:solidFill>
                  <a:srgbClr val="F2F2F2"/>
                </a:solidFill>
                <a:latin typeface="Calibri" panose="020F0502020204030204" pitchFamily="34" charset="0"/>
              </a:rPr>
              <a:t> </a:t>
            </a:r>
          </a:p>
          <a:p>
            <a:pPr eaLnBrk="1">
              <a:lnSpc>
                <a:spcPct val="100000"/>
              </a:lnSpc>
              <a:spcBef>
                <a:spcPts val="638"/>
              </a:spcBef>
              <a:buClrTx/>
              <a:buFontTx/>
              <a:buNone/>
              <a:defRPr/>
            </a:pPr>
            <a:endParaRPr lang="nl-BE" altLang="nl-BE" sz="3200" b="1" i="1" dirty="0">
              <a:solidFill>
                <a:srgbClr val="F2F2F2"/>
              </a:solidFill>
              <a:latin typeface="Calibri" panose="020F0502020204030204" pitchFamily="34" charset="0"/>
            </a:endParaRPr>
          </a:p>
          <a:p>
            <a:pPr eaLnBrk="1">
              <a:lnSpc>
                <a:spcPct val="100000"/>
              </a:lnSpc>
              <a:spcBef>
                <a:spcPts val="638"/>
              </a:spcBef>
              <a:buClrTx/>
              <a:buFontTx/>
              <a:buNone/>
              <a:defRPr/>
            </a:pPr>
            <a:endParaRPr lang="nl-BE" altLang="nl-BE" sz="3200" b="1" i="1" dirty="0">
              <a:solidFill>
                <a:srgbClr val="F2F2F2"/>
              </a:solidFill>
              <a:latin typeface="Calibri" panose="020F0502020204030204" pitchFamily="34" charset="0"/>
            </a:endParaRPr>
          </a:p>
        </p:txBody>
      </p:sp>
      <p:sp>
        <p:nvSpPr>
          <p:cNvPr id="32772" name="TextBox 5">
            <a:extLst>
              <a:ext uri="{FF2B5EF4-FFF2-40B4-BE49-F238E27FC236}">
                <a16:creationId xmlns="" xmlns:a16="http://schemas.microsoft.com/office/drawing/2014/main" id="{5555A197-CD50-4091-98F7-133B0086188B}"/>
              </a:ext>
            </a:extLst>
          </p:cNvPr>
          <p:cNvSpPr txBox="1">
            <a:spLocks noChangeArrowheads="1"/>
          </p:cNvSpPr>
          <p:nvPr/>
        </p:nvSpPr>
        <p:spPr bwMode="auto">
          <a:xfrm>
            <a:off x="503238" y="4652963"/>
            <a:ext cx="8367712" cy="1380378"/>
          </a:xfrm>
          <a:prstGeom prst="rect">
            <a:avLst/>
          </a:prstGeom>
          <a:noFill/>
          <a:ln>
            <a:noFill/>
          </a:ln>
          <a:extLst/>
        </p:spPr>
        <p:txBody>
          <a:bodyPr>
            <a:spAutoFit/>
          </a:bodyPr>
          <a:lstStyle/>
          <a:p>
            <a:pPr eaLnBrk="1">
              <a:lnSpc>
                <a:spcPct val="93000"/>
              </a:lnSpc>
              <a:buClr>
                <a:srgbClr val="000000"/>
              </a:buClr>
              <a:buSzPct val="100000"/>
              <a:buFont typeface="Times New Roman" panose="02020603050405020304" pitchFamily="18" charset="0"/>
              <a:buNone/>
              <a:defRPr/>
            </a:pPr>
            <a:r>
              <a:rPr lang="nl-BE" altLang="nl-BE" sz="3000" b="1" dirty="0" smtClean="0">
                <a:solidFill>
                  <a:schemeClr val="tx1"/>
                </a:solidFill>
                <a:latin typeface="+mn-lt"/>
              </a:rPr>
              <a:t>VRAGEN: </a:t>
            </a:r>
            <a:r>
              <a:rPr lang="nl-BE" altLang="nl-BE" sz="3000" dirty="0">
                <a:solidFill>
                  <a:schemeClr val="tx1"/>
                </a:solidFill>
                <a:latin typeface="+mn-lt"/>
              </a:rPr>
              <a:t>Welke informatie geef je haar zeker mee? </a:t>
            </a:r>
            <a:endParaRPr lang="nl-BE" altLang="nl-BE" sz="3000" dirty="0" smtClean="0">
              <a:solidFill>
                <a:schemeClr val="tx1"/>
              </a:solidFill>
              <a:latin typeface="+mn-lt"/>
            </a:endParaRPr>
          </a:p>
          <a:p>
            <a:pPr eaLnBrk="1">
              <a:lnSpc>
                <a:spcPct val="93000"/>
              </a:lnSpc>
              <a:buClr>
                <a:srgbClr val="000000"/>
              </a:buClr>
              <a:buSzPct val="100000"/>
              <a:buFont typeface="Times New Roman" panose="02020603050405020304" pitchFamily="18" charset="0"/>
              <a:buNone/>
              <a:defRPr/>
            </a:pPr>
            <a:r>
              <a:rPr lang="nl-BE" altLang="nl-BE" sz="3000" dirty="0" smtClean="0">
                <a:solidFill>
                  <a:schemeClr val="tx1"/>
                </a:solidFill>
                <a:latin typeface="+mn-lt"/>
              </a:rPr>
              <a:t>Is </a:t>
            </a:r>
            <a:r>
              <a:rPr lang="nl-BE" altLang="nl-BE" sz="3000" dirty="0">
                <a:solidFill>
                  <a:schemeClr val="tx1"/>
                </a:solidFill>
                <a:latin typeface="+mn-lt"/>
              </a:rPr>
              <a:t>haar risico zo groot? </a:t>
            </a:r>
            <a:endParaRPr lang="nl-BE" altLang="nl-BE" sz="3000" dirty="0" smtClean="0">
              <a:solidFill>
                <a:schemeClr val="tx1"/>
              </a:solidFill>
              <a:latin typeface="+mn-lt"/>
            </a:endParaRPr>
          </a:p>
          <a:p>
            <a:pPr eaLnBrk="1">
              <a:lnSpc>
                <a:spcPct val="93000"/>
              </a:lnSpc>
              <a:buClr>
                <a:srgbClr val="000000"/>
              </a:buClr>
              <a:buSzPct val="100000"/>
              <a:buFont typeface="Times New Roman" panose="02020603050405020304" pitchFamily="18" charset="0"/>
              <a:buNone/>
              <a:defRPr/>
            </a:pPr>
            <a:r>
              <a:rPr lang="nl-BE" altLang="nl-BE" sz="3000" dirty="0" smtClean="0">
                <a:solidFill>
                  <a:schemeClr val="tx1"/>
                </a:solidFill>
                <a:latin typeface="+mn-lt"/>
              </a:rPr>
              <a:t>Wat </a:t>
            </a:r>
            <a:r>
              <a:rPr lang="nl-BE" altLang="nl-BE" sz="3000" dirty="0">
                <a:solidFill>
                  <a:schemeClr val="tx1"/>
                </a:solidFill>
                <a:latin typeface="+mn-lt"/>
              </a:rPr>
              <a:t>is de kans op afwijkend resultaat?</a:t>
            </a:r>
            <a:endParaRPr lang="nl-BE" altLang="nl-BE"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1">
            <a:extLst>
              <a:ext uri="{FF2B5EF4-FFF2-40B4-BE49-F238E27FC236}">
                <a16:creationId xmlns="" xmlns:a16="http://schemas.microsoft.com/office/drawing/2014/main" id="{D7002E10-4351-4B01-86FD-E4D8B09CF4E6}"/>
              </a:ext>
            </a:extLst>
          </p:cNvPr>
          <p:cNvSpPr txBox="1">
            <a:spLocks noChangeArrowheads="1"/>
          </p:cNvSpPr>
          <p:nvPr/>
        </p:nvSpPr>
        <p:spPr bwMode="auto">
          <a:xfrm>
            <a:off x="468313" y="2603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nl-BE" altLang="nl-BE"/>
          </a:p>
        </p:txBody>
      </p:sp>
      <p:sp>
        <p:nvSpPr>
          <p:cNvPr id="56323" name="Text Box 1">
            <a:extLst>
              <a:ext uri="{FF2B5EF4-FFF2-40B4-BE49-F238E27FC236}">
                <a16:creationId xmlns="" xmlns:a16="http://schemas.microsoft.com/office/drawing/2014/main" id="{ECBA9A3A-7DFF-4A92-B1B1-0E032B9715F2}"/>
              </a:ext>
            </a:extLst>
          </p:cNvPr>
          <p:cNvSpPr txBox="1">
            <a:spLocks noChangeArrowheads="1"/>
          </p:cNvSpPr>
          <p:nvPr/>
        </p:nvSpPr>
        <p:spPr bwMode="auto">
          <a:xfrm>
            <a:off x="321735" y="260350"/>
            <a:ext cx="8589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lnSpc>
                <a:spcPct val="93000"/>
              </a:lnSpc>
              <a:buSzPct val="100000"/>
            </a:pPr>
            <a:r>
              <a:rPr lang="nl-BE" altLang="nl-BE" sz="2800" b="1" dirty="0">
                <a:solidFill>
                  <a:srgbClr val="FFFFFF"/>
                </a:solidFill>
                <a:latin typeface="Calibri" panose="020F0502020204030204" pitchFamily="34" charset="0"/>
              </a:rPr>
              <a:t>Extra casus omtrent geïnformeerde keuze: </a:t>
            </a:r>
          </a:p>
          <a:p>
            <a:pPr eaLnBrk="1">
              <a:lnSpc>
                <a:spcPct val="93000"/>
              </a:lnSpc>
              <a:buSzPct val="100000"/>
            </a:pPr>
            <a:r>
              <a:rPr lang="nl-BE" altLang="nl-BE" sz="2800" b="1" dirty="0">
                <a:solidFill>
                  <a:srgbClr val="FFFFFF"/>
                </a:solidFill>
                <a:latin typeface="Calibri" panose="020F0502020204030204" pitchFamily="34" charset="0"/>
              </a:rPr>
              <a:t>Risico om te overlijden aan </a:t>
            </a:r>
            <a:r>
              <a:rPr lang="nl-BE" altLang="nl-BE" sz="2800" b="1" dirty="0" err="1">
                <a:solidFill>
                  <a:srgbClr val="FFFFFF"/>
                </a:solidFill>
                <a:latin typeface="Calibri" panose="020F0502020204030204" pitchFamily="34" charset="0"/>
              </a:rPr>
              <a:t>dikkedarmkanker</a:t>
            </a:r>
            <a:endParaRPr lang="nl-BE" altLang="nl-BE" sz="2800" b="1" dirty="0">
              <a:solidFill>
                <a:srgbClr val="FFFFFF"/>
              </a:solidFill>
              <a:latin typeface="Calibri" panose="020F0502020204030204" pitchFamily="34" charset="0"/>
            </a:endParaRPr>
          </a:p>
          <a:p>
            <a:pPr eaLnBrk="1">
              <a:lnSpc>
                <a:spcPct val="93000"/>
              </a:lnSpc>
              <a:buSzPct val="100000"/>
            </a:pPr>
            <a:endParaRPr lang="nl-BE" altLang="nl-BE" sz="2800" b="1" dirty="0">
              <a:solidFill>
                <a:srgbClr val="FFFFFF"/>
              </a:solidFill>
              <a:latin typeface="Calibri" panose="020F0502020204030204" pitchFamily="34" charset="0"/>
            </a:endParaRPr>
          </a:p>
        </p:txBody>
      </p:sp>
      <p:pic>
        <p:nvPicPr>
          <p:cNvPr id="3" name="Afbeelding 2">
            <a:extLst>
              <a:ext uri="{FF2B5EF4-FFF2-40B4-BE49-F238E27FC236}">
                <a16:creationId xmlns="" xmlns:a16="http://schemas.microsoft.com/office/drawing/2014/main" id="{B07F3502-1241-48A1-9F33-0A610EFED443}"/>
              </a:ext>
            </a:extLst>
          </p:cNvPr>
          <p:cNvPicPr>
            <a:picLocks noChangeAspect="1"/>
          </p:cNvPicPr>
          <p:nvPr/>
        </p:nvPicPr>
        <p:blipFill>
          <a:blip r:embed="rId3"/>
          <a:stretch>
            <a:fillRect/>
          </a:stretch>
        </p:blipFill>
        <p:spPr>
          <a:xfrm>
            <a:off x="232302" y="1762047"/>
            <a:ext cx="4233772" cy="3737957"/>
          </a:xfrm>
          <a:prstGeom prst="rect">
            <a:avLst/>
          </a:prstGeom>
        </p:spPr>
      </p:pic>
      <p:pic>
        <p:nvPicPr>
          <p:cNvPr id="4" name="Afbeelding 3">
            <a:extLst>
              <a:ext uri="{FF2B5EF4-FFF2-40B4-BE49-F238E27FC236}">
                <a16:creationId xmlns="" xmlns:a16="http://schemas.microsoft.com/office/drawing/2014/main" id="{7954DA5F-4593-4AA0-A307-59F97BEFF4AA}"/>
              </a:ext>
            </a:extLst>
          </p:cNvPr>
          <p:cNvPicPr>
            <a:picLocks noChangeAspect="1"/>
          </p:cNvPicPr>
          <p:nvPr/>
        </p:nvPicPr>
        <p:blipFill>
          <a:blip r:embed="rId4"/>
          <a:stretch>
            <a:fillRect/>
          </a:stretch>
        </p:blipFill>
        <p:spPr>
          <a:xfrm>
            <a:off x="4611638" y="1654905"/>
            <a:ext cx="4300060" cy="3861048"/>
          </a:xfrm>
          <a:prstGeom prst="rect">
            <a:avLst/>
          </a:prstGeom>
        </p:spPr>
      </p:pic>
    </p:spTree>
    <p:extLst>
      <p:ext uri="{BB962C8B-B14F-4D97-AF65-F5344CB8AC3E}">
        <p14:creationId xmlns:p14="http://schemas.microsoft.com/office/powerpoint/2010/main" val="23221969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1">
            <a:extLst>
              <a:ext uri="{FF2B5EF4-FFF2-40B4-BE49-F238E27FC236}">
                <a16:creationId xmlns="" xmlns:a16="http://schemas.microsoft.com/office/drawing/2014/main" id="{D7002E10-4351-4B01-86FD-E4D8B09CF4E6}"/>
              </a:ext>
            </a:extLst>
          </p:cNvPr>
          <p:cNvSpPr txBox="1">
            <a:spLocks noChangeArrowheads="1"/>
          </p:cNvSpPr>
          <p:nvPr/>
        </p:nvSpPr>
        <p:spPr bwMode="auto">
          <a:xfrm>
            <a:off x="0" y="0"/>
            <a:ext cx="8229600"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nl-BE" altLang="nl-BE"/>
          </a:p>
        </p:txBody>
      </p:sp>
      <p:sp>
        <p:nvSpPr>
          <p:cNvPr id="56323" name="Text Box 1">
            <a:extLst>
              <a:ext uri="{FF2B5EF4-FFF2-40B4-BE49-F238E27FC236}">
                <a16:creationId xmlns="" xmlns:a16="http://schemas.microsoft.com/office/drawing/2014/main" id="{ECBA9A3A-7DFF-4A92-B1B1-0E032B9715F2}"/>
              </a:ext>
            </a:extLst>
          </p:cNvPr>
          <p:cNvSpPr txBox="1">
            <a:spLocks noChangeArrowheads="1"/>
          </p:cNvSpPr>
          <p:nvPr/>
        </p:nvSpPr>
        <p:spPr bwMode="auto">
          <a:xfrm>
            <a:off x="323528" y="188640"/>
            <a:ext cx="8589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lnSpc>
                <a:spcPct val="93000"/>
              </a:lnSpc>
              <a:buSzPct val="100000"/>
            </a:pPr>
            <a:r>
              <a:rPr lang="nl-BE" altLang="nl-BE" sz="2800" b="1" dirty="0">
                <a:solidFill>
                  <a:schemeClr val="tx1"/>
                </a:solidFill>
                <a:latin typeface="Calibri" panose="020F0502020204030204" pitchFamily="34" charset="0"/>
              </a:rPr>
              <a:t>Extra casus omtrent geïnformeerde keuze: </a:t>
            </a:r>
          </a:p>
          <a:p>
            <a:pPr eaLnBrk="1">
              <a:lnSpc>
                <a:spcPct val="93000"/>
              </a:lnSpc>
              <a:buSzPct val="100000"/>
            </a:pPr>
            <a:r>
              <a:rPr lang="nl-BE" altLang="nl-BE" sz="2800" b="1" dirty="0">
                <a:solidFill>
                  <a:schemeClr val="tx1"/>
                </a:solidFill>
                <a:latin typeface="Calibri" panose="020F0502020204030204" pitchFamily="34" charset="0"/>
              </a:rPr>
              <a:t>wel of niet deelnemen en overlevingskans?</a:t>
            </a:r>
          </a:p>
          <a:p>
            <a:pPr eaLnBrk="1">
              <a:lnSpc>
                <a:spcPct val="93000"/>
              </a:lnSpc>
              <a:buSzPct val="100000"/>
            </a:pPr>
            <a:endParaRPr lang="nl-BE" altLang="nl-BE" sz="2800" b="1" dirty="0">
              <a:solidFill>
                <a:srgbClr val="FFFFFF"/>
              </a:solidFill>
              <a:latin typeface="Calibri" panose="020F0502020204030204" pitchFamily="34" charset="0"/>
            </a:endParaRPr>
          </a:p>
        </p:txBody>
      </p:sp>
      <p:pic>
        <p:nvPicPr>
          <p:cNvPr id="2" name="Afbeelding 1">
            <a:extLst>
              <a:ext uri="{FF2B5EF4-FFF2-40B4-BE49-F238E27FC236}">
                <a16:creationId xmlns="" xmlns:a16="http://schemas.microsoft.com/office/drawing/2014/main" id="{CF579B3F-9483-4084-9855-332312569910}"/>
              </a:ext>
            </a:extLst>
          </p:cNvPr>
          <p:cNvPicPr>
            <a:picLocks noChangeAspect="1"/>
          </p:cNvPicPr>
          <p:nvPr/>
        </p:nvPicPr>
        <p:blipFill>
          <a:blip r:embed="rId3"/>
          <a:stretch>
            <a:fillRect/>
          </a:stretch>
        </p:blipFill>
        <p:spPr>
          <a:xfrm>
            <a:off x="1043608" y="1248595"/>
            <a:ext cx="6092289" cy="5301208"/>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1">
            <a:extLst>
              <a:ext uri="{FF2B5EF4-FFF2-40B4-BE49-F238E27FC236}">
                <a16:creationId xmlns="" xmlns:a16="http://schemas.microsoft.com/office/drawing/2014/main" id="{D7002E10-4351-4B01-86FD-E4D8B09CF4E6}"/>
              </a:ext>
            </a:extLst>
          </p:cNvPr>
          <p:cNvSpPr txBox="1">
            <a:spLocks noChangeArrowheads="1"/>
          </p:cNvSpPr>
          <p:nvPr/>
        </p:nvSpPr>
        <p:spPr bwMode="auto">
          <a:xfrm>
            <a:off x="468313" y="2603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nl-BE" altLang="nl-BE"/>
          </a:p>
        </p:txBody>
      </p:sp>
      <p:sp>
        <p:nvSpPr>
          <p:cNvPr id="56323" name="Text Box 1">
            <a:extLst>
              <a:ext uri="{FF2B5EF4-FFF2-40B4-BE49-F238E27FC236}">
                <a16:creationId xmlns="" xmlns:a16="http://schemas.microsoft.com/office/drawing/2014/main" id="{ECBA9A3A-7DFF-4A92-B1B1-0E032B9715F2}"/>
              </a:ext>
            </a:extLst>
          </p:cNvPr>
          <p:cNvSpPr txBox="1">
            <a:spLocks noChangeArrowheads="1"/>
          </p:cNvSpPr>
          <p:nvPr/>
        </p:nvSpPr>
        <p:spPr bwMode="auto">
          <a:xfrm>
            <a:off x="288131" y="260350"/>
            <a:ext cx="8589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lnSpc>
                <a:spcPct val="93000"/>
              </a:lnSpc>
              <a:buSzPct val="100000"/>
            </a:pPr>
            <a:r>
              <a:rPr lang="nl-BE" altLang="nl-BE" sz="2800" b="1" dirty="0">
                <a:solidFill>
                  <a:srgbClr val="FFFFFF"/>
                </a:solidFill>
                <a:latin typeface="Calibri" panose="020F0502020204030204" pitchFamily="34" charset="0"/>
              </a:rPr>
              <a:t>Extra casus omtrent geïnformeerde keuze: </a:t>
            </a:r>
          </a:p>
          <a:p>
            <a:pPr eaLnBrk="1">
              <a:lnSpc>
                <a:spcPct val="93000"/>
              </a:lnSpc>
              <a:buSzPct val="100000"/>
            </a:pPr>
            <a:r>
              <a:rPr lang="nl-BE" altLang="nl-BE" sz="2800" b="1" dirty="0">
                <a:solidFill>
                  <a:srgbClr val="FFFFFF"/>
                </a:solidFill>
                <a:latin typeface="Calibri" panose="020F0502020204030204" pitchFamily="34" charset="0"/>
              </a:rPr>
              <a:t>Risico om kanker te vinden</a:t>
            </a:r>
          </a:p>
          <a:p>
            <a:pPr eaLnBrk="1">
              <a:lnSpc>
                <a:spcPct val="93000"/>
              </a:lnSpc>
              <a:buSzPct val="100000"/>
            </a:pPr>
            <a:endParaRPr lang="nl-BE" altLang="nl-BE" sz="2800" b="1" dirty="0">
              <a:solidFill>
                <a:srgbClr val="FFFFFF"/>
              </a:solidFill>
              <a:latin typeface="Calibri" panose="020F0502020204030204" pitchFamily="34" charset="0"/>
            </a:endParaRPr>
          </a:p>
        </p:txBody>
      </p:sp>
      <p:pic>
        <p:nvPicPr>
          <p:cNvPr id="3" name="Afbeelding 2">
            <a:extLst>
              <a:ext uri="{FF2B5EF4-FFF2-40B4-BE49-F238E27FC236}">
                <a16:creationId xmlns="" xmlns:a16="http://schemas.microsoft.com/office/drawing/2014/main" id="{BC33F7AA-E2CD-4CD3-9734-68070F864993}"/>
              </a:ext>
            </a:extLst>
          </p:cNvPr>
          <p:cNvPicPr>
            <a:picLocks noChangeAspect="1"/>
          </p:cNvPicPr>
          <p:nvPr/>
        </p:nvPicPr>
        <p:blipFill>
          <a:blip r:embed="rId3"/>
          <a:stretch>
            <a:fillRect/>
          </a:stretch>
        </p:blipFill>
        <p:spPr>
          <a:xfrm>
            <a:off x="2001053" y="1403350"/>
            <a:ext cx="4515163" cy="5085184"/>
          </a:xfrm>
          <a:prstGeom prst="rect">
            <a:avLst/>
          </a:prstGeom>
        </p:spPr>
      </p:pic>
    </p:spTree>
    <p:extLst>
      <p:ext uri="{BB962C8B-B14F-4D97-AF65-F5344CB8AC3E}">
        <p14:creationId xmlns:p14="http://schemas.microsoft.com/office/powerpoint/2010/main" val="34377597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6528C"/>
        </a:solidFill>
        <a:effectLst/>
      </p:bgPr>
    </p:bg>
    <p:spTree>
      <p:nvGrpSpPr>
        <p:cNvPr id="1" name=""/>
        <p:cNvGrpSpPr/>
        <p:nvPr/>
      </p:nvGrpSpPr>
      <p:grpSpPr>
        <a:xfrm>
          <a:off x="0" y="0"/>
          <a:ext cx="0" cy="0"/>
          <a:chOff x="0" y="0"/>
          <a:chExt cx="0" cy="0"/>
        </a:xfrm>
      </p:grpSpPr>
      <p:sp>
        <p:nvSpPr>
          <p:cNvPr id="10242" name="Text Box 1">
            <a:extLst>
              <a:ext uri="{FF2B5EF4-FFF2-40B4-BE49-F238E27FC236}">
                <a16:creationId xmlns="" xmlns:a16="http://schemas.microsoft.com/office/drawing/2014/main" id="{E29F2569-8096-4932-8A59-533E71C29618}"/>
              </a:ext>
            </a:extLst>
          </p:cNvPr>
          <p:cNvSpPr txBox="1">
            <a:spLocks noChangeArrowheads="1"/>
          </p:cNvSpPr>
          <p:nvPr/>
        </p:nvSpPr>
        <p:spPr bwMode="auto">
          <a:xfrm>
            <a:off x="395288" y="331788"/>
            <a:ext cx="8228012"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lnSpc>
                <a:spcPct val="93000"/>
              </a:lnSpc>
              <a:buSzPct val="100000"/>
            </a:pPr>
            <a:r>
              <a:rPr lang="nl-BE" altLang="nl-BE" sz="4400">
                <a:solidFill>
                  <a:srgbClr val="FFFFFF"/>
                </a:solidFill>
              </a:rPr>
              <a:t>Inleidend: DDK screening</a:t>
            </a:r>
          </a:p>
        </p:txBody>
      </p:sp>
      <p:sp>
        <p:nvSpPr>
          <p:cNvPr id="7" name="TextBox 3">
            <a:extLst>
              <a:ext uri="{FF2B5EF4-FFF2-40B4-BE49-F238E27FC236}">
                <a16:creationId xmlns="" xmlns:a16="http://schemas.microsoft.com/office/drawing/2014/main" id="{D58D891F-AFDE-4F5C-A86E-2B85C05A5732}"/>
              </a:ext>
            </a:extLst>
          </p:cNvPr>
          <p:cNvSpPr txBox="1">
            <a:spLocks noChangeArrowheads="1"/>
          </p:cNvSpPr>
          <p:nvPr/>
        </p:nvSpPr>
        <p:spPr bwMode="auto">
          <a:xfrm>
            <a:off x="611188" y="1700213"/>
            <a:ext cx="8642174" cy="4500206"/>
          </a:xfrm>
          <a:prstGeom prst="rect">
            <a:avLst/>
          </a:prstGeom>
          <a:noFill/>
          <a:ln>
            <a:noFill/>
          </a:ln>
          <a:extLst/>
        </p:spPr>
        <p:txBody>
          <a:bodyPr wrap="none">
            <a:spAutoFit/>
          </a:bodyPr>
          <a:lstStyle/>
          <a:p>
            <a:pPr eaLnBrk="1">
              <a:lnSpc>
                <a:spcPct val="93000"/>
              </a:lnSpc>
              <a:buClr>
                <a:srgbClr val="000000"/>
              </a:buClr>
              <a:buSzPct val="100000"/>
              <a:defRPr/>
            </a:pPr>
            <a:r>
              <a:rPr lang="nl-BE" altLang="nl-BE" sz="3200" dirty="0">
                <a:latin typeface="+mn-lt"/>
              </a:rPr>
              <a:t>DDK = belangrijk gezondheidsprobleem </a:t>
            </a:r>
          </a:p>
          <a:p>
            <a:pPr marL="457200" indent="-457200" eaLnBrk="1">
              <a:lnSpc>
                <a:spcPct val="93000"/>
              </a:lnSpc>
              <a:buClr>
                <a:srgbClr val="000000"/>
              </a:buClr>
              <a:buSzPct val="100000"/>
              <a:buFontTx/>
              <a:buChar char="-"/>
              <a:defRPr/>
            </a:pPr>
            <a:endParaRPr lang="nl-BE" altLang="nl-BE" sz="3200" dirty="0">
              <a:latin typeface="+mn-lt"/>
            </a:endParaRPr>
          </a:p>
          <a:p>
            <a:pPr eaLnBrk="1">
              <a:lnSpc>
                <a:spcPct val="93000"/>
              </a:lnSpc>
              <a:buClr>
                <a:srgbClr val="000000"/>
              </a:buClr>
              <a:buSzPct val="100000"/>
              <a:defRPr/>
            </a:pPr>
            <a:r>
              <a:rPr lang="nl-BE" altLang="nl-BE" sz="2800" dirty="0">
                <a:latin typeface="+mn-lt"/>
              </a:rPr>
              <a:t>Vlaanderen: 3</a:t>
            </a:r>
            <a:r>
              <a:rPr lang="nl-BE" altLang="nl-BE" sz="2800" baseline="30000" dirty="0">
                <a:latin typeface="+mn-lt"/>
              </a:rPr>
              <a:t>de</a:t>
            </a:r>
            <a:r>
              <a:rPr lang="nl-BE" altLang="nl-BE" sz="2800" dirty="0">
                <a:latin typeface="+mn-lt"/>
              </a:rPr>
              <a:t> meest frequente kanker bij mannen (15% </a:t>
            </a:r>
          </a:p>
          <a:p>
            <a:pPr eaLnBrk="1">
              <a:lnSpc>
                <a:spcPct val="93000"/>
              </a:lnSpc>
              <a:buClr>
                <a:srgbClr val="000000"/>
              </a:buClr>
              <a:buSzPct val="100000"/>
              <a:defRPr/>
            </a:pPr>
            <a:r>
              <a:rPr lang="nl-BE" altLang="nl-BE" sz="2800" dirty="0">
                <a:latin typeface="+mn-lt"/>
              </a:rPr>
              <a:t>van alle kankers) en 2</a:t>
            </a:r>
            <a:r>
              <a:rPr lang="nl-BE" altLang="nl-BE" sz="2800" baseline="30000" dirty="0">
                <a:latin typeface="+mn-lt"/>
              </a:rPr>
              <a:t>e</a:t>
            </a:r>
            <a:r>
              <a:rPr lang="nl-BE" altLang="nl-BE" sz="2800" dirty="0">
                <a:latin typeface="+mn-lt"/>
              </a:rPr>
              <a:t> meest frequente bij vrouwen </a:t>
            </a:r>
          </a:p>
          <a:p>
            <a:pPr eaLnBrk="1">
              <a:lnSpc>
                <a:spcPct val="93000"/>
              </a:lnSpc>
              <a:buClr>
                <a:srgbClr val="000000"/>
              </a:buClr>
              <a:buSzPct val="100000"/>
              <a:defRPr/>
            </a:pPr>
            <a:r>
              <a:rPr lang="nl-BE" altLang="nl-BE" sz="2800" dirty="0">
                <a:latin typeface="+mn-lt"/>
              </a:rPr>
              <a:t>(13%).</a:t>
            </a:r>
          </a:p>
          <a:p>
            <a:pPr eaLnBrk="1">
              <a:lnSpc>
                <a:spcPct val="93000"/>
              </a:lnSpc>
              <a:buClr>
                <a:srgbClr val="000000"/>
              </a:buClr>
              <a:buSzPct val="100000"/>
              <a:defRPr/>
            </a:pPr>
            <a:endParaRPr lang="nl-BE" altLang="nl-BE" sz="3200" dirty="0">
              <a:latin typeface="+mn-lt"/>
            </a:endParaRPr>
          </a:p>
          <a:p>
            <a:pPr marL="457200" indent="-457200" eaLnBrk="1">
              <a:lnSpc>
                <a:spcPct val="93000"/>
              </a:lnSpc>
              <a:buClr>
                <a:srgbClr val="000000"/>
              </a:buClr>
              <a:buSzPct val="100000"/>
              <a:buFontTx/>
              <a:buChar char="-"/>
              <a:defRPr/>
            </a:pPr>
            <a:r>
              <a:rPr lang="nl-BE" altLang="nl-BE" sz="3200" dirty="0">
                <a:latin typeface="+mn-lt"/>
              </a:rPr>
              <a:t>2008 </a:t>
            </a:r>
            <a:r>
              <a:rPr lang="nl-BE" altLang="nl-BE" sz="3200" dirty="0" smtClean="0">
                <a:latin typeface="+mn-lt"/>
              </a:rPr>
              <a:t>eerste versie richtlijn </a:t>
            </a:r>
            <a:r>
              <a:rPr lang="nl-BE" altLang="nl-BE" sz="3200" dirty="0">
                <a:latin typeface="+mn-lt"/>
              </a:rPr>
              <a:t>DM</a:t>
            </a:r>
          </a:p>
          <a:p>
            <a:pPr marL="457200" indent="-457200" eaLnBrk="1">
              <a:lnSpc>
                <a:spcPct val="93000"/>
              </a:lnSpc>
              <a:buClr>
                <a:srgbClr val="000000"/>
              </a:buClr>
              <a:buSzPct val="100000"/>
              <a:buFontTx/>
              <a:buChar char="-"/>
              <a:defRPr/>
            </a:pPr>
            <a:r>
              <a:rPr lang="nl-BE" altLang="nl-BE" sz="3200" dirty="0">
                <a:latin typeface="+mn-lt"/>
              </a:rPr>
              <a:t>2011 EU richtlijn </a:t>
            </a:r>
          </a:p>
          <a:p>
            <a:pPr marL="457200" indent="-457200" eaLnBrk="1">
              <a:lnSpc>
                <a:spcPct val="93000"/>
              </a:lnSpc>
              <a:buClr>
                <a:srgbClr val="000000"/>
              </a:buClr>
              <a:buSzPct val="100000"/>
              <a:buFontTx/>
              <a:buChar char="-"/>
              <a:defRPr/>
            </a:pPr>
            <a:r>
              <a:rPr lang="nl-BE" altLang="nl-BE" sz="3200" dirty="0">
                <a:latin typeface="+mn-lt"/>
              </a:rPr>
              <a:t>eind 2013 Vlaams </a:t>
            </a:r>
            <a:r>
              <a:rPr lang="nl-BE" altLang="nl-BE" sz="3200" dirty="0" smtClean="0">
                <a:latin typeface="+mn-lt"/>
              </a:rPr>
              <a:t>bevolkingsonderzoek</a:t>
            </a:r>
          </a:p>
          <a:p>
            <a:pPr marL="457200" indent="-457200" eaLnBrk="1">
              <a:lnSpc>
                <a:spcPct val="93000"/>
              </a:lnSpc>
              <a:buClr>
                <a:srgbClr val="000000"/>
              </a:buClr>
              <a:buSzPct val="100000"/>
              <a:buFontTx/>
              <a:buChar char="-"/>
              <a:defRPr/>
            </a:pPr>
            <a:r>
              <a:rPr lang="nl-BE" altLang="nl-BE" sz="3200" dirty="0" smtClean="0">
                <a:latin typeface="+mn-lt"/>
              </a:rPr>
              <a:t>2018 </a:t>
            </a:r>
            <a:r>
              <a:rPr lang="nl-BE" altLang="nl-BE" sz="3200" dirty="0" err="1" smtClean="0">
                <a:latin typeface="+mn-lt"/>
              </a:rPr>
              <a:t>herziene</a:t>
            </a:r>
            <a:r>
              <a:rPr lang="nl-BE" altLang="nl-BE" sz="3200" dirty="0" smtClean="0">
                <a:latin typeface="+mn-lt"/>
              </a:rPr>
              <a:t> richtlijn </a:t>
            </a:r>
            <a:r>
              <a:rPr lang="nl-BE" altLang="nl-BE" sz="3200" smtClean="0">
                <a:latin typeface="+mn-lt"/>
              </a:rPr>
              <a:t>Domus Medica</a:t>
            </a:r>
            <a:endParaRPr lang="nl-BE" altLang="nl-BE" sz="3200" dirty="0">
              <a:latin typeface="+mn-l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Text Box 1">
            <a:extLst>
              <a:ext uri="{FF2B5EF4-FFF2-40B4-BE49-F238E27FC236}">
                <a16:creationId xmlns="" xmlns:a16="http://schemas.microsoft.com/office/drawing/2014/main" id="{D7002E10-4351-4B01-86FD-E4D8B09CF4E6}"/>
              </a:ext>
            </a:extLst>
          </p:cNvPr>
          <p:cNvSpPr txBox="1">
            <a:spLocks noChangeArrowheads="1"/>
          </p:cNvSpPr>
          <p:nvPr/>
        </p:nvSpPr>
        <p:spPr bwMode="auto">
          <a:xfrm>
            <a:off x="468313" y="2603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nl-BE" altLang="nl-BE"/>
          </a:p>
        </p:txBody>
      </p:sp>
      <p:sp>
        <p:nvSpPr>
          <p:cNvPr id="56323" name="Text Box 1">
            <a:extLst>
              <a:ext uri="{FF2B5EF4-FFF2-40B4-BE49-F238E27FC236}">
                <a16:creationId xmlns="" xmlns:a16="http://schemas.microsoft.com/office/drawing/2014/main" id="{ECBA9A3A-7DFF-4A92-B1B1-0E032B9715F2}"/>
              </a:ext>
            </a:extLst>
          </p:cNvPr>
          <p:cNvSpPr txBox="1">
            <a:spLocks noChangeArrowheads="1"/>
          </p:cNvSpPr>
          <p:nvPr/>
        </p:nvSpPr>
        <p:spPr bwMode="auto">
          <a:xfrm>
            <a:off x="277018" y="476672"/>
            <a:ext cx="8589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lnSpc>
                <a:spcPct val="93000"/>
              </a:lnSpc>
              <a:buSzPct val="100000"/>
            </a:pPr>
            <a:r>
              <a:rPr lang="nl-BE" altLang="nl-BE" sz="2800" b="1" dirty="0">
                <a:solidFill>
                  <a:srgbClr val="FFFFFF"/>
                </a:solidFill>
                <a:latin typeface="Calibri" panose="020F0502020204030204" pitchFamily="34" charset="0"/>
              </a:rPr>
              <a:t>Extra casus omtrent geïnformeerde keuze: </a:t>
            </a:r>
          </a:p>
          <a:p>
            <a:pPr eaLnBrk="1">
              <a:lnSpc>
                <a:spcPct val="93000"/>
              </a:lnSpc>
              <a:buSzPct val="100000"/>
            </a:pPr>
            <a:r>
              <a:rPr lang="nl-BE" altLang="nl-BE" sz="2800" b="1" dirty="0">
                <a:solidFill>
                  <a:srgbClr val="FFFFFF"/>
                </a:solidFill>
                <a:latin typeface="Calibri" panose="020F0502020204030204" pitchFamily="34" charset="0"/>
              </a:rPr>
              <a:t>Risico om kanker te vinden bij deelname</a:t>
            </a:r>
          </a:p>
          <a:p>
            <a:pPr eaLnBrk="1">
              <a:lnSpc>
                <a:spcPct val="93000"/>
              </a:lnSpc>
              <a:buSzPct val="100000"/>
            </a:pPr>
            <a:endParaRPr lang="nl-BE" altLang="nl-BE" sz="2800" b="1" dirty="0">
              <a:solidFill>
                <a:srgbClr val="FFFFFF"/>
              </a:solidFill>
              <a:latin typeface="Calibri" panose="020F0502020204030204" pitchFamily="34" charset="0"/>
            </a:endParaRPr>
          </a:p>
        </p:txBody>
      </p:sp>
      <p:pic>
        <p:nvPicPr>
          <p:cNvPr id="3" name="Afbeelding 2">
            <a:extLst>
              <a:ext uri="{FF2B5EF4-FFF2-40B4-BE49-F238E27FC236}">
                <a16:creationId xmlns="" xmlns:a16="http://schemas.microsoft.com/office/drawing/2014/main" id="{E65FA5B3-DF4D-4171-B2A5-E1EADF3CA86C}"/>
              </a:ext>
            </a:extLst>
          </p:cNvPr>
          <p:cNvPicPr>
            <a:picLocks noChangeAspect="1"/>
          </p:cNvPicPr>
          <p:nvPr/>
        </p:nvPicPr>
        <p:blipFill>
          <a:blip r:embed="rId3"/>
          <a:stretch>
            <a:fillRect/>
          </a:stretch>
        </p:blipFill>
        <p:spPr>
          <a:xfrm>
            <a:off x="468313" y="1988839"/>
            <a:ext cx="3430886" cy="3480181"/>
          </a:xfrm>
          <a:prstGeom prst="rect">
            <a:avLst/>
          </a:prstGeom>
        </p:spPr>
      </p:pic>
      <p:pic>
        <p:nvPicPr>
          <p:cNvPr id="4" name="Afbeelding 3">
            <a:extLst>
              <a:ext uri="{FF2B5EF4-FFF2-40B4-BE49-F238E27FC236}">
                <a16:creationId xmlns="" xmlns:a16="http://schemas.microsoft.com/office/drawing/2014/main" id="{F34A45EC-4B30-48DC-8DE5-DF84A59AD0BA}"/>
              </a:ext>
            </a:extLst>
          </p:cNvPr>
          <p:cNvPicPr>
            <a:picLocks noChangeAspect="1"/>
          </p:cNvPicPr>
          <p:nvPr/>
        </p:nvPicPr>
        <p:blipFill>
          <a:blip r:embed="rId4"/>
          <a:stretch>
            <a:fillRect/>
          </a:stretch>
        </p:blipFill>
        <p:spPr>
          <a:xfrm>
            <a:off x="4491063" y="2432786"/>
            <a:ext cx="4356484" cy="2592288"/>
          </a:xfrm>
          <a:prstGeom prst="rect">
            <a:avLst/>
          </a:prstGeom>
        </p:spPr>
      </p:pic>
    </p:spTree>
    <p:extLst>
      <p:ext uri="{BB962C8B-B14F-4D97-AF65-F5344CB8AC3E}">
        <p14:creationId xmlns:p14="http://schemas.microsoft.com/office/powerpoint/2010/main" val="364087343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1">
            <a:extLst>
              <a:ext uri="{FF2B5EF4-FFF2-40B4-BE49-F238E27FC236}">
                <a16:creationId xmlns="" xmlns:a16="http://schemas.microsoft.com/office/drawing/2014/main" id="{D7002E10-4351-4B01-86FD-E4D8B09CF4E6}"/>
              </a:ext>
            </a:extLst>
          </p:cNvPr>
          <p:cNvSpPr txBox="1">
            <a:spLocks noChangeArrowheads="1"/>
          </p:cNvSpPr>
          <p:nvPr/>
        </p:nvSpPr>
        <p:spPr bwMode="auto">
          <a:xfrm>
            <a:off x="468313" y="2603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nl-BE" altLang="nl-BE"/>
          </a:p>
        </p:txBody>
      </p:sp>
      <p:sp>
        <p:nvSpPr>
          <p:cNvPr id="56323" name="Text Box 1">
            <a:extLst>
              <a:ext uri="{FF2B5EF4-FFF2-40B4-BE49-F238E27FC236}">
                <a16:creationId xmlns="" xmlns:a16="http://schemas.microsoft.com/office/drawing/2014/main" id="{ECBA9A3A-7DFF-4A92-B1B1-0E032B9715F2}"/>
              </a:ext>
            </a:extLst>
          </p:cNvPr>
          <p:cNvSpPr txBox="1">
            <a:spLocks noChangeArrowheads="1"/>
          </p:cNvSpPr>
          <p:nvPr/>
        </p:nvSpPr>
        <p:spPr bwMode="auto">
          <a:xfrm>
            <a:off x="288131" y="485800"/>
            <a:ext cx="8589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lnSpc>
                <a:spcPct val="93000"/>
              </a:lnSpc>
              <a:buSzPct val="100000"/>
            </a:pPr>
            <a:r>
              <a:rPr lang="nl-BE" altLang="nl-BE" sz="2800" b="1" dirty="0">
                <a:solidFill>
                  <a:srgbClr val="FFFFFF"/>
                </a:solidFill>
                <a:latin typeface="Calibri" panose="020F0502020204030204" pitchFamily="34" charset="0"/>
              </a:rPr>
              <a:t>Extra casus bij KV omtrent geïnformeerde keuze:</a:t>
            </a:r>
          </a:p>
          <a:p>
            <a:pPr eaLnBrk="1">
              <a:lnSpc>
                <a:spcPct val="93000"/>
              </a:lnSpc>
              <a:buSzPct val="100000"/>
            </a:pPr>
            <a:r>
              <a:rPr lang="nl-BE" altLang="nl-BE" sz="2800" b="1" dirty="0">
                <a:solidFill>
                  <a:srgbClr val="FFFFFF"/>
                </a:solidFill>
                <a:latin typeface="Calibri" panose="020F0502020204030204" pitchFamily="34" charset="0"/>
              </a:rPr>
              <a:t>Voordelen en nadelen bevolkingsonderzoek:</a:t>
            </a:r>
          </a:p>
          <a:p>
            <a:pPr eaLnBrk="1">
              <a:lnSpc>
                <a:spcPct val="93000"/>
              </a:lnSpc>
              <a:buSzPct val="100000"/>
            </a:pPr>
            <a:endParaRPr lang="nl-BE" altLang="nl-BE" sz="2800" b="1" dirty="0">
              <a:solidFill>
                <a:srgbClr val="FFFFFF"/>
              </a:solidFill>
              <a:latin typeface="Calibri" panose="020F0502020204030204" pitchFamily="34" charset="0"/>
            </a:endParaRPr>
          </a:p>
          <a:p>
            <a:pPr eaLnBrk="1">
              <a:lnSpc>
                <a:spcPct val="93000"/>
              </a:lnSpc>
              <a:buSzPct val="100000"/>
              <a:buFontTx/>
              <a:buChar char="-"/>
            </a:pPr>
            <a:endParaRPr lang="nl-BE" altLang="nl-BE" sz="2400" b="1" dirty="0">
              <a:solidFill>
                <a:srgbClr val="FFFFFF"/>
              </a:solidFill>
              <a:latin typeface="Calibri" panose="020F0502020204030204" pitchFamily="34" charset="0"/>
            </a:endParaRPr>
          </a:p>
        </p:txBody>
      </p:sp>
      <p:graphicFrame>
        <p:nvGraphicFramePr>
          <p:cNvPr id="3" name="Tabel 2">
            <a:extLst>
              <a:ext uri="{FF2B5EF4-FFF2-40B4-BE49-F238E27FC236}">
                <a16:creationId xmlns="" xmlns:a16="http://schemas.microsoft.com/office/drawing/2014/main" id="{A153483C-F100-467B-87CD-637F8A78F31C}"/>
              </a:ext>
            </a:extLst>
          </p:cNvPr>
          <p:cNvGraphicFramePr>
            <a:graphicFrameLocks noGrp="1"/>
          </p:cNvGraphicFramePr>
          <p:nvPr>
            <p:extLst>
              <p:ext uri="{D42A27DB-BD31-4B8C-83A1-F6EECF244321}">
                <p14:modId xmlns:p14="http://schemas.microsoft.com/office/powerpoint/2010/main" val="3276811663"/>
              </p:ext>
            </p:extLst>
          </p:nvPr>
        </p:nvGraphicFramePr>
        <p:xfrm>
          <a:off x="683568" y="1628800"/>
          <a:ext cx="7416824" cy="2827020"/>
        </p:xfrm>
        <a:graphic>
          <a:graphicData uri="http://schemas.openxmlformats.org/drawingml/2006/table">
            <a:tbl>
              <a:tblPr firstRow="1" bandRow="1">
                <a:tableStyleId>{5C22544A-7EE6-4342-B048-85BDC9FD1C3A}</a:tableStyleId>
              </a:tblPr>
              <a:tblGrid>
                <a:gridCol w="3708412">
                  <a:extLst>
                    <a:ext uri="{9D8B030D-6E8A-4147-A177-3AD203B41FA5}">
                      <a16:colId xmlns="" xmlns:a16="http://schemas.microsoft.com/office/drawing/2014/main" val="76253780"/>
                    </a:ext>
                  </a:extLst>
                </a:gridCol>
                <a:gridCol w="3708412">
                  <a:extLst>
                    <a:ext uri="{9D8B030D-6E8A-4147-A177-3AD203B41FA5}">
                      <a16:colId xmlns="" xmlns:a16="http://schemas.microsoft.com/office/drawing/2014/main" val="2039738771"/>
                    </a:ext>
                  </a:extLst>
                </a:gridCol>
              </a:tblGrid>
              <a:tr h="370840">
                <a:tc>
                  <a:txBody>
                    <a:bodyPr/>
                    <a:lstStyle/>
                    <a:p>
                      <a:r>
                        <a:rPr lang="nl-BE" dirty="0"/>
                        <a:t>voordelen</a:t>
                      </a:r>
                    </a:p>
                  </a:txBody>
                  <a:tcPr/>
                </a:tc>
                <a:tc>
                  <a:txBody>
                    <a:bodyPr/>
                    <a:lstStyle/>
                    <a:p>
                      <a:r>
                        <a:rPr lang="nl-BE" dirty="0"/>
                        <a:t>Nadelen</a:t>
                      </a:r>
                    </a:p>
                  </a:txBody>
                  <a:tcPr/>
                </a:tc>
                <a:extLst>
                  <a:ext uri="{0D108BD9-81ED-4DB2-BD59-A6C34878D82A}">
                    <a16:rowId xmlns="" xmlns:a16="http://schemas.microsoft.com/office/drawing/2014/main" val="3395124594"/>
                  </a:ext>
                </a:extLst>
              </a:tr>
              <a:tr h="370840">
                <a:tc>
                  <a:txBody>
                    <a:bodyPr/>
                    <a:lstStyle/>
                    <a:p>
                      <a:r>
                        <a:rPr lang="nl-BE" dirty="0"/>
                        <a:t>Vroege ontdekking en vroege behandeling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Geen 100% garantie, momentopname. Poliep bloedt niet altijd</a:t>
                      </a:r>
                    </a:p>
                    <a:p>
                      <a:endParaRPr lang="nl-BE" dirty="0"/>
                    </a:p>
                  </a:txBody>
                  <a:tcPr/>
                </a:tc>
                <a:extLst>
                  <a:ext uri="{0D108BD9-81ED-4DB2-BD59-A6C34878D82A}">
                    <a16:rowId xmlns="" xmlns:a16="http://schemas.microsoft.com/office/drawing/2014/main" val="3606494888"/>
                  </a:ext>
                </a:extLst>
              </a:tr>
              <a:tr h="370840">
                <a:tc>
                  <a:txBody>
                    <a:bodyPr/>
                    <a:lstStyle/>
                    <a:p>
                      <a:r>
                        <a:rPr lang="nl-BE" dirty="0"/>
                        <a:t>Minder kans op overlijden aan colonkanker</a:t>
                      </a:r>
                    </a:p>
                  </a:txBody>
                  <a:tcPr/>
                </a:tc>
                <a:tc>
                  <a:txBody>
                    <a:bodyPr/>
                    <a:lstStyle/>
                    <a:p>
                      <a:r>
                        <a:rPr lang="nl-BE" dirty="0"/>
                        <a:t>Mogelijkheid tot foutieve uitslagen: vals alarm of valse geruststelling</a:t>
                      </a:r>
                    </a:p>
                  </a:txBody>
                  <a:tcPr/>
                </a:tc>
                <a:extLst>
                  <a:ext uri="{0D108BD9-81ED-4DB2-BD59-A6C34878D82A}">
                    <a16:rowId xmlns="" xmlns:a16="http://schemas.microsoft.com/office/drawing/2014/main" val="157210513"/>
                  </a:ext>
                </a:extLst>
              </a:tr>
              <a:tr h="370840">
                <a:tc>
                  <a:txBody>
                    <a:bodyPr/>
                    <a:lstStyle/>
                    <a:p>
                      <a:r>
                        <a:rPr lang="nl-BE" dirty="0"/>
                        <a:t>Stoelgangsonderzoek eenvoudig en pijnloos</a:t>
                      </a:r>
                    </a:p>
                  </a:txBody>
                  <a:tcPr/>
                </a:tc>
                <a:tc>
                  <a:txBody>
                    <a:bodyPr/>
                    <a:lstStyle/>
                    <a:p>
                      <a:r>
                        <a:rPr lang="nl-BE" dirty="0"/>
                        <a:t>Wachten op resultaat met ongerustheid</a:t>
                      </a:r>
                    </a:p>
                  </a:txBody>
                  <a:tcPr/>
                </a:tc>
                <a:extLst>
                  <a:ext uri="{0D108BD9-81ED-4DB2-BD59-A6C34878D82A}">
                    <a16:rowId xmlns="" xmlns:a16="http://schemas.microsoft.com/office/drawing/2014/main" val="4160784472"/>
                  </a:ext>
                </a:extLst>
              </a:tr>
              <a:tr h="370840">
                <a:tc>
                  <a:txBody>
                    <a:bodyPr/>
                    <a:lstStyle/>
                    <a:p>
                      <a:r>
                        <a:rPr lang="nl-BE" dirty="0"/>
                        <a:t>Gratis onderzoek vanaf 53 jaar</a:t>
                      </a:r>
                    </a:p>
                  </a:txBody>
                  <a:tcPr/>
                </a:tc>
                <a:tc>
                  <a:txBody>
                    <a:bodyPr/>
                    <a:lstStyle/>
                    <a:p>
                      <a:r>
                        <a:rPr lang="nl-BE" dirty="0"/>
                        <a:t>Mogelijkheid onterecht vervolgonderzoek (</a:t>
                      </a:r>
                      <a:r>
                        <a:rPr lang="nl-BE" dirty="0" err="1"/>
                        <a:t>coloscopie</a:t>
                      </a:r>
                      <a:r>
                        <a:rPr lang="nl-BE" dirty="0"/>
                        <a:t>)</a:t>
                      </a:r>
                    </a:p>
                  </a:txBody>
                  <a:tcPr/>
                </a:tc>
                <a:extLst>
                  <a:ext uri="{0D108BD9-81ED-4DB2-BD59-A6C34878D82A}">
                    <a16:rowId xmlns="" xmlns:a16="http://schemas.microsoft.com/office/drawing/2014/main" val="1714661426"/>
                  </a:ext>
                </a:extLst>
              </a:tr>
              <a:tr h="370840">
                <a:tc>
                  <a:txBody>
                    <a:bodyPr/>
                    <a:lstStyle/>
                    <a:p>
                      <a:endParaRPr lang="nl-BE" dirty="0"/>
                    </a:p>
                  </a:txBody>
                  <a:tcPr/>
                </a:tc>
                <a:tc>
                  <a:txBody>
                    <a:bodyPr/>
                    <a:lstStyle/>
                    <a:p>
                      <a:r>
                        <a:rPr lang="nl-BE" dirty="0"/>
                        <a:t>Bij </a:t>
                      </a:r>
                      <a:r>
                        <a:rPr lang="nl-BE" dirty="0" err="1"/>
                        <a:t>coloscopie</a:t>
                      </a:r>
                      <a:r>
                        <a:rPr lang="nl-BE" dirty="0"/>
                        <a:t> kunnen complicaties optreden</a:t>
                      </a:r>
                    </a:p>
                  </a:txBody>
                  <a:tcPr/>
                </a:tc>
                <a:extLst>
                  <a:ext uri="{0D108BD9-81ED-4DB2-BD59-A6C34878D82A}">
                    <a16:rowId xmlns="" xmlns:a16="http://schemas.microsoft.com/office/drawing/2014/main" val="3680387248"/>
                  </a:ext>
                </a:extLst>
              </a:tr>
            </a:tbl>
          </a:graphicData>
        </a:graphic>
      </p:graphicFrame>
    </p:spTree>
    <p:extLst>
      <p:ext uri="{BB962C8B-B14F-4D97-AF65-F5344CB8AC3E}">
        <p14:creationId xmlns:p14="http://schemas.microsoft.com/office/powerpoint/2010/main" val="412876010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1">
            <a:extLst>
              <a:ext uri="{FF2B5EF4-FFF2-40B4-BE49-F238E27FC236}">
                <a16:creationId xmlns="" xmlns:a16="http://schemas.microsoft.com/office/drawing/2014/main" id="{D7002E10-4351-4B01-86FD-E4D8B09CF4E6}"/>
              </a:ext>
            </a:extLst>
          </p:cNvPr>
          <p:cNvSpPr txBox="1">
            <a:spLocks noChangeArrowheads="1"/>
          </p:cNvSpPr>
          <p:nvPr/>
        </p:nvSpPr>
        <p:spPr bwMode="auto">
          <a:xfrm>
            <a:off x="468313" y="2603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nl-BE" altLang="nl-BE"/>
          </a:p>
        </p:txBody>
      </p:sp>
      <p:sp>
        <p:nvSpPr>
          <p:cNvPr id="56323" name="Text Box 1">
            <a:extLst>
              <a:ext uri="{FF2B5EF4-FFF2-40B4-BE49-F238E27FC236}">
                <a16:creationId xmlns="" xmlns:a16="http://schemas.microsoft.com/office/drawing/2014/main" id="{ECBA9A3A-7DFF-4A92-B1B1-0E032B9715F2}"/>
              </a:ext>
            </a:extLst>
          </p:cNvPr>
          <p:cNvSpPr txBox="1">
            <a:spLocks noChangeArrowheads="1"/>
          </p:cNvSpPr>
          <p:nvPr/>
        </p:nvSpPr>
        <p:spPr bwMode="auto">
          <a:xfrm>
            <a:off x="468313" y="240065"/>
            <a:ext cx="8589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lnSpc>
                <a:spcPct val="93000"/>
              </a:lnSpc>
              <a:buSzPct val="100000"/>
            </a:pPr>
            <a:r>
              <a:rPr lang="nl-BE" altLang="nl-BE" sz="2800" b="1" dirty="0">
                <a:solidFill>
                  <a:srgbClr val="FFFFFF"/>
                </a:solidFill>
                <a:latin typeface="Calibri" panose="020F0502020204030204" pitchFamily="34" charset="0"/>
              </a:rPr>
              <a:t>TAKE HOME MESSAGE:</a:t>
            </a:r>
          </a:p>
        </p:txBody>
      </p:sp>
      <p:sp>
        <p:nvSpPr>
          <p:cNvPr id="2" name="Tekstvak 1">
            <a:extLst>
              <a:ext uri="{FF2B5EF4-FFF2-40B4-BE49-F238E27FC236}">
                <a16:creationId xmlns="" xmlns:a16="http://schemas.microsoft.com/office/drawing/2014/main" id="{6EA5F5DD-E931-4DA9-925F-B07D1BC60F60}"/>
              </a:ext>
            </a:extLst>
          </p:cNvPr>
          <p:cNvSpPr txBox="1"/>
          <p:nvPr/>
        </p:nvSpPr>
        <p:spPr>
          <a:xfrm>
            <a:off x="611560" y="1471910"/>
            <a:ext cx="7704856" cy="5386090"/>
          </a:xfrm>
          <a:prstGeom prst="rect">
            <a:avLst/>
          </a:prstGeom>
          <a:noFill/>
        </p:spPr>
        <p:txBody>
          <a:bodyPr wrap="square" rtlCol="0">
            <a:spAutoFit/>
          </a:bodyPr>
          <a:lstStyle/>
          <a:p>
            <a:r>
              <a:rPr lang="nl-BE" sz="2800" dirty="0">
                <a:solidFill>
                  <a:schemeClr val="tx1"/>
                </a:solidFill>
              </a:rPr>
              <a:t>er is nog altijd een belangrijke taak voor de huisarts binnen de preventie van darmkanker !</a:t>
            </a:r>
          </a:p>
          <a:p>
            <a:pPr marL="1028700" lvl="1">
              <a:buFont typeface="Arial" panose="020B0604020202020204" pitchFamily="34" charset="0"/>
              <a:buChar char="•"/>
            </a:pPr>
            <a:r>
              <a:rPr lang="nl-BE" sz="2800" dirty="0">
                <a:solidFill>
                  <a:schemeClr val="tx1"/>
                </a:solidFill>
              </a:rPr>
              <a:t>Risico –inschatting</a:t>
            </a:r>
          </a:p>
          <a:p>
            <a:pPr marL="1028700" lvl="1">
              <a:buFont typeface="Arial" panose="020B0604020202020204" pitchFamily="34" charset="0"/>
              <a:buChar char="•"/>
            </a:pPr>
            <a:r>
              <a:rPr lang="nl-BE" sz="2800" dirty="0">
                <a:solidFill>
                  <a:schemeClr val="tx1"/>
                </a:solidFill>
              </a:rPr>
              <a:t>aandacht voor risico – communicatie en geïnformeerde keuze</a:t>
            </a:r>
          </a:p>
          <a:p>
            <a:pPr marL="1028700" lvl="1">
              <a:buFont typeface="Arial" panose="020B0604020202020204" pitchFamily="34" charset="0"/>
              <a:buChar char="•"/>
            </a:pPr>
            <a:r>
              <a:rPr lang="nl-BE" sz="2800" dirty="0">
                <a:solidFill>
                  <a:schemeClr val="tx1"/>
                </a:solidFill>
              </a:rPr>
              <a:t>Een afwijkende FIT wordt steeds opgevolgd door een </a:t>
            </a:r>
            <a:r>
              <a:rPr lang="nl-BE" sz="2800" dirty="0" err="1">
                <a:solidFill>
                  <a:schemeClr val="tx1"/>
                </a:solidFill>
              </a:rPr>
              <a:t>coloscopie</a:t>
            </a:r>
            <a:r>
              <a:rPr lang="nl-BE" sz="2800" dirty="0">
                <a:solidFill>
                  <a:schemeClr val="tx1"/>
                </a:solidFill>
              </a:rPr>
              <a:t>!</a:t>
            </a:r>
          </a:p>
          <a:p>
            <a:pPr marL="1028700" lvl="1">
              <a:buFont typeface="Arial" panose="020B0604020202020204" pitchFamily="34" charset="0"/>
              <a:buChar char="•"/>
            </a:pPr>
            <a:r>
              <a:rPr lang="nl-BE" sz="2800" dirty="0">
                <a:solidFill>
                  <a:schemeClr val="tx1"/>
                </a:solidFill>
              </a:rPr>
              <a:t>Kennis bevolkingsonderzoek: </a:t>
            </a:r>
            <a:r>
              <a:rPr lang="nl-BE" sz="2800" dirty="0" err="1">
                <a:solidFill>
                  <a:schemeClr val="tx1"/>
                </a:solidFill>
              </a:rPr>
              <a:t>vb</a:t>
            </a:r>
            <a:r>
              <a:rPr lang="nl-BE" sz="2800" dirty="0">
                <a:solidFill>
                  <a:schemeClr val="tx1"/>
                </a:solidFill>
              </a:rPr>
              <a:t> wanneer best niet deelnemen</a:t>
            </a:r>
          </a:p>
          <a:p>
            <a:pPr marL="1028700" lvl="1">
              <a:buFont typeface="Arial" panose="020B0604020202020204" pitchFamily="34" charset="0"/>
              <a:buChar char="•"/>
            </a:pPr>
            <a:r>
              <a:rPr lang="nl-BE" sz="2800" dirty="0">
                <a:solidFill>
                  <a:schemeClr val="tx1"/>
                </a:solidFill>
              </a:rPr>
              <a:t>Follow-up na afwijkende </a:t>
            </a:r>
            <a:r>
              <a:rPr lang="nl-BE" sz="2800" dirty="0" err="1">
                <a:solidFill>
                  <a:schemeClr val="tx1"/>
                </a:solidFill>
              </a:rPr>
              <a:t>coloscopie</a:t>
            </a:r>
            <a:r>
              <a:rPr lang="nl-BE" sz="2800" dirty="0">
                <a:solidFill>
                  <a:schemeClr val="tx1"/>
                </a:solidFill>
              </a:rPr>
              <a:t> is taak voor gastro-enteroloog</a:t>
            </a:r>
          </a:p>
          <a:p>
            <a:pPr marL="285750">
              <a:buFont typeface="Arial" panose="020B0604020202020204" pitchFamily="34" charset="0"/>
              <a:buChar char="•"/>
            </a:pPr>
            <a:endParaRPr lang="nl-BE" dirty="0">
              <a:solidFill>
                <a:schemeClr val="tx1"/>
              </a:solidFill>
            </a:endParaRPr>
          </a:p>
          <a:p>
            <a:r>
              <a:rPr lang="nl-BE" dirty="0">
                <a:solidFill>
                  <a:schemeClr val="tx1"/>
                </a:solidFill>
              </a:rPr>
              <a:t>	</a:t>
            </a:r>
          </a:p>
        </p:txBody>
      </p:sp>
    </p:spTree>
    <p:extLst>
      <p:ext uri="{BB962C8B-B14F-4D97-AF65-F5344CB8AC3E}">
        <p14:creationId xmlns:p14="http://schemas.microsoft.com/office/powerpoint/2010/main" val="42266034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46528C"/>
        </a:solidFill>
        <a:effectLst/>
      </p:bgPr>
    </p:bg>
    <p:spTree>
      <p:nvGrpSpPr>
        <p:cNvPr id="1" name=""/>
        <p:cNvGrpSpPr/>
        <p:nvPr/>
      </p:nvGrpSpPr>
      <p:grpSpPr>
        <a:xfrm>
          <a:off x="0" y="0"/>
          <a:ext cx="0" cy="0"/>
          <a:chOff x="0" y="0"/>
          <a:chExt cx="0" cy="0"/>
        </a:xfrm>
      </p:grpSpPr>
      <p:sp>
        <p:nvSpPr>
          <p:cNvPr id="58370" name="Text Box 1">
            <a:extLst>
              <a:ext uri="{FF2B5EF4-FFF2-40B4-BE49-F238E27FC236}">
                <a16:creationId xmlns="" xmlns:a16="http://schemas.microsoft.com/office/drawing/2014/main" id="{1148BBE2-F1C3-4E1D-A33F-766425D80D70}"/>
              </a:ext>
            </a:extLst>
          </p:cNvPr>
          <p:cNvSpPr txBox="1">
            <a:spLocks noChangeArrowheads="1"/>
          </p:cNvSpPr>
          <p:nvPr/>
        </p:nvSpPr>
        <p:spPr bwMode="auto">
          <a:xfrm>
            <a:off x="2411760" y="823860"/>
            <a:ext cx="3875669" cy="260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spcBef>
                <a:spcPts val="638"/>
              </a:spcBef>
              <a:buSzPct val="100000"/>
            </a:pPr>
            <a:endParaRPr lang="nl-BE" altLang="nl-BE" sz="3200" dirty="0">
              <a:solidFill>
                <a:srgbClr val="F2F2F2"/>
              </a:solidFill>
              <a:latin typeface="Calibri" panose="020F0502020204030204" pitchFamily="34" charset="0"/>
            </a:endParaRPr>
          </a:p>
          <a:p>
            <a:pPr eaLnBrk="1">
              <a:spcBef>
                <a:spcPts val="638"/>
              </a:spcBef>
              <a:buSzPct val="100000"/>
            </a:pPr>
            <a:endParaRPr lang="nl-BE" altLang="nl-BE" sz="3200" dirty="0">
              <a:solidFill>
                <a:srgbClr val="F2F2F2"/>
              </a:solidFill>
              <a:latin typeface="Calibri" panose="020F0502020204030204" pitchFamily="34" charset="0"/>
            </a:endParaRPr>
          </a:p>
          <a:p>
            <a:pPr algn="ctr" eaLnBrk="1">
              <a:spcBef>
                <a:spcPts val="638"/>
              </a:spcBef>
              <a:buSzPct val="100000"/>
            </a:pPr>
            <a:r>
              <a:rPr lang="nl-BE" altLang="nl-BE" sz="4800" dirty="0">
                <a:solidFill>
                  <a:srgbClr val="F2F2F2"/>
                </a:solidFill>
                <a:latin typeface="Calibri" panose="020F0502020204030204" pitchFamily="34" charset="0"/>
              </a:rPr>
              <a:t>Vragen?</a:t>
            </a:r>
          </a:p>
          <a:p>
            <a:pPr eaLnBrk="1">
              <a:spcBef>
                <a:spcPts val="638"/>
              </a:spcBef>
              <a:buSzPct val="100000"/>
            </a:pPr>
            <a:endParaRPr lang="nl-BE" altLang="nl-BE" sz="4800" dirty="0">
              <a:solidFill>
                <a:srgbClr val="F2F2F2"/>
              </a:solidFill>
              <a:latin typeface="Calibri" panose="020F0502020204030204" pitchFamily="34" charset="0"/>
            </a:endParaRPr>
          </a:p>
        </p:txBody>
      </p:sp>
      <p:pic>
        <p:nvPicPr>
          <p:cNvPr id="1028" name="Picture 4" descr="Afbeeldingsresultaat voor drol emoji gif">
            <a:extLst>
              <a:ext uri="{FF2B5EF4-FFF2-40B4-BE49-F238E27FC236}">
                <a16:creationId xmlns="" xmlns:a16="http://schemas.microsoft.com/office/drawing/2014/main" id="{3B6116F8-8871-459E-A896-CACA7F83AA0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780928"/>
            <a:ext cx="5040560" cy="30243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Kankerregister 2015</a:t>
            </a:r>
            <a:endParaRPr lang="nl-BE" dirty="0"/>
          </a:p>
        </p:txBody>
      </p:sp>
      <p:pic>
        <p:nvPicPr>
          <p:cNvPr id="2050" name="Picture 2" descr="http://www.kankerregister.org/media/images/cijfersoverkanker/201510meestfrequentetumorenpgeslacht.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78721" y="1868092"/>
            <a:ext cx="6186559" cy="3583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153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6528C"/>
        </a:solidFill>
        <a:effectLst/>
      </p:bgPr>
    </p:bg>
    <p:spTree>
      <p:nvGrpSpPr>
        <p:cNvPr id="1" name=""/>
        <p:cNvGrpSpPr/>
        <p:nvPr/>
      </p:nvGrpSpPr>
      <p:grpSpPr>
        <a:xfrm>
          <a:off x="0" y="0"/>
          <a:ext cx="0" cy="0"/>
          <a:chOff x="0" y="0"/>
          <a:chExt cx="0" cy="0"/>
        </a:xfrm>
      </p:grpSpPr>
      <p:sp>
        <p:nvSpPr>
          <p:cNvPr id="14338" name="Text Box 1">
            <a:extLst>
              <a:ext uri="{FF2B5EF4-FFF2-40B4-BE49-F238E27FC236}">
                <a16:creationId xmlns="" xmlns:a16="http://schemas.microsoft.com/office/drawing/2014/main" id="{0CF0424C-C493-4434-9E78-B029505CF9A4}"/>
              </a:ext>
            </a:extLst>
          </p:cNvPr>
          <p:cNvSpPr txBox="1">
            <a:spLocks noChangeArrowheads="1"/>
          </p:cNvSpPr>
          <p:nvPr/>
        </p:nvSpPr>
        <p:spPr bwMode="auto">
          <a:xfrm>
            <a:off x="360363" y="457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SzPct val="100000"/>
            </a:pPr>
            <a:r>
              <a:rPr lang="nl-BE" altLang="nl-BE" sz="3600">
                <a:solidFill>
                  <a:srgbClr val="FFFFFF"/>
                </a:solidFill>
                <a:latin typeface="Calibri" panose="020F0502020204030204" pitchFamily="34" charset="0"/>
              </a:rPr>
              <a:t>Klinische vragen van de aanbeveling </a:t>
            </a:r>
          </a:p>
        </p:txBody>
      </p:sp>
      <p:sp>
        <p:nvSpPr>
          <p:cNvPr id="14339" name="Text Box 2">
            <a:extLst>
              <a:ext uri="{FF2B5EF4-FFF2-40B4-BE49-F238E27FC236}">
                <a16:creationId xmlns="" xmlns:a16="http://schemas.microsoft.com/office/drawing/2014/main" id="{91B1C8A2-F1C2-472B-A070-675A0D36F9D9}"/>
              </a:ext>
            </a:extLst>
          </p:cNvPr>
          <p:cNvSpPr txBox="1">
            <a:spLocks noChangeArrowheads="1"/>
          </p:cNvSpPr>
          <p:nvPr/>
        </p:nvSpPr>
        <p:spPr bwMode="auto">
          <a:xfrm>
            <a:off x="-107950" y="1916113"/>
            <a:ext cx="9251950" cy="512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marL="342900" indent="-342900">
              <a:tabLst>
                <a:tab pos="2127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defRPr>
                <a:solidFill>
                  <a:schemeClr val="bg1"/>
                </a:solidFill>
                <a:latin typeface="Arial" panose="020B0604020202020204" pitchFamily="34" charset="0"/>
                <a:ea typeface="Microsoft YaHei" panose="020B0503020204020204" pitchFamily="34" charset="-122"/>
              </a:defRPr>
            </a:lvl1pPr>
            <a:lvl2pPr marL="971550" indent="-514350">
              <a:tabLst>
                <a:tab pos="2127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defRPr>
                <a:solidFill>
                  <a:schemeClr val="bg1"/>
                </a:solidFill>
                <a:latin typeface="Arial" panose="020B0604020202020204" pitchFamily="34" charset="0"/>
                <a:ea typeface="Microsoft YaHei" panose="020B0503020204020204" pitchFamily="34" charset="-122"/>
              </a:defRPr>
            </a:lvl2pPr>
            <a:lvl3pPr>
              <a:tabLst>
                <a:tab pos="2127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defRPr>
                <a:solidFill>
                  <a:schemeClr val="bg1"/>
                </a:solidFill>
                <a:latin typeface="Arial" panose="020B0604020202020204" pitchFamily="34" charset="0"/>
                <a:ea typeface="Microsoft YaHei" panose="020B0503020204020204" pitchFamily="34" charset="-122"/>
              </a:defRPr>
            </a:lvl3pPr>
            <a:lvl4pPr>
              <a:tabLst>
                <a:tab pos="2127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defRPr>
                <a:solidFill>
                  <a:schemeClr val="bg1"/>
                </a:solidFill>
                <a:latin typeface="Arial" panose="020B0604020202020204" pitchFamily="34" charset="0"/>
                <a:ea typeface="Microsoft YaHei" panose="020B0503020204020204" pitchFamily="34" charset="-122"/>
              </a:defRPr>
            </a:lvl4pPr>
            <a:lvl5pPr>
              <a:tabLst>
                <a:tab pos="2127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2127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2127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2127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2127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defRPr>
                <a:solidFill>
                  <a:schemeClr val="bg1"/>
                </a:solidFill>
                <a:latin typeface="Arial" panose="020B0604020202020204" pitchFamily="34" charset="0"/>
                <a:ea typeface="Microsoft YaHei" panose="020B0503020204020204" pitchFamily="34" charset="-122"/>
              </a:defRPr>
            </a:lvl9pPr>
          </a:lstStyle>
          <a:p>
            <a:pPr lvl="1" eaLnBrk="1">
              <a:spcBef>
                <a:spcPts val="638"/>
              </a:spcBef>
              <a:buClr>
                <a:srgbClr val="000000"/>
              </a:buClr>
              <a:buSzPct val="100000"/>
              <a:buFont typeface="Arial" panose="020B0604020202020204" pitchFamily="34" charset="0"/>
              <a:buAutoNum type="arabicPeriod"/>
            </a:pPr>
            <a:r>
              <a:rPr lang="nl-BE" altLang="nl-BE" sz="2800" b="1">
                <a:solidFill>
                  <a:srgbClr val="F2F2F2"/>
                </a:solidFill>
                <a:latin typeface="Calibri" panose="020F0502020204030204" pitchFamily="34" charset="0"/>
              </a:rPr>
              <a:t>Hoe het risicoprofiel van de patiënt bepalen voor DDK?</a:t>
            </a:r>
          </a:p>
          <a:p>
            <a:pPr lvl="1" eaLnBrk="1">
              <a:spcBef>
                <a:spcPts val="638"/>
              </a:spcBef>
              <a:buClr>
                <a:srgbClr val="000000"/>
              </a:buClr>
              <a:buSzPct val="100000"/>
              <a:buFont typeface="Arial" panose="020B0604020202020204" pitchFamily="34" charset="0"/>
              <a:buAutoNum type="arabicPeriod"/>
            </a:pPr>
            <a:r>
              <a:rPr lang="nl-BE" altLang="nl-BE" sz="2800" b="1">
                <a:solidFill>
                  <a:srgbClr val="F2F2F2"/>
                </a:solidFill>
                <a:latin typeface="Calibri" panose="020F0502020204030204" pitchFamily="34" charset="0"/>
              </a:rPr>
              <a:t>Hoe en vanaf wanneer vervroegd screenen op DDK?</a:t>
            </a:r>
          </a:p>
          <a:p>
            <a:pPr lvl="1" eaLnBrk="1">
              <a:spcBef>
                <a:spcPts val="638"/>
              </a:spcBef>
              <a:buClr>
                <a:srgbClr val="000000"/>
              </a:buClr>
              <a:buSzPct val="100000"/>
              <a:buFont typeface="Arial" panose="020B0604020202020204" pitchFamily="34" charset="0"/>
              <a:buAutoNum type="arabicPeriod"/>
            </a:pPr>
            <a:r>
              <a:rPr lang="nl-BE" altLang="nl-BE" sz="2800" b="1">
                <a:solidFill>
                  <a:srgbClr val="F2F2F2"/>
                </a:solidFill>
                <a:latin typeface="Calibri" panose="020F0502020204030204" pitchFamily="34" charset="0"/>
              </a:rPr>
              <a:t>Hoe screenen op DDK zonder verhoogd  risico?</a:t>
            </a:r>
          </a:p>
          <a:p>
            <a:pPr lvl="1" eaLnBrk="1">
              <a:spcBef>
                <a:spcPts val="638"/>
              </a:spcBef>
              <a:buClr>
                <a:srgbClr val="000000"/>
              </a:buClr>
              <a:buSzPct val="100000"/>
              <a:buFont typeface="Arial" panose="020B0604020202020204" pitchFamily="34" charset="0"/>
              <a:buAutoNum type="arabicPeriod"/>
            </a:pPr>
            <a:r>
              <a:rPr lang="nl-BE" altLang="nl-BE" sz="2800" b="1">
                <a:solidFill>
                  <a:srgbClr val="F2F2F2"/>
                </a:solidFill>
                <a:latin typeface="Calibri" panose="020F0502020204030204" pitchFamily="34" charset="0"/>
              </a:rPr>
              <a:t>Wat doen bij negatieve screening?</a:t>
            </a:r>
          </a:p>
          <a:p>
            <a:pPr lvl="1" eaLnBrk="1">
              <a:spcBef>
                <a:spcPts val="638"/>
              </a:spcBef>
              <a:buClr>
                <a:srgbClr val="000000"/>
              </a:buClr>
              <a:buSzPct val="100000"/>
              <a:buFont typeface="Arial" panose="020B0604020202020204" pitchFamily="34" charset="0"/>
              <a:buAutoNum type="arabicPeriod"/>
            </a:pPr>
            <a:r>
              <a:rPr lang="nl-BE" altLang="nl-BE" sz="2800" b="1">
                <a:solidFill>
                  <a:srgbClr val="F2F2F2"/>
                </a:solidFill>
                <a:latin typeface="Calibri" panose="020F0502020204030204" pitchFamily="34" charset="0"/>
              </a:rPr>
              <a:t>Wat doen bij positieve screening?</a:t>
            </a:r>
          </a:p>
          <a:p>
            <a:pPr lvl="1" eaLnBrk="1">
              <a:spcBef>
                <a:spcPts val="638"/>
              </a:spcBef>
              <a:buClr>
                <a:srgbClr val="000000"/>
              </a:buClr>
              <a:buSzPct val="100000"/>
              <a:buFont typeface="Arial" panose="020B0604020202020204" pitchFamily="34" charset="0"/>
              <a:buAutoNum type="arabicPeriod"/>
            </a:pPr>
            <a:r>
              <a:rPr lang="nl-BE" altLang="nl-BE" sz="2800" b="1">
                <a:solidFill>
                  <a:srgbClr val="F2F2F2"/>
                </a:solidFill>
                <a:latin typeface="Calibri" panose="020F0502020204030204" pitchFamily="34" charset="0"/>
              </a:rPr>
              <a:t>Hoe vroegtijdige opsporing van DDK implementeren in eerstelijnspraktijk?</a:t>
            </a:r>
          </a:p>
          <a:p>
            <a:pPr lvl="1" eaLnBrk="1">
              <a:spcBef>
                <a:spcPts val="638"/>
              </a:spcBef>
              <a:buClr>
                <a:srgbClr val="000000"/>
              </a:buClr>
              <a:buSzPct val="100000"/>
              <a:buFont typeface="Times New Roman" panose="02020603050405020304" pitchFamily="18" charset="0"/>
              <a:buNone/>
            </a:pPr>
            <a:endParaRPr lang="nl-BE" altLang="nl-BE" sz="4000" b="1">
              <a:solidFill>
                <a:srgbClr val="F2F2F2"/>
              </a:solidFill>
              <a:latin typeface="Calibri" panose="020F050202020403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6528C"/>
        </a:solidFill>
        <a:effectLst/>
      </p:bgPr>
    </p:bg>
    <p:spTree>
      <p:nvGrpSpPr>
        <p:cNvPr id="1" name=""/>
        <p:cNvGrpSpPr/>
        <p:nvPr/>
      </p:nvGrpSpPr>
      <p:grpSpPr>
        <a:xfrm>
          <a:off x="0" y="0"/>
          <a:ext cx="0" cy="0"/>
          <a:chOff x="0" y="0"/>
          <a:chExt cx="0" cy="0"/>
        </a:xfrm>
      </p:grpSpPr>
      <p:sp>
        <p:nvSpPr>
          <p:cNvPr id="17410" name="Text Box 1">
            <a:extLst>
              <a:ext uri="{FF2B5EF4-FFF2-40B4-BE49-F238E27FC236}">
                <a16:creationId xmlns="" xmlns:a16="http://schemas.microsoft.com/office/drawing/2014/main" id="{F72493DB-CCFF-4116-ACCF-7B05D7EFC547}"/>
              </a:ext>
            </a:extLst>
          </p:cNvPr>
          <p:cNvSpPr txBox="1">
            <a:spLocks noChangeArrowheads="1"/>
          </p:cNvSpPr>
          <p:nvPr/>
        </p:nvSpPr>
        <p:spPr bwMode="auto">
          <a:xfrm>
            <a:off x="395288" y="4762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SzPct val="100000"/>
            </a:pPr>
            <a:r>
              <a:rPr lang="nl-BE" altLang="nl-BE" sz="4400" b="1">
                <a:solidFill>
                  <a:srgbClr val="FFFFFF"/>
                </a:solidFill>
                <a:latin typeface="Calibri" panose="020F0502020204030204" pitchFamily="34" charset="0"/>
              </a:rPr>
              <a:t>Casus 1: Risicoprofiel</a:t>
            </a:r>
          </a:p>
        </p:txBody>
      </p:sp>
      <p:sp>
        <p:nvSpPr>
          <p:cNvPr id="17411" name="Text Box 2">
            <a:extLst>
              <a:ext uri="{FF2B5EF4-FFF2-40B4-BE49-F238E27FC236}">
                <a16:creationId xmlns="" xmlns:a16="http://schemas.microsoft.com/office/drawing/2014/main" id="{35FEECE4-905E-403C-8C91-6EFF14E4238A}"/>
              </a:ext>
            </a:extLst>
          </p:cNvPr>
          <p:cNvSpPr txBox="1">
            <a:spLocks noChangeArrowheads="1"/>
          </p:cNvSpPr>
          <p:nvPr/>
        </p:nvSpPr>
        <p:spPr bwMode="auto">
          <a:xfrm>
            <a:off x="506413" y="1916113"/>
            <a:ext cx="8218487"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a:spcBef>
                <a:spcPts val="638"/>
              </a:spcBef>
              <a:buSzPct val="100000"/>
              <a:buFont typeface="Times New Roman" panose="02020603050405020304" pitchFamily="18" charset="0"/>
              <a:buNone/>
            </a:pPr>
            <a:r>
              <a:rPr lang="nl-BE" altLang="nl-BE" sz="3200" b="1">
                <a:solidFill>
                  <a:srgbClr val="F2F2F2"/>
                </a:solidFill>
                <a:latin typeface="Calibri" panose="020F0502020204030204" pitchFamily="34" charset="0"/>
              </a:rPr>
              <a:t>CASUS</a:t>
            </a:r>
            <a:r>
              <a:rPr lang="nl-BE" altLang="nl-BE" sz="3200">
                <a:solidFill>
                  <a:srgbClr val="F2F2F2"/>
                </a:solidFill>
                <a:latin typeface="Calibri" panose="020F0502020204030204" pitchFamily="34" charset="0"/>
              </a:rPr>
              <a:t>:</a:t>
            </a:r>
            <a:r>
              <a:rPr lang="nl-BE" altLang="nl-BE" sz="3200">
                <a:latin typeface="Calibri" panose="020F0502020204030204" pitchFamily="34" charset="0"/>
              </a:rPr>
              <a:t> Rita is </a:t>
            </a:r>
            <a:r>
              <a:rPr lang="nl-BE" altLang="nl-BE" sz="3200">
                <a:solidFill>
                  <a:srgbClr val="F2F2F2"/>
                </a:solidFill>
                <a:latin typeface="Calibri" panose="020F0502020204030204" pitchFamily="34" charset="0"/>
              </a:rPr>
              <a:t>42 jaar. </a:t>
            </a:r>
            <a:r>
              <a:rPr lang="nl-BE" altLang="nl-BE" sz="3200">
                <a:latin typeface="Calibri" panose="020F0502020204030204" pitchFamily="34" charset="0"/>
              </a:rPr>
              <a:t>Zij heeft een afspraak bij u gemaakt om een GMD bij u te openen, ze heeft nu geen klachten, maar is wel geïnteresseerd in een “algemene check up”.</a:t>
            </a:r>
          </a:p>
          <a:p>
            <a:pPr algn="just" eaLnBrk="1">
              <a:spcBef>
                <a:spcPts val="638"/>
              </a:spcBef>
              <a:buSzPct val="100000"/>
              <a:buFont typeface="Times New Roman" panose="02020603050405020304" pitchFamily="18" charset="0"/>
              <a:buNone/>
            </a:pPr>
            <a:r>
              <a:rPr lang="nl-BE" altLang="nl-BE" sz="3200"/>
              <a:t> </a:t>
            </a:r>
          </a:p>
          <a:p>
            <a:pPr algn="just" eaLnBrk="1">
              <a:spcBef>
                <a:spcPts val="638"/>
              </a:spcBef>
              <a:buSzPct val="100000"/>
              <a:buFont typeface="Times New Roman" panose="02020603050405020304" pitchFamily="18" charset="0"/>
              <a:buNone/>
            </a:pPr>
            <a:endParaRPr lang="nl-BE" altLang="nl-BE" sz="3200"/>
          </a:p>
          <a:p>
            <a:pPr algn="just" eaLnBrk="1">
              <a:spcBef>
                <a:spcPts val="638"/>
              </a:spcBef>
              <a:buSzPct val="100000"/>
              <a:buFont typeface="Times New Roman" panose="02020603050405020304" pitchFamily="18" charset="0"/>
              <a:buNone/>
            </a:pPr>
            <a:endParaRPr lang="nl-BE" altLang="nl-BE" sz="3200"/>
          </a:p>
          <a:p>
            <a:pPr algn="just" eaLnBrk="1">
              <a:spcBef>
                <a:spcPts val="638"/>
              </a:spcBef>
              <a:buSzPct val="100000"/>
              <a:buFont typeface="Times New Roman" panose="02020603050405020304" pitchFamily="18" charset="0"/>
              <a:buNone/>
            </a:pPr>
            <a:endParaRPr lang="nl-BE" altLang="nl-BE" sz="3200"/>
          </a:p>
          <a:p>
            <a:pPr algn="just" eaLnBrk="1">
              <a:spcBef>
                <a:spcPts val="638"/>
              </a:spcBef>
              <a:buSzPct val="100000"/>
            </a:pPr>
            <a:r>
              <a:rPr lang="nl-BE" altLang="nl-BE" sz="3200">
                <a:solidFill>
                  <a:srgbClr val="F2F2F2"/>
                </a:solidFill>
                <a:latin typeface="Calibri" panose="020F0502020204030204" pitchFamily="34" charset="0"/>
              </a:rPr>
              <a:t> </a:t>
            </a:r>
          </a:p>
          <a:p>
            <a:pPr eaLnBrk="1">
              <a:spcBef>
                <a:spcPts val="638"/>
              </a:spcBef>
              <a:buSzPct val="100000"/>
            </a:pPr>
            <a:endParaRPr lang="nl-BE" altLang="nl-BE" sz="3200" b="1" i="1">
              <a:solidFill>
                <a:srgbClr val="F2F2F2"/>
              </a:solidFill>
              <a:latin typeface="Calibri" panose="020F0502020204030204" pitchFamily="34" charset="0"/>
            </a:endParaRPr>
          </a:p>
          <a:p>
            <a:pPr eaLnBrk="1">
              <a:spcBef>
                <a:spcPts val="638"/>
              </a:spcBef>
              <a:buSzPct val="100000"/>
            </a:pPr>
            <a:endParaRPr lang="nl-BE" altLang="nl-BE" sz="3200" b="1" i="1">
              <a:solidFill>
                <a:srgbClr val="F2F2F2"/>
              </a:solidFill>
              <a:latin typeface="Calibri" panose="020F0502020204030204" pitchFamily="34" charset="0"/>
            </a:endParaRPr>
          </a:p>
        </p:txBody>
      </p:sp>
      <p:sp>
        <p:nvSpPr>
          <p:cNvPr id="32772" name="TextBox 5">
            <a:extLst>
              <a:ext uri="{FF2B5EF4-FFF2-40B4-BE49-F238E27FC236}">
                <a16:creationId xmlns="" xmlns:a16="http://schemas.microsoft.com/office/drawing/2014/main" id="{9474970F-1350-4CD8-BB1D-AF40E3A436F4}"/>
              </a:ext>
            </a:extLst>
          </p:cNvPr>
          <p:cNvSpPr txBox="1">
            <a:spLocks noChangeArrowheads="1"/>
          </p:cNvSpPr>
          <p:nvPr/>
        </p:nvSpPr>
        <p:spPr bwMode="auto">
          <a:xfrm>
            <a:off x="506413" y="4076700"/>
            <a:ext cx="8367712" cy="1638300"/>
          </a:xfrm>
          <a:prstGeom prst="rect">
            <a:avLst/>
          </a:prstGeom>
          <a:noFill/>
          <a:ln>
            <a:noFill/>
          </a:ln>
          <a:extLst/>
        </p:spPr>
        <p:txBody>
          <a:bodyPr>
            <a:spAutoFit/>
          </a:bodyPr>
          <a:lstStyle/>
          <a:p>
            <a:pPr eaLnBrk="1">
              <a:lnSpc>
                <a:spcPct val="93000"/>
              </a:lnSpc>
              <a:buClr>
                <a:srgbClr val="000000"/>
              </a:buClr>
              <a:buSzPct val="100000"/>
              <a:buFont typeface="Times New Roman" panose="02020603050405020304" pitchFamily="18" charset="0"/>
              <a:buNone/>
              <a:defRPr/>
            </a:pPr>
            <a:r>
              <a:rPr lang="nl-BE" altLang="nl-BE" sz="3000" b="1" dirty="0">
                <a:latin typeface="+mn-lt"/>
              </a:rPr>
              <a:t>VRAAG:</a:t>
            </a:r>
            <a:r>
              <a:rPr lang="nl-BE" altLang="nl-BE" sz="3000" dirty="0">
                <a:latin typeface="+mn-lt"/>
              </a:rPr>
              <a:t> Schat u tijdens dit eerste consult haar risicoprofiel in op het krijgen van DDK?  </a:t>
            </a:r>
          </a:p>
          <a:p>
            <a:pPr eaLnBrk="1">
              <a:lnSpc>
                <a:spcPct val="93000"/>
              </a:lnSpc>
              <a:buClr>
                <a:srgbClr val="000000"/>
              </a:buClr>
              <a:buSzPct val="100000"/>
              <a:buFont typeface="Times New Roman" panose="02020603050405020304" pitchFamily="18" charset="0"/>
              <a:buNone/>
              <a:defRPr/>
            </a:pPr>
            <a:r>
              <a:rPr lang="nl-BE" altLang="nl-BE" sz="3000" dirty="0">
                <a:latin typeface="+mn-lt"/>
              </a:rPr>
              <a:t>Zo ja, hoe pakt u dit aan ?</a:t>
            </a:r>
          </a:p>
          <a:p>
            <a:pPr eaLnBrk="1">
              <a:lnSpc>
                <a:spcPct val="93000"/>
              </a:lnSpc>
              <a:buClr>
                <a:srgbClr val="000000"/>
              </a:buClr>
              <a:buSzPct val="100000"/>
              <a:buFont typeface="Times New Roman" panose="02020603050405020304" pitchFamily="18" charset="0"/>
              <a:buNone/>
              <a:defRPr/>
            </a:pPr>
            <a:endParaRPr lang="nl-BE" altLang="nl-BE"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Afbeelding 2">
            <a:extLst>
              <a:ext uri="{FF2B5EF4-FFF2-40B4-BE49-F238E27FC236}">
                <a16:creationId xmlns="" xmlns:a16="http://schemas.microsoft.com/office/drawing/2014/main" id="{F0F73CEC-8B0D-4152-806C-FE129395A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1525" y="4763"/>
            <a:ext cx="4867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Afbeelding 4">
            <a:extLst>
              <a:ext uri="{FF2B5EF4-FFF2-40B4-BE49-F238E27FC236}">
                <a16:creationId xmlns="" xmlns:a16="http://schemas.microsoft.com/office/drawing/2014/main" id="{4DA6C510-894F-41DF-B0A7-172D36E858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75"/>
            <a:ext cx="4862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al 5">
            <a:extLst>
              <a:ext uri="{FF2B5EF4-FFF2-40B4-BE49-F238E27FC236}">
                <a16:creationId xmlns="" xmlns:a16="http://schemas.microsoft.com/office/drawing/2014/main" id="{FC4B597B-21E4-4302-AD4E-71C19F8B0AD7}"/>
              </a:ext>
            </a:extLst>
          </p:cNvPr>
          <p:cNvSpPr/>
          <p:nvPr/>
        </p:nvSpPr>
        <p:spPr bwMode="auto">
          <a:xfrm>
            <a:off x="468313" y="692150"/>
            <a:ext cx="3190875" cy="288925"/>
          </a:xfrm>
          <a:prstGeom prst="ellipse">
            <a:avLst/>
          </a:prstGeom>
          <a:no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a:lstStyle/>
          <a:p>
            <a:pPr eaLnBrk="1">
              <a:lnSpc>
                <a:spcPct val="93000"/>
              </a:lnSpc>
              <a:buClr>
                <a:srgbClr val="000000"/>
              </a:buClr>
              <a:buSzPct val="100000"/>
              <a:buFont typeface="Times New Roman" pitchFamily="16" charset="0"/>
              <a:buNone/>
              <a:defRPr/>
            </a:pPr>
            <a:endParaRPr lang="nl-BE">
              <a:solidFill>
                <a:schemeClr val="bg1"/>
              </a:solidFill>
              <a:latin typeface="Arial" charset="0"/>
            </a:endParaRPr>
          </a:p>
        </p:txBody>
      </p:sp>
      <p:sp>
        <p:nvSpPr>
          <p:cNvPr id="7" name="Ovaal 6">
            <a:extLst>
              <a:ext uri="{FF2B5EF4-FFF2-40B4-BE49-F238E27FC236}">
                <a16:creationId xmlns="" xmlns:a16="http://schemas.microsoft.com/office/drawing/2014/main" id="{25BB55E2-129B-445A-80B4-ECAC0FF4D186}"/>
              </a:ext>
            </a:extLst>
          </p:cNvPr>
          <p:cNvSpPr/>
          <p:nvPr/>
        </p:nvSpPr>
        <p:spPr bwMode="auto">
          <a:xfrm>
            <a:off x="5080000" y="692150"/>
            <a:ext cx="2947988" cy="288925"/>
          </a:xfrm>
          <a:prstGeom prst="ellipse">
            <a:avLst/>
          </a:prstGeom>
          <a:no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a:lstStyle/>
          <a:p>
            <a:pPr eaLnBrk="1">
              <a:lnSpc>
                <a:spcPct val="93000"/>
              </a:lnSpc>
              <a:buClr>
                <a:srgbClr val="000000"/>
              </a:buClr>
              <a:buSzPct val="100000"/>
              <a:buFont typeface="Times New Roman" pitchFamily="16" charset="0"/>
              <a:buNone/>
              <a:defRPr/>
            </a:pPr>
            <a:endParaRPr lang="nl-BE">
              <a:solidFill>
                <a:schemeClr val="bg1"/>
              </a:solidFill>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CEA285B0-0A5E-4744-8FAD-97C9FFF3F3AD}"/>
              </a:ext>
            </a:extLst>
          </p:cNvPr>
          <p:cNvGraphicFramePr/>
          <p:nvPr/>
        </p:nvGraphicFramePr>
        <p:xfrm>
          <a:off x="927164" y="1047750"/>
          <a:ext cx="6380112" cy="1728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 xmlns:a16="http://schemas.microsoft.com/office/drawing/2014/main" id="{D843B202-4D32-44FF-B79B-3F29C5DE16D2}"/>
              </a:ext>
            </a:extLst>
          </p:cNvPr>
          <p:cNvGraphicFramePr/>
          <p:nvPr/>
        </p:nvGraphicFramePr>
        <p:xfrm>
          <a:off x="943150" y="2276872"/>
          <a:ext cx="6380112" cy="20162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a:extLst>
              <a:ext uri="{FF2B5EF4-FFF2-40B4-BE49-F238E27FC236}">
                <a16:creationId xmlns="" xmlns:a16="http://schemas.microsoft.com/office/drawing/2014/main" id="{8D7AB3B7-0AC2-4AF3-B7F2-93D6862FC8A3}"/>
              </a:ext>
            </a:extLst>
          </p:cNvPr>
          <p:cNvGraphicFramePr/>
          <p:nvPr/>
        </p:nvGraphicFramePr>
        <p:xfrm>
          <a:off x="924010" y="3645024"/>
          <a:ext cx="6418392" cy="187220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0485" name="Text Box 1">
            <a:extLst>
              <a:ext uri="{FF2B5EF4-FFF2-40B4-BE49-F238E27FC236}">
                <a16:creationId xmlns="" xmlns:a16="http://schemas.microsoft.com/office/drawing/2014/main" id="{F1427B94-3508-464B-8A1F-6221B05DFD42}"/>
              </a:ext>
            </a:extLst>
          </p:cNvPr>
          <p:cNvSpPr txBox="1">
            <a:spLocks noChangeArrowheads="1"/>
          </p:cNvSpPr>
          <p:nvPr/>
        </p:nvSpPr>
        <p:spPr bwMode="auto">
          <a:xfrm>
            <a:off x="107950" y="476250"/>
            <a:ext cx="75596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SzPct val="100000"/>
            </a:pPr>
            <a:r>
              <a:rPr lang="nl-BE" altLang="nl-BE" sz="3600" b="1">
                <a:solidFill>
                  <a:srgbClr val="FFFFFF"/>
                </a:solidFill>
                <a:latin typeface="Calibri" panose="020F0502020204030204" pitchFamily="34" charset="0"/>
              </a:rPr>
              <a:t>Casus 1: Risicoprofiel: wie verhoogd?</a:t>
            </a:r>
          </a:p>
        </p:txBody>
      </p:sp>
      <p:sp>
        <p:nvSpPr>
          <p:cNvPr id="10" name="Rechthoek 9">
            <a:extLst>
              <a:ext uri="{FF2B5EF4-FFF2-40B4-BE49-F238E27FC236}">
                <a16:creationId xmlns="" xmlns:a16="http://schemas.microsoft.com/office/drawing/2014/main" id="{36FE6FE6-DB04-477A-9391-DB437FC2C012}"/>
              </a:ext>
            </a:extLst>
          </p:cNvPr>
          <p:cNvSpPr/>
          <p:nvPr/>
        </p:nvSpPr>
        <p:spPr>
          <a:xfrm>
            <a:off x="943150" y="5272484"/>
            <a:ext cx="6987560" cy="954107"/>
          </a:xfrm>
          <a:prstGeom prst="rect">
            <a:avLst/>
          </a:prstGeom>
        </p:spPr>
        <p:txBody>
          <a:bodyPr>
            <a:spAutoFit/>
          </a:bodyPr>
          <a:lstStyle/>
          <a:p>
            <a:pPr>
              <a:buFont typeface="Arial" panose="020B0604020202020204" pitchFamily="34" charset="0"/>
              <a:buChar char="•"/>
              <a:defRPr/>
            </a:pPr>
            <a:r>
              <a:rPr lang="nl-BE" sz="2800" strike="sngStrike" dirty="0">
                <a:latin typeface="Calibri" panose="020F0502020204030204" pitchFamily="34" charset="0"/>
              </a:rPr>
              <a:t>patiënten</a:t>
            </a:r>
            <a:r>
              <a:rPr lang="nl-BE" sz="2800" strike="sngStrike" dirty="0">
                <a:solidFill>
                  <a:srgbClr val="666666"/>
                </a:solidFill>
              </a:rPr>
              <a:t> </a:t>
            </a:r>
            <a:r>
              <a:rPr lang="nl-BE" sz="2800" strike="sngStrike" dirty="0">
                <a:latin typeface="Calibri" panose="020F0502020204030204" pitchFamily="34" charset="0"/>
              </a:rPr>
              <a:t>met</a:t>
            </a:r>
            <a:r>
              <a:rPr lang="nl-BE" sz="2800" strike="sngStrike" dirty="0">
                <a:solidFill>
                  <a:srgbClr val="666666"/>
                </a:solidFill>
              </a:rPr>
              <a:t> </a:t>
            </a:r>
            <a:r>
              <a:rPr lang="nl-BE" sz="2800" strike="sngStrike" dirty="0" err="1">
                <a:latin typeface="Calibri" panose="020F0502020204030204" pitchFamily="34" charset="0"/>
              </a:rPr>
              <a:t>acromegalie</a:t>
            </a:r>
            <a:r>
              <a:rPr lang="nl-BE" sz="2800" strike="sngStrike" dirty="0">
                <a:solidFill>
                  <a:srgbClr val="666666"/>
                </a:solidFill>
              </a:rPr>
              <a:t>;</a:t>
            </a:r>
          </a:p>
          <a:p>
            <a:pPr>
              <a:buFont typeface="Arial" panose="020B0604020202020204" pitchFamily="34" charset="0"/>
              <a:buChar char="•"/>
              <a:defRPr/>
            </a:pPr>
            <a:r>
              <a:rPr lang="nl-BE" sz="2800" strike="sngStrike" dirty="0">
                <a:latin typeface="Calibri" panose="020F0502020204030204" pitchFamily="34" charset="0"/>
              </a:rPr>
              <a:t>patiënten</a:t>
            </a:r>
            <a:r>
              <a:rPr lang="nl-BE" sz="2800" strike="sngStrike" dirty="0">
                <a:solidFill>
                  <a:srgbClr val="666666"/>
                </a:solidFill>
              </a:rPr>
              <a:t> </a:t>
            </a:r>
            <a:r>
              <a:rPr lang="nl-BE" sz="2800" strike="sngStrike" dirty="0">
                <a:latin typeface="Calibri" panose="020F0502020204030204" pitchFamily="34" charset="0"/>
              </a:rPr>
              <a:t>met</a:t>
            </a:r>
            <a:r>
              <a:rPr lang="nl-BE" sz="2800" strike="sngStrike" dirty="0">
                <a:solidFill>
                  <a:srgbClr val="666666"/>
                </a:solidFill>
              </a:rPr>
              <a:t> </a:t>
            </a:r>
            <a:r>
              <a:rPr lang="nl-BE" sz="2800" strike="sngStrike" dirty="0" err="1">
                <a:latin typeface="Calibri" panose="020F0502020204030204" pitchFamily="34" charset="0"/>
              </a:rPr>
              <a:t>ureterosigmoidostomie</a:t>
            </a:r>
            <a:r>
              <a:rPr lang="nl-BE" dirty="0">
                <a:solidFill>
                  <a:srgbClr val="666666"/>
                </a:solidFill>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a domus 2018">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a domus 2018" id="{B981A2F4-BC4A-41CF-83C3-4E813496393B}" vid="{8F416B50-0C62-4814-9F8B-F639EF7A614B}"/>
    </a:ext>
  </a:extLst>
</a:theme>
</file>

<file path=ppt/theme/theme2.xml><?xml version="1.0" encoding="utf-8"?>
<a:theme xmlns:a="http://schemas.openxmlformats.org/drawingml/2006/main" name="1_Volgendepaginas">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Volgendepaginas">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 domus 2018</Template>
  <TotalTime>4290</TotalTime>
  <Words>4289</Words>
  <Application>Microsoft Office PowerPoint</Application>
  <PresentationFormat>Diavoorstelling (4:3)</PresentationFormat>
  <Paragraphs>526</Paragraphs>
  <Slides>43</Slides>
  <Notes>41</Notes>
  <HiddenSlides>6</HiddenSlides>
  <MMClips>0</MMClips>
  <ScaleCrop>false</ScaleCrop>
  <HeadingPairs>
    <vt:vector size="6" baseType="variant">
      <vt:variant>
        <vt:lpstr>Gebruikte lettertypen</vt:lpstr>
      </vt:variant>
      <vt:variant>
        <vt:i4>8</vt:i4>
      </vt:variant>
      <vt:variant>
        <vt:lpstr>Thema</vt:lpstr>
      </vt:variant>
      <vt:variant>
        <vt:i4>3</vt:i4>
      </vt:variant>
      <vt:variant>
        <vt:lpstr>Diatitels</vt:lpstr>
      </vt:variant>
      <vt:variant>
        <vt:i4>43</vt:i4>
      </vt:variant>
    </vt:vector>
  </HeadingPairs>
  <TitlesOfParts>
    <vt:vector size="54" baseType="lpstr">
      <vt:lpstr>Microsoft YaHei</vt:lpstr>
      <vt:lpstr>MS PGothic</vt:lpstr>
      <vt:lpstr>Arial</vt:lpstr>
      <vt:lpstr>Calibri</vt:lpstr>
      <vt:lpstr>Courier New</vt:lpstr>
      <vt:lpstr>sourcesanspro</vt:lpstr>
      <vt:lpstr>Times New Roman</vt:lpstr>
      <vt:lpstr>Wingdings</vt:lpstr>
      <vt:lpstr>Thema domus 2018</vt:lpstr>
      <vt:lpstr>1_Volgendepaginas</vt:lpstr>
      <vt:lpstr>2_Volgendepaginas</vt:lpstr>
      <vt:lpstr>PowerPoint-presentatie</vt:lpstr>
      <vt:lpstr>PowerPoint-presentatie</vt:lpstr>
      <vt:lpstr>PowerPoint-presentatie</vt:lpstr>
      <vt:lpstr>PowerPoint-presentatie</vt:lpstr>
      <vt:lpstr>Kankerregister 2015</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Nicole Dekker</dc:creator>
  <cp:lastModifiedBy>Frans Govaerts</cp:lastModifiedBy>
  <cp:revision>245</cp:revision>
  <cp:lastPrinted>2018-10-16T08:59:46Z</cp:lastPrinted>
  <dcterms:created xsi:type="dcterms:W3CDTF">1601-01-01T00:00:00Z</dcterms:created>
  <dcterms:modified xsi:type="dcterms:W3CDTF">2018-10-17T07:38:49Z</dcterms:modified>
</cp:coreProperties>
</file>